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7556500" cy="10693400"/>
  <p:notesSz cx="7556500" cy="10693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pPr marL="68580">
              <a:lnSpc>
                <a:spcPts val="1090"/>
              </a:lnSpc>
            </a:pPr>
            <a:fld id="{81D60167-4931-47E6-BA6A-407CBD079E47}" type="slidenum">
              <a:rPr dirty="0" spc="8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pPr marL="68580">
              <a:lnSpc>
                <a:spcPts val="1090"/>
              </a:lnSpc>
            </a:pPr>
            <a:fld id="{81D60167-4931-47E6-BA6A-407CBD079E47}" type="slidenum">
              <a:rPr dirty="0" spc="8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pPr marL="68580">
              <a:lnSpc>
                <a:spcPts val="1090"/>
              </a:lnSpc>
            </a:pPr>
            <a:fld id="{81D60167-4931-47E6-BA6A-407CBD079E47}" type="slidenum">
              <a:rPr dirty="0" spc="8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pPr marL="68580">
              <a:lnSpc>
                <a:spcPts val="1090"/>
              </a:lnSpc>
            </a:pPr>
            <a:fld id="{81D60167-4931-47E6-BA6A-407CBD079E47}" type="slidenum">
              <a:rPr dirty="0" spc="8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pPr marL="68580">
              <a:lnSpc>
                <a:spcPts val="1090"/>
              </a:lnSpc>
            </a:pPr>
            <a:fld id="{81D60167-4931-47E6-BA6A-407CBD079E47}" type="slidenum">
              <a:rPr dirty="0" spc="8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3651415" y="10418538"/>
            <a:ext cx="219710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pPr marL="68580">
              <a:lnSpc>
                <a:spcPts val="1090"/>
              </a:lnSpc>
            </a:pPr>
            <a:fld id="{81D60167-4931-47E6-BA6A-407CBD079E47}" type="slidenum">
              <a:rPr dirty="0" spc="8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tereirastortza.com/" TargetMode="Externa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franciscodanielmedina.com/" TargetMode="External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4deagosto@gmail.com" TargetMode="External"/><Relationship Id="rId3" Type="http://schemas.openxmlformats.org/officeDocument/2006/relationships/hyperlink" Target="http://eds4deagosto.blogspot.com.es/" TargetMode="External"/><Relationship Id="rId4" Type="http://schemas.openxmlformats.org/officeDocument/2006/relationships/hyperlink" Target="http://www.facebook.com/groups/edicionesdel4deagosto" TargetMode="External"/><Relationship Id="rId5" Type="http://schemas.openxmlformats.org/officeDocument/2006/relationships/hyperlink" Target="http://www.facebook.com/agostoclandestino" TargetMode="External"/><Relationship Id="rId6" Type="http://schemas.openxmlformats.org/officeDocument/2006/relationships/hyperlink" Target="http://www.facebook.com/events/1631873426857625" TargetMode="External"/><Relationship Id="rId7" Type="http://schemas.openxmlformats.org/officeDocument/2006/relationships/image" Target="../media/image50.png"/><Relationship Id="rId8" Type="http://schemas.openxmlformats.org/officeDocument/2006/relationships/image" Target="../media/image51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992" cy="10680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6621" y="1902129"/>
            <a:ext cx="3369310" cy="8432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50" b="1">
                <a:latin typeface="Book Antiqua"/>
                <a:cs typeface="Book Antiqua"/>
              </a:rPr>
              <a:t>Jorge </a:t>
            </a:r>
            <a:r>
              <a:rPr dirty="0" sz="1000" spc="65" b="1">
                <a:latin typeface="Book Antiqua"/>
                <a:cs typeface="Book Antiqua"/>
              </a:rPr>
              <a:t>M. Molinero </a:t>
            </a:r>
            <a:r>
              <a:rPr dirty="0" sz="1000" spc="55">
                <a:latin typeface="Cambria"/>
                <a:cs typeface="Cambria"/>
              </a:rPr>
              <a:t>(La </a:t>
            </a:r>
            <a:r>
              <a:rPr dirty="0" sz="1000" spc="75">
                <a:latin typeface="Cambria"/>
                <a:cs typeface="Cambria"/>
              </a:rPr>
              <a:t>Rondilla, </a:t>
            </a:r>
            <a:r>
              <a:rPr dirty="0" sz="1000" spc="-25">
                <a:latin typeface="Cambria"/>
                <a:cs typeface="Cambria"/>
              </a:rPr>
              <a:t>1976) </a:t>
            </a:r>
            <a:r>
              <a:rPr dirty="0" sz="1000" spc="140">
                <a:latin typeface="Cambria"/>
                <a:cs typeface="Cambria"/>
              </a:rPr>
              <a:t>Ha </a:t>
            </a:r>
            <a:r>
              <a:rPr dirty="0" sz="1000" spc="70">
                <a:latin typeface="Cambria"/>
                <a:cs typeface="Cambria"/>
              </a:rPr>
              <a:t>publicado:  </a:t>
            </a:r>
            <a:r>
              <a:rPr dirty="0" sz="1000" spc="-5" i="1">
                <a:latin typeface="Cambria"/>
                <a:cs typeface="Cambria"/>
              </a:rPr>
              <a:t>Versos </a:t>
            </a:r>
            <a:r>
              <a:rPr dirty="0" sz="1000" spc="30" i="1">
                <a:latin typeface="Cambria"/>
                <a:cs typeface="Cambria"/>
              </a:rPr>
              <a:t>en </a:t>
            </a:r>
            <a:r>
              <a:rPr dirty="0" sz="1000" spc="10" i="1">
                <a:latin typeface="Cambria"/>
                <a:cs typeface="Cambria"/>
              </a:rPr>
              <a:t>el </a:t>
            </a:r>
            <a:r>
              <a:rPr dirty="0" sz="1000" spc="5" i="1">
                <a:latin typeface="Cambria"/>
                <a:cs typeface="Cambria"/>
              </a:rPr>
              <a:t>desierto </a:t>
            </a:r>
            <a:r>
              <a:rPr dirty="0" sz="1000" spc="85">
                <a:latin typeface="Cambria"/>
                <a:cs typeface="Cambria"/>
              </a:rPr>
              <a:t>(Bohodón </a:t>
            </a:r>
            <a:r>
              <a:rPr dirty="0" sz="1000" spc="60">
                <a:latin typeface="Cambria"/>
                <a:cs typeface="Cambria"/>
              </a:rPr>
              <a:t>ediciones, </a:t>
            </a:r>
            <a:r>
              <a:rPr dirty="0" sz="1000" spc="55">
                <a:latin typeface="Cambria"/>
                <a:cs typeface="Cambria"/>
              </a:rPr>
              <a:t>2009), </a:t>
            </a:r>
            <a:r>
              <a:rPr dirty="0" sz="1000" spc="45" i="1">
                <a:latin typeface="Cambria"/>
                <a:cs typeface="Cambria"/>
              </a:rPr>
              <a:t>Amplia  </a:t>
            </a:r>
            <a:r>
              <a:rPr dirty="0" sz="1000" spc="30" i="1">
                <a:latin typeface="Cambria"/>
                <a:cs typeface="Cambria"/>
              </a:rPr>
              <a:t>victoria </a:t>
            </a:r>
            <a:r>
              <a:rPr dirty="0" sz="1000" spc="25" i="1">
                <a:latin typeface="Cambria"/>
                <a:cs typeface="Cambria"/>
              </a:rPr>
              <a:t>de </a:t>
            </a:r>
            <a:r>
              <a:rPr dirty="0" sz="1000" spc="5" i="1">
                <a:latin typeface="Cambria"/>
                <a:cs typeface="Cambria"/>
              </a:rPr>
              <a:t>los </a:t>
            </a:r>
            <a:r>
              <a:rPr dirty="0" sz="1000" i="1">
                <a:latin typeface="Cambria"/>
                <a:cs typeface="Cambria"/>
              </a:rPr>
              <a:t>traseros </a:t>
            </a:r>
            <a:r>
              <a:rPr dirty="0" sz="1000" spc="65">
                <a:latin typeface="Cambria"/>
                <a:cs typeface="Cambria"/>
              </a:rPr>
              <a:t>(Autoedición, </a:t>
            </a:r>
            <a:r>
              <a:rPr dirty="0" sz="1000" spc="-15">
                <a:latin typeface="Cambria"/>
                <a:cs typeface="Cambria"/>
              </a:rPr>
              <a:t>2011), </a:t>
            </a:r>
            <a:r>
              <a:rPr dirty="0" sz="1000" spc="100" i="1">
                <a:latin typeface="Cambria"/>
                <a:cs typeface="Cambria"/>
              </a:rPr>
              <a:t>La </a:t>
            </a:r>
            <a:r>
              <a:rPr dirty="0" sz="1000" spc="15" i="1">
                <a:latin typeface="Cambria"/>
                <a:cs typeface="Cambria"/>
              </a:rPr>
              <a:t>noche </a:t>
            </a:r>
            <a:r>
              <a:rPr dirty="0" sz="1000" spc="10" i="1">
                <a:latin typeface="Cambria"/>
                <a:cs typeface="Cambria"/>
              </a:rPr>
              <a:t>que  </a:t>
            </a:r>
            <a:r>
              <a:rPr dirty="0" sz="1000" spc="25" i="1">
                <a:latin typeface="Cambria"/>
                <a:cs typeface="Cambria"/>
              </a:rPr>
              <a:t>llovieron </a:t>
            </a:r>
            <a:r>
              <a:rPr dirty="0" sz="1000" spc="10" i="1">
                <a:latin typeface="Cambria"/>
                <a:cs typeface="Cambria"/>
              </a:rPr>
              <a:t>impermeables </a:t>
            </a:r>
            <a:r>
              <a:rPr dirty="0" sz="1000" spc="45">
                <a:latin typeface="Cambria"/>
                <a:cs typeface="Cambria"/>
              </a:rPr>
              <a:t>(Editorial </a:t>
            </a:r>
            <a:r>
              <a:rPr dirty="0" sz="1000" spc="75">
                <a:latin typeface="Cambria"/>
                <a:cs typeface="Cambria"/>
              </a:rPr>
              <a:t>origami, </a:t>
            </a:r>
            <a:r>
              <a:rPr dirty="0" sz="1000" spc="5">
                <a:latin typeface="Cambria"/>
                <a:cs typeface="Cambria"/>
              </a:rPr>
              <a:t>2013), </a:t>
            </a:r>
            <a:r>
              <a:rPr dirty="0" sz="1000" spc="90" i="1">
                <a:latin typeface="Cambria"/>
                <a:cs typeface="Cambria"/>
              </a:rPr>
              <a:t>El</a:t>
            </a:r>
            <a:r>
              <a:rPr dirty="0" sz="1000" spc="-10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hom-  </a:t>
            </a:r>
            <a:r>
              <a:rPr dirty="0" sz="1000" i="1">
                <a:latin typeface="Cambria"/>
                <a:cs typeface="Cambria"/>
              </a:rPr>
              <a:t>bre </a:t>
            </a:r>
            <a:r>
              <a:rPr dirty="0" sz="1000" spc="5" i="1">
                <a:latin typeface="Cambria"/>
                <a:cs typeface="Cambria"/>
              </a:rPr>
              <a:t>que </a:t>
            </a:r>
            <a:r>
              <a:rPr dirty="0" sz="1000" spc="15" i="1">
                <a:latin typeface="Cambria"/>
                <a:cs typeface="Cambria"/>
              </a:rPr>
              <a:t>mató </a:t>
            </a:r>
            <a:r>
              <a:rPr dirty="0" sz="1000" spc="40" i="1">
                <a:latin typeface="Cambria"/>
                <a:cs typeface="Cambria"/>
              </a:rPr>
              <a:t>a </a:t>
            </a:r>
            <a:r>
              <a:rPr dirty="0" sz="1000" spc="35" i="1">
                <a:latin typeface="Cambria"/>
                <a:cs typeface="Cambria"/>
              </a:rPr>
              <a:t>Michael </a:t>
            </a:r>
            <a:r>
              <a:rPr dirty="0" sz="1000" spc="25" i="1">
                <a:latin typeface="Cambria"/>
                <a:cs typeface="Cambria"/>
              </a:rPr>
              <a:t>Hutchence </a:t>
            </a:r>
            <a:r>
              <a:rPr dirty="0" sz="1000" spc="55">
                <a:latin typeface="Cambria"/>
                <a:cs typeface="Cambria"/>
              </a:rPr>
              <a:t>(Lupercalia </a:t>
            </a:r>
            <a:r>
              <a:rPr dirty="0" sz="1000" spc="70">
                <a:latin typeface="Cambria"/>
                <a:cs typeface="Cambria"/>
              </a:rPr>
              <a:t>Ediciones,  </a:t>
            </a:r>
            <a:r>
              <a:rPr dirty="0" sz="1000" spc="-5">
                <a:latin typeface="Cambria"/>
                <a:cs typeface="Cambria"/>
              </a:rPr>
              <a:t>2014)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bajo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pseudónimo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J.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Malone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Miller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5" i="1">
                <a:latin typeface="Cambria"/>
                <a:cs typeface="Cambria"/>
              </a:rPr>
              <a:t>Gomi-  </a:t>
            </a:r>
            <a:r>
              <a:rPr dirty="0" sz="1000" spc="25" i="1">
                <a:latin typeface="Cambria"/>
                <a:cs typeface="Cambria"/>
              </a:rPr>
              <a:t>nolas </a:t>
            </a:r>
            <a:r>
              <a:rPr dirty="0" sz="1000" spc="35" i="1">
                <a:latin typeface="Cambria"/>
                <a:cs typeface="Cambria"/>
              </a:rPr>
              <a:t>en </a:t>
            </a:r>
            <a:r>
              <a:rPr dirty="0" sz="1000" spc="10" i="1">
                <a:latin typeface="Cambria"/>
                <a:cs typeface="Cambria"/>
              </a:rPr>
              <a:t>los </a:t>
            </a:r>
            <a:r>
              <a:rPr dirty="0" sz="1000" spc="15" i="1">
                <a:latin typeface="Cambria"/>
                <a:cs typeface="Cambria"/>
              </a:rPr>
              <a:t>bolsillos </a:t>
            </a:r>
            <a:r>
              <a:rPr dirty="0" sz="1000" spc="90">
                <a:latin typeface="Cambria"/>
                <a:cs typeface="Cambria"/>
              </a:rPr>
              <a:t>(zoográﬁco </a:t>
            </a:r>
            <a:r>
              <a:rPr dirty="0" sz="1000" spc="60">
                <a:latin typeface="Cambria"/>
                <a:cs typeface="Cambria"/>
              </a:rPr>
              <a:t>editorial, </a:t>
            </a:r>
            <a:r>
              <a:rPr dirty="0" sz="1000">
                <a:latin typeface="Cambria"/>
                <a:cs typeface="Cambria"/>
              </a:rPr>
              <a:t>2015)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00" i="1">
                <a:latin typeface="Cambria"/>
                <a:cs typeface="Cambria"/>
              </a:rPr>
              <a:t>La  </a:t>
            </a:r>
            <a:r>
              <a:rPr dirty="0" sz="1000" spc="25" i="1">
                <a:latin typeface="Cambria"/>
                <a:cs typeface="Cambria"/>
              </a:rPr>
              <a:t>cuarta </a:t>
            </a:r>
            <a:r>
              <a:rPr dirty="0" sz="1000" spc="35" i="1">
                <a:latin typeface="Cambria"/>
                <a:cs typeface="Cambria"/>
              </a:rPr>
              <a:t>hija </a:t>
            </a:r>
            <a:r>
              <a:rPr dirty="0" sz="1000" spc="25" i="1">
                <a:latin typeface="Cambria"/>
                <a:cs typeface="Cambria"/>
              </a:rPr>
              <a:t>de </a:t>
            </a:r>
            <a:r>
              <a:rPr dirty="0" sz="1000" spc="40" i="1">
                <a:latin typeface="Cambria"/>
                <a:cs typeface="Cambria"/>
              </a:rPr>
              <a:t>Rosa </a:t>
            </a:r>
            <a:r>
              <a:rPr dirty="0" sz="1000" spc="55">
                <a:latin typeface="Cambria"/>
                <a:cs typeface="Cambria"/>
              </a:rPr>
              <a:t>(La </a:t>
            </a:r>
            <a:r>
              <a:rPr dirty="0" sz="1000" spc="85">
                <a:latin typeface="Cambria"/>
                <a:cs typeface="Cambria"/>
              </a:rPr>
              <a:t>Penúltima </a:t>
            </a:r>
            <a:r>
              <a:rPr dirty="0" sz="1000" spc="60">
                <a:latin typeface="Cambria"/>
                <a:cs typeface="Cambria"/>
              </a:rPr>
              <a:t>editorial, </a:t>
            </a:r>
            <a:r>
              <a:rPr dirty="0" sz="1000" spc="15">
                <a:latin typeface="Cambria"/>
                <a:cs typeface="Cambria"/>
              </a:rPr>
              <a:t>2016) </a:t>
            </a:r>
            <a:r>
              <a:rPr dirty="0" sz="1000" spc="150">
                <a:latin typeface="Cambria"/>
                <a:cs typeface="Cambria"/>
              </a:rPr>
              <a:t>Co-  </a:t>
            </a:r>
            <a:r>
              <a:rPr dirty="0" sz="1000" spc="80">
                <a:latin typeface="Cambria"/>
                <a:cs typeface="Cambria"/>
              </a:rPr>
              <a:t>fundador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15" i="1">
                <a:latin typeface="Cambria"/>
                <a:cs typeface="Cambria"/>
              </a:rPr>
              <a:t>Susurros </a:t>
            </a:r>
            <a:r>
              <a:rPr dirty="0" sz="1000" spc="40" i="1">
                <a:latin typeface="Cambria"/>
                <a:cs typeface="Cambria"/>
              </a:rPr>
              <a:t>a </a:t>
            </a:r>
            <a:r>
              <a:rPr dirty="0" sz="1000" spc="15" i="1">
                <a:latin typeface="Cambria"/>
                <a:cs typeface="Cambria"/>
              </a:rPr>
              <a:t>pleno </a:t>
            </a:r>
            <a:r>
              <a:rPr dirty="0" sz="1000" spc="30" i="1">
                <a:latin typeface="Cambria"/>
                <a:cs typeface="Cambria"/>
              </a:rPr>
              <a:t>pulmón, </a:t>
            </a:r>
            <a:r>
              <a:rPr dirty="0" sz="1000" spc="85">
                <a:latin typeface="Cambria"/>
                <a:cs typeface="Cambria"/>
              </a:rPr>
              <a:t>ha </a:t>
            </a:r>
            <a:r>
              <a:rPr dirty="0" sz="1000" spc="70">
                <a:latin typeface="Cambria"/>
                <a:cs typeface="Cambria"/>
              </a:rPr>
              <a:t>colaborado </a:t>
            </a:r>
            <a:r>
              <a:rPr dirty="0" sz="1000" spc="95">
                <a:latin typeface="Cambria"/>
                <a:cs typeface="Cambria"/>
              </a:rPr>
              <a:t>en  </a:t>
            </a:r>
            <a:r>
              <a:rPr dirty="0" sz="1000" spc="60">
                <a:latin typeface="Cambria"/>
                <a:cs typeface="Cambria"/>
              </a:rPr>
              <a:t>fanzines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como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Vinalia</a:t>
            </a:r>
            <a:r>
              <a:rPr dirty="0" sz="1000" spc="-10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Trippers,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95" i="1">
                <a:latin typeface="Cambria"/>
                <a:cs typeface="Cambria"/>
              </a:rPr>
              <a:t>La</a:t>
            </a:r>
            <a:r>
              <a:rPr dirty="0" sz="1000" spc="-7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Fanzine,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Groenlandia,  </a:t>
            </a:r>
            <a:r>
              <a:rPr dirty="0" sz="1000" spc="50" i="1">
                <a:latin typeface="Cambria"/>
                <a:cs typeface="Cambria"/>
              </a:rPr>
              <a:t>Art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for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art´s </a:t>
            </a:r>
            <a:r>
              <a:rPr dirty="0" sz="1000" spc="-5" i="1">
                <a:latin typeface="Cambria"/>
                <a:cs typeface="Cambria"/>
              </a:rPr>
              <a:t>sake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sus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poemas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están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alguna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antología 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Erosionados,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Palabras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prestadas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Tiempo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visible</a:t>
            </a:r>
            <a:r>
              <a:rPr dirty="0" sz="1000" spc="25">
                <a:latin typeface="Cambria"/>
                <a:cs typeface="Cambria"/>
              </a:rPr>
              <a:t>.</a:t>
            </a:r>
            <a:endParaRPr sz="1000">
              <a:latin typeface="Cambria"/>
              <a:cs typeface="Cambria"/>
            </a:endParaRPr>
          </a:p>
          <a:p>
            <a:pPr algn="just" marL="12700" marR="7620">
              <a:lnSpc>
                <a:spcPct val="125000"/>
              </a:lnSpc>
              <a:spcBef>
                <a:spcPts val="280"/>
              </a:spcBef>
            </a:pPr>
            <a:r>
              <a:rPr dirty="0" sz="1000" spc="75" b="1">
                <a:latin typeface="Book Antiqua"/>
                <a:cs typeface="Book Antiqua"/>
              </a:rPr>
              <a:t>Laura</a:t>
            </a:r>
            <a:r>
              <a:rPr dirty="0" sz="1000" spc="-30" b="1">
                <a:latin typeface="Book Antiqua"/>
                <a:cs typeface="Book Antiqua"/>
              </a:rPr>
              <a:t> </a:t>
            </a:r>
            <a:r>
              <a:rPr dirty="0" sz="1000" spc="25" b="1">
                <a:latin typeface="Book Antiqua"/>
                <a:cs typeface="Book Antiqua"/>
              </a:rPr>
              <a:t>Casielles</a:t>
            </a:r>
            <a:r>
              <a:rPr dirty="0" sz="1000" spc="-10" b="1">
                <a:latin typeface="Book Antiqua"/>
                <a:cs typeface="Book Antiqua"/>
              </a:rPr>
              <a:t> </a:t>
            </a:r>
            <a:r>
              <a:rPr dirty="0" sz="1000" spc="35">
                <a:latin typeface="Cambria"/>
                <a:cs typeface="Cambria"/>
              </a:rPr>
              <a:t>(Pola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Siero,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Asturias,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-10">
                <a:latin typeface="Cambria"/>
                <a:cs typeface="Cambria"/>
              </a:rPr>
              <a:t>1986)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licen-  </a:t>
            </a:r>
            <a:r>
              <a:rPr dirty="0" sz="1000" spc="60">
                <a:latin typeface="Cambria"/>
                <a:cs typeface="Cambria"/>
              </a:rPr>
              <a:t>ciada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80">
                <a:latin typeface="Cambria"/>
                <a:cs typeface="Cambria"/>
              </a:rPr>
              <a:t>periodismo </a:t>
            </a:r>
            <a:r>
              <a:rPr dirty="0" sz="1000" spc="85">
                <a:latin typeface="Cambria"/>
                <a:cs typeface="Cambria"/>
              </a:rPr>
              <a:t>por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5">
                <a:latin typeface="Cambria"/>
                <a:cs typeface="Cambria"/>
              </a:rPr>
              <a:t>Universidad</a:t>
            </a:r>
            <a:r>
              <a:rPr dirty="0" sz="1000" spc="-1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Complutense  de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Madrid,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máster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estudios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árabes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islámicos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con-  </a:t>
            </a:r>
            <a:r>
              <a:rPr dirty="0" sz="1000" spc="70">
                <a:latin typeface="Cambria"/>
                <a:cs typeface="Cambria"/>
              </a:rPr>
              <a:t>temporáneos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por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Universidad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Autónoma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Madrid 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Licenciada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Filosofía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por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140">
                <a:latin typeface="Cambria"/>
                <a:cs typeface="Cambria"/>
              </a:rPr>
              <a:t>UNED.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Vive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Madrid,  </a:t>
            </a:r>
            <a:r>
              <a:rPr dirty="0" sz="1000" spc="25">
                <a:latin typeface="Cambria"/>
                <a:cs typeface="Cambria"/>
              </a:rPr>
              <a:t>tras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residir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años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anteriores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París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Rabat.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Forma  </a:t>
            </a:r>
            <a:r>
              <a:rPr dirty="0" sz="1000" spc="55">
                <a:latin typeface="Cambria"/>
                <a:cs typeface="Cambria"/>
              </a:rPr>
              <a:t>parte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coordinación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general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portal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análi-  </a:t>
            </a:r>
            <a:r>
              <a:rPr dirty="0" sz="1000" spc="15">
                <a:latin typeface="Cambria"/>
                <a:cs typeface="Cambria"/>
              </a:rPr>
              <a:t>sis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información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vida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árabe.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Realiza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traducciones  </a:t>
            </a:r>
            <a:r>
              <a:rPr dirty="0" sz="1000" spc="65">
                <a:latin typeface="Cambria"/>
                <a:cs typeface="Cambria"/>
              </a:rPr>
              <a:t>del </a:t>
            </a:r>
            <a:r>
              <a:rPr dirty="0" sz="1000" spc="55">
                <a:latin typeface="Cambria"/>
                <a:cs typeface="Cambria"/>
              </a:rPr>
              <a:t>francés. </a:t>
            </a:r>
            <a:r>
              <a:rPr dirty="0" sz="1000" spc="125">
                <a:latin typeface="Cambria"/>
                <a:cs typeface="Cambria"/>
              </a:rPr>
              <a:t>En </a:t>
            </a:r>
            <a:r>
              <a:rPr dirty="0" sz="1000" spc="90">
                <a:latin typeface="Cambria"/>
                <a:cs typeface="Cambria"/>
              </a:rPr>
              <a:t>2008 </a:t>
            </a:r>
            <a:r>
              <a:rPr dirty="0" sz="1000" spc="75">
                <a:latin typeface="Cambria"/>
                <a:cs typeface="Cambria"/>
              </a:rPr>
              <a:t>publicó </a:t>
            </a:r>
            <a:r>
              <a:rPr dirty="0" sz="1000" spc="55">
                <a:latin typeface="Cambria"/>
                <a:cs typeface="Cambria"/>
              </a:rPr>
              <a:t>su </a:t>
            </a:r>
            <a:r>
              <a:rPr dirty="0" sz="1000" spc="85">
                <a:latin typeface="Cambria"/>
                <a:cs typeface="Cambria"/>
              </a:rPr>
              <a:t>primer </a:t>
            </a:r>
            <a:r>
              <a:rPr dirty="0" sz="1000" spc="55">
                <a:latin typeface="Cambria"/>
                <a:cs typeface="Cambria"/>
              </a:rPr>
              <a:t>libro, </a:t>
            </a:r>
            <a:r>
              <a:rPr dirty="0" sz="1000" spc="30" i="1">
                <a:latin typeface="Cambria"/>
                <a:cs typeface="Cambria"/>
              </a:rPr>
              <a:t>Soldado  </a:t>
            </a:r>
            <a:r>
              <a:rPr dirty="0" sz="1000" spc="5" i="1">
                <a:latin typeface="Cambria"/>
                <a:cs typeface="Cambria"/>
              </a:rPr>
              <a:t>que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huye</a:t>
            </a:r>
            <a:r>
              <a:rPr dirty="0" sz="1000" spc="25" i="1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(Hesperya).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2010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obtuvo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XIII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Premio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50">
                <a:latin typeface="Cambria"/>
                <a:cs typeface="Cambria"/>
              </a:rPr>
              <a:t>Poesía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Joven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Antonio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Carvajal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segundo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poema-  </a:t>
            </a:r>
            <a:r>
              <a:rPr dirty="0" sz="1000" spc="60">
                <a:latin typeface="Cambria"/>
                <a:cs typeface="Cambria"/>
              </a:rPr>
              <a:t>rio,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Los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idiomas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comunes</a:t>
            </a:r>
            <a:r>
              <a:rPr dirty="0" sz="1000" spc="10">
                <a:latin typeface="Cambria"/>
                <a:cs typeface="Cambria"/>
              </a:rPr>
              <a:t>.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Esta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obra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fue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galardonada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 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Premio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Nacional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Poesía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Joven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Miguel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Hernández  </a:t>
            </a:r>
            <a:r>
              <a:rPr dirty="0" sz="1000" spc="-5">
                <a:latin typeface="Cambria"/>
                <a:cs typeface="Cambria"/>
              </a:rPr>
              <a:t>2011, </a:t>
            </a:r>
            <a:r>
              <a:rPr dirty="0" sz="1000" spc="80">
                <a:latin typeface="Cambria"/>
                <a:cs typeface="Cambria"/>
              </a:rPr>
              <a:t>concedido </a:t>
            </a:r>
            <a:r>
              <a:rPr dirty="0" sz="1000" spc="85">
                <a:latin typeface="Cambria"/>
                <a:cs typeface="Cambria"/>
              </a:rPr>
              <a:t>por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70">
                <a:latin typeface="Cambria"/>
                <a:cs typeface="Cambria"/>
              </a:rPr>
              <a:t>Ministerio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80">
                <a:latin typeface="Cambria"/>
                <a:cs typeface="Cambria"/>
              </a:rPr>
              <a:t>Educación, </a:t>
            </a:r>
            <a:r>
              <a:rPr dirty="0" sz="1000" spc="114">
                <a:latin typeface="Cambria"/>
                <a:cs typeface="Cambria"/>
              </a:rPr>
              <a:t>Cul-  </a:t>
            </a:r>
            <a:r>
              <a:rPr dirty="0" sz="1000" spc="45">
                <a:latin typeface="Cambria"/>
                <a:cs typeface="Cambria"/>
              </a:rPr>
              <a:t>tura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Deporte.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0">
                <a:latin typeface="Cambria"/>
                <a:cs typeface="Cambria"/>
              </a:rPr>
              <a:t>2014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publicó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su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tercer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poemario,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Las  </a:t>
            </a:r>
            <a:r>
              <a:rPr dirty="0" sz="1000" i="1">
                <a:latin typeface="Cambria"/>
                <a:cs typeface="Cambria"/>
              </a:rPr>
              <a:t>señales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que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hacemos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en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los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mapas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(Libros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Herida).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Ha  </a:t>
            </a:r>
            <a:r>
              <a:rPr dirty="0" sz="1000" spc="65">
                <a:latin typeface="Cambria"/>
                <a:cs typeface="Cambria"/>
              </a:rPr>
              <a:t>publicado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poemas,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artículos,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entrevistas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traducciones 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40">
                <a:latin typeface="Cambria"/>
                <a:cs typeface="Cambria"/>
              </a:rPr>
              <a:t>revistas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70">
                <a:latin typeface="Cambria"/>
                <a:cs typeface="Cambria"/>
              </a:rPr>
              <a:t>periódicos </a:t>
            </a:r>
            <a:r>
              <a:rPr dirty="0" sz="1000" spc="130">
                <a:latin typeface="Cambria"/>
                <a:cs typeface="Cambria"/>
              </a:rPr>
              <a:t>como </a:t>
            </a:r>
            <a:r>
              <a:rPr dirty="0" sz="1000" spc="35" i="1">
                <a:latin typeface="Cambria"/>
                <a:cs typeface="Cambria"/>
              </a:rPr>
              <a:t>Hesperya, </a:t>
            </a:r>
            <a:r>
              <a:rPr dirty="0" sz="1000" spc="45" i="1">
                <a:latin typeface="Cambria"/>
                <a:cs typeface="Cambria"/>
              </a:rPr>
              <a:t>Ellas </a:t>
            </a:r>
            <a:r>
              <a:rPr dirty="0" sz="1000" spc="35" i="1">
                <a:latin typeface="Cambria"/>
                <a:cs typeface="Cambria"/>
              </a:rPr>
              <a:t>dicen </a:t>
            </a:r>
            <a:r>
              <a:rPr dirty="0" sz="1000" spc="25" i="1">
                <a:latin typeface="Cambria"/>
                <a:cs typeface="Cambria"/>
              </a:rPr>
              <a:t>de  </a:t>
            </a:r>
            <a:r>
              <a:rPr dirty="0" sz="1000" spc="130" i="1">
                <a:latin typeface="Cambria"/>
                <a:cs typeface="Cambria"/>
              </a:rPr>
              <a:t>MLRS,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Nayagua</a:t>
            </a:r>
            <a:r>
              <a:rPr dirty="0" sz="1000" spc="35" i="1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(publicación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Centro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Poesía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José  </a:t>
            </a:r>
            <a:r>
              <a:rPr dirty="0" sz="1000" spc="55">
                <a:latin typeface="Cambria"/>
                <a:cs typeface="Cambria"/>
              </a:rPr>
              <a:t>Hierro), </a:t>
            </a:r>
            <a:r>
              <a:rPr dirty="0" sz="1000" spc="35" i="1">
                <a:latin typeface="Cambria"/>
                <a:cs typeface="Cambria"/>
              </a:rPr>
              <a:t>Cuadernos </a:t>
            </a:r>
            <a:r>
              <a:rPr dirty="0" sz="1000" spc="25" i="1">
                <a:latin typeface="Cambria"/>
                <a:cs typeface="Cambria"/>
              </a:rPr>
              <a:t>Hispanoamericanos, </a:t>
            </a:r>
            <a:r>
              <a:rPr dirty="0" sz="1000" spc="30" i="1">
                <a:latin typeface="Cambria"/>
                <a:cs typeface="Cambria"/>
              </a:rPr>
              <a:t>Mordisco, </a:t>
            </a:r>
            <a:r>
              <a:rPr dirty="0" sz="1000" spc="55" i="1">
                <a:latin typeface="Cambria"/>
                <a:cs typeface="Cambria"/>
              </a:rPr>
              <a:t>Clarín,  </a:t>
            </a:r>
            <a:r>
              <a:rPr dirty="0" sz="1000" spc="25" i="1">
                <a:latin typeface="Cambria"/>
                <a:cs typeface="Cambria"/>
              </a:rPr>
              <a:t>Ábaco, </a:t>
            </a:r>
            <a:r>
              <a:rPr dirty="0" sz="1000" spc="90" i="1">
                <a:latin typeface="Cambria"/>
                <a:cs typeface="Cambria"/>
              </a:rPr>
              <a:t>El </a:t>
            </a:r>
            <a:r>
              <a:rPr dirty="0" sz="1000" spc="30" i="1">
                <a:latin typeface="Cambria"/>
                <a:cs typeface="Cambria"/>
              </a:rPr>
              <a:t>Comercio, </a:t>
            </a:r>
            <a:r>
              <a:rPr dirty="0" sz="1000" spc="25" i="1">
                <a:latin typeface="Cambria"/>
                <a:cs typeface="Cambria"/>
              </a:rPr>
              <a:t>Atlántica </a:t>
            </a:r>
            <a:r>
              <a:rPr dirty="0" sz="1000" spc="130" i="1">
                <a:latin typeface="Cambria"/>
                <a:cs typeface="Cambria"/>
              </a:rPr>
              <a:t>XXIII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5" i="1">
                <a:latin typeface="Cambria"/>
                <a:cs typeface="Cambria"/>
              </a:rPr>
              <a:t>La </a:t>
            </a:r>
            <a:r>
              <a:rPr dirty="0" sz="1000" spc="40" i="1">
                <a:latin typeface="Cambria"/>
                <a:cs typeface="Cambria"/>
              </a:rPr>
              <a:t>Marea</a:t>
            </a:r>
            <a:r>
              <a:rPr dirty="0" sz="1000" spc="40">
                <a:latin typeface="Cambria"/>
                <a:cs typeface="Cambria"/>
              </a:rPr>
              <a:t>. </a:t>
            </a:r>
            <a:r>
              <a:rPr dirty="0" sz="1000" spc="105">
                <a:latin typeface="Cambria"/>
                <a:cs typeface="Cambria"/>
              </a:rPr>
              <a:t>Una </a:t>
            </a:r>
            <a:r>
              <a:rPr dirty="0" sz="1000" spc="55">
                <a:latin typeface="Cambria"/>
                <a:cs typeface="Cambria"/>
              </a:rPr>
              <a:t>se-  </a:t>
            </a:r>
            <a:r>
              <a:rPr dirty="0" sz="1000" spc="70">
                <a:latin typeface="Cambria"/>
                <a:cs typeface="Cambria"/>
              </a:rPr>
              <a:t>lección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obra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sido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traducida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italiano.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Ha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par-  </a:t>
            </a:r>
            <a:r>
              <a:rPr dirty="0" sz="1000" spc="55">
                <a:latin typeface="Cambria"/>
                <a:cs typeface="Cambria"/>
              </a:rPr>
              <a:t>ticipado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diferentes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recitales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eventos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poéticos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como  </a:t>
            </a:r>
            <a:r>
              <a:rPr dirty="0" sz="1000" spc="45">
                <a:latin typeface="Cambria"/>
                <a:cs typeface="Cambria"/>
              </a:rPr>
              <a:t>Versátil.es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65">
                <a:latin typeface="Cambria"/>
                <a:cs typeface="Cambria"/>
              </a:rPr>
              <a:t>Valladolid, </a:t>
            </a:r>
            <a:r>
              <a:rPr dirty="0" sz="1000" spc="95">
                <a:latin typeface="Cambria"/>
                <a:cs typeface="Cambria"/>
              </a:rPr>
              <a:t>Cosmopoética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95">
                <a:latin typeface="Cambria"/>
                <a:cs typeface="Cambria"/>
              </a:rPr>
              <a:t>Córdoba,  </a:t>
            </a:r>
            <a:r>
              <a:rPr dirty="0" sz="1000" spc="50">
                <a:latin typeface="Cambria"/>
                <a:cs typeface="Cambria"/>
              </a:rPr>
              <a:t>Poesía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resistencia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Granada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Cercanías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Sevilla.  </a:t>
            </a:r>
            <a:r>
              <a:rPr dirty="0" sz="1000" spc="145">
                <a:latin typeface="Cambria"/>
                <a:cs typeface="Cambria"/>
              </a:rPr>
              <a:t>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nivel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organizativo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una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responsables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en-  </a:t>
            </a:r>
            <a:r>
              <a:rPr dirty="0" sz="1000" spc="65">
                <a:latin typeface="Cambria"/>
                <a:cs typeface="Cambria"/>
              </a:rPr>
              <a:t>cuentro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nacional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poesía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joven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Ciudad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Llamas,  que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celebra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Asturias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desde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2008.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2007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fue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pre-  </a:t>
            </a:r>
            <a:r>
              <a:rPr dirty="0" sz="1000" spc="125">
                <a:latin typeface="Cambria"/>
                <a:cs typeface="Cambria"/>
              </a:rPr>
              <a:t>mio</a:t>
            </a:r>
            <a:r>
              <a:rPr dirty="0" sz="1000" spc="6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La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Voz</a:t>
            </a:r>
            <a:r>
              <a:rPr dirty="0" sz="1000" spc="65">
                <a:latin typeface="Cambria"/>
                <a:cs typeface="Cambria"/>
              </a:rPr>
              <a:t> </a:t>
            </a:r>
            <a:r>
              <a:rPr dirty="0" sz="1000" spc="-5">
                <a:latin typeface="Cambria"/>
                <a:cs typeface="Cambria"/>
              </a:rPr>
              <a:t>+</a:t>
            </a:r>
            <a:r>
              <a:rPr dirty="0" sz="1000" spc="6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Joven</a:t>
            </a:r>
            <a:r>
              <a:rPr dirty="0" sz="1000" spc="6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6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Caja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Madrid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La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Casa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Encen-  </a:t>
            </a:r>
            <a:r>
              <a:rPr dirty="0" sz="1000" spc="65">
                <a:latin typeface="Cambria"/>
                <a:cs typeface="Cambria"/>
              </a:rPr>
              <a:t>dida.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Fue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ganadora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primer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premio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certamen  </a:t>
            </a:r>
            <a:r>
              <a:rPr dirty="0" sz="1000" spc="65">
                <a:latin typeface="Cambria"/>
                <a:cs typeface="Cambria"/>
              </a:rPr>
              <a:t>Arte </a:t>
            </a:r>
            <a:r>
              <a:rPr dirty="0" sz="1000" spc="75">
                <a:latin typeface="Cambria"/>
                <a:cs typeface="Cambria"/>
              </a:rPr>
              <a:t>Joven Latina </a:t>
            </a:r>
            <a:r>
              <a:rPr dirty="0" sz="1000" spc="100">
                <a:latin typeface="Cambria"/>
                <a:cs typeface="Cambria"/>
              </a:rPr>
              <a:t>2009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0">
                <a:latin typeface="Cambria"/>
                <a:cs typeface="Cambria"/>
              </a:rPr>
              <a:t>categoría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poesía </a:t>
            </a:r>
            <a:r>
              <a:rPr dirty="0" sz="1000" spc="100">
                <a:latin typeface="Cambria"/>
                <a:cs typeface="Cambria"/>
              </a:rPr>
              <a:t>con 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conjunto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titulado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Eros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Diablos</a:t>
            </a:r>
            <a:r>
              <a:rPr dirty="0" sz="1000" spc="30">
                <a:latin typeface="Cambria"/>
                <a:cs typeface="Cambria"/>
              </a:rPr>
              <a:t>.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891" y="311823"/>
            <a:ext cx="5772150" cy="13785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0">
                <a:latin typeface="Calibri"/>
                <a:cs typeface="Calibri"/>
              </a:rPr>
              <a:t>28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10">
                <a:latin typeface="Calibri"/>
                <a:cs typeface="Calibri"/>
              </a:rPr>
              <a:t>JuLiO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105">
                <a:latin typeface="Calibri"/>
                <a:cs typeface="Calibri"/>
              </a:rPr>
              <a:t>ViERnES</a:t>
            </a:r>
            <a:r>
              <a:rPr dirty="0" sz="1400" spc="-100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20:00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300"/>
              </a:lnSpc>
            </a:pPr>
            <a:r>
              <a:rPr dirty="0" sz="1400" spc="105">
                <a:latin typeface="Calibri"/>
                <a:cs typeface="Calibri"/>
              </a:rPr>
              <a:t>BiBLiOtECA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60">
                <a:latin typeface="Calibri"/>
                <a:cs typeface="Calibri"/>
              </a:rPr>
              <a:t>LA</a:t>
            </a:r>
            <a:r>
              <a:rPr dirty="0" sz="1400" spc="-180">
                <a:latin typeface="Calibri"/>
                <a:cs typeface="Calibri"/>
              </a:rPr>
              <a:t> </a:t>
            </a:r>
            <a:r>
              <a:rPr dirty="0" sz="1400" spc="55">
                <a:latin typeface="Calibri"/>
                <a:cs typeface="Calibri"/>
              </a:rPr>
              <a:t>RiOJA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2740"/>
              </a:lnSpc>
              <a:spcBef>
                <a:spcPts val="315"/>
              </a:spcBef>
            </a:pPr>
            <a:r>
              <a:rPr dirty="0" sz="2400" spc="95" b="1">
                <a:latin typeface="Calibri"/>
                <a:cs typeface="Calibri"/>
              </a:rPr>
              <a:t>JORGE </a:t>
            </a:r>
            <a:r>
              <a:rPr dirty="0" sz="2400" spc="-15" b="1">
                <a:latin typeface="Calibri"/>
                <a:cs typeface="Calibri"/>
              </a:rPr>
              <a:t>M. </a:t>
            </a:r>
            <a:r>
              <a:rPr dirty="0" sz="2400" spc="135" b="1">
                <a:latin typeface="Calibri"/>
                <a:cs typeface="Calibri"/>
              </a:rPr>
              <a:t>MOLINERO </a:t>
            </a:r>
            <a:r>
              <a:rPr dirty="0" sz="2400" spc="-10" b="1">
                <a:latin typeface="Calibri"/>
                <a:cs typeface="Calibri"/>
              </a:rPr>
              <a:t>&amp; </a:t>
            </a:r>
            <a:r>
              <a:rPr dirty="0" sz="2400" spc="55" b="1">
                <a:latin typeface="Calibri"/>
                <a:cs typeface="Calibri"/>
              </a:rPr>
              <a:t>LAURA</a:t>
            </a:r>
            <a:r>
              <a:rPr dirty="0" sz="2400" spc="35" b="1">
                <a:latin typeface="Calibri"/>
                <a:cs typeface="Calibri"/>
              </a:rPr>
              <a:t> </a:t>
            </a:r>
            <a:r>
              <a:rPr dirty="0" sz="2400" spc="120" b="1">
                <a:latin typeface="Calibri"/>
                <a:cs typeface="Calibri"/>
              </a:rPr>
              <a:t>CASIELLES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610"/>
              </a:lnSpc>
            </a:pPr>
            <a:r>
              <a:rPr dirty="0" sz="1500" spc="95">
                <a:latin typeface="Calibri"/>
                <a:cs typeface="Calibri"/>
              </a:rPr>
              <a:t>RECitAL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55">
                <a:latin typeface="Calibri"/>
                <a:cs typeface="Calibri"/>
              </a:rPr>
              <a:t>PRESEntACión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05">
                <a:latin typeface="Calibri"/>
                <a:cs typeface="Calibri"/>
              </a:rPr>
              <a:t>DE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40">
                <a:latin typeface="Calibri"/>
                <a:cs typeface="Calibri"/>
              </a:rPr>
              <a:t>CuADERnOS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60">
                <a:latin typeface="Calibri"/>
                <a:cs typeface="Calibri"/>
              </a:rPr>
              <a:t>CLAnDEStinOS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50"/>
              </a:lnSpc>
            </a:pPr>
            <a:r>
              <a:rPr dirty="0" sz="1500" spc="120" b="1">
                <a:latin typeface="Calibri"/>
                <a:cs typeface="Calibri"/>
              </a:rPr>
              <a:t>NOS</a:t>
            </a:r>
            <a:r>
              <a:rPr dirty="0" sz="1500" spc="30" b="1">
                <a:latin typeface="Calibri"/>
                <a:cs typeface="Calibri"/>
              </a:rPr>
              <a:t> </a:t>
            </a:r>
            <a:r>
              <a:rPr dirty="0" sz="1500" spc="85" b="1">
                <a:latin typeface="Calibri"/>
                <a:cs typeface="Calibri"/>
              </a:rPr>
              <a:t>PROHIBIERON</a:t>
            </a:r>
            <a:r>
              <a:rPr dirty="0" sz="1500" spc="30" b="1">
                <a:latin typeface="Calibri"/>
                <a:cs typeface="Calibri"/>
              </a:rPr>
              <a:t> BAILAR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40" b="1">
                <a:latin typeface="Calibri"/>
                <a:cs typeface="Calibri"/>
              </a:rPr>
              <a:t>BREVE</a:t>
            </a:r>
            <a:r>
              <a:rPr dirty="0" sz="1500" spc="30" b="1">
                <a:latin typeface="Calibri"/>
                <a:cs typeface="Calibri"/>
              </a:rPr>
              <a:t> </a:t>
            </a:r>
            <a:r>
              <a:rPr dirty="0" sz="1500" spc="75" b="1">
                <a:latin typeface="Calibri"/>
                <a:cs typeface="Calibri"/>
              </a:rPr>
              <a:t>HISTORIA</a:t>
            </a:r>
            <a:r>
              <a:rPr dirty="0" sz="1500" spc="30" b="1">
                <a:latin typeface="Calibri"/>
                <a:cs typeface="Calibri"/>
              </a:rPr>
              <a:t> </a:t>
            </a:r>
            <a:r>
              <a:rPr dirty="0" sz="1500" spc="95" b="1">
                <a:latin typeface="Calibri"/>
                <a:cs typeface="Calibri"/>
              </a:rPr>
              <a:t>DE</a:t>
            </a:r>
            <a:r>
              <a:rPr dirty="0" sz="1500" spc="30" b="1">
                <a:latin typeface="Calibri"/>
                <a:cs typeface="Calibri"/>
              </a:rPr>
              <a:t> </a:t>
            </a:r>
            <a:r>
              <a:rPr dirty="0" sz="1500" spc="70" b="1">
                <a:latin typeface="Calibri"/>
                <a:cs typeface="Calibri"/>
              </a:rPr>
              <a:t>ALGUNAS</a:t>
            </a:r>
            <a:r>
              <a:rPr dirty="0" sz="1500" spc="30" b="1">
                <a:latin typeface="Calibri"/>
                <a:cs typeface="Calibri"/>
              </a:rPr>
              <a:t> </a:t>
            </a:r>
            <a:r>
              <a:rPr dirty="0" sz="1500" spc="80" b="1">
                <a:latin typeface="Calibri"/>
                <a:cs typeface="Calibri"/>
              </a:rPr>
              <a:t>COSAS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88727" y="1944001"/>
            <a:ext cx="3330003" cy="3330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88727" y="5370055"/>
            <a:ext cx="3330003" cy="3330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 rot="21120000">
            <a:off x="500639" y="455165"/>
            <a:ext cx="1481132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70"/>
              </a:lnSpc>
            </a:pPr>
            <a:r>
              <a:rPr dirty="0" sz="3000" spc="-10">
                <a:latin typeface="Arial"/>
                <a:cs typeface="Arial"/>
              </a:rPr>
              <a:t>2 </a:t>
            </a:r>
            <a:r>
              <a:rPr dirty="0" sz="3000" spc="-540">
                <a:latin typeface="Arial"/>
                <a:cs typeface="Arial"/>
              </a:rPr>
              <a:t>libros</a:t>
            </a:r>
            <a:r>
              <a:rPr dirty="0" sz="3000" spc="-625">
                <a:latin typeface="Arial"/>
                <a:cs typeface="Arial"/>
              </a:rPr>
              <a:t> </a:t>
            </a:r>
            <a:r>
              <a:rPr dirty="0" baseline="1851" sz="4500" spc="-727">
                <a:latin typeface="Arial"/>
                <a:cs typeface="Arial"/>
              </a:rPr>
              <a:t>gratis</a:t>
            </a:r>
            <a:endParaRPr baseline="1851" sz="4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74910" y="10418538"/>
            <a:ext cx="17272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90"/>
              </a:lnSpc>
            </a:pPr>
            <a:r>
              <a:rPr dirty="0" sz="1000" spc="25">
                <a:latin typeface="Cambria"/>
                <a:cs typeface="Cambria"/>
              </a:rPr>
              <a:t>10</a:t>
            </a:r>
            <a:endParaRPr sz="1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7605" y="2052739"/>
            <a:ext cx="3369945" cy="8206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635">
              <a:lnSpc>
                <a:spcPct val="125000"/>
              </a:lnSpc>
            </a:pPr>
            <a:r>
              <a:rPr dirty="0" sz="1000" spc="35" b="1">
                <a:latin typeface="Book Antiqua"/>
                <a:cs typeface="Book Antiqua"/>
              </a:rPr>
              <a:t>Felipe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Zapico</a:t>
            </a:r>
            <a:r>
              <a:rPr dirty="0" sz="1000" spc="-120" b="1">
                <a:latin typeface="Book Antiqua"/>
                <a:cs typeface="Book Antiqua"/>
              </a:rPr>
              <a:t> </a:t>
            </a:r>
            <a:r>
              <a:rPr dirty="0" sz="1000" spc="35" b="1">
                <a:latin typeface="Book Antiqua"/>
                <a:cs typeface="Book Antiqua"/>
              </a:rPr>
              <a:t>Alonso</a:t>
            </a:r>
            <a:r>
              <a:rPr dirty="0" sz="1000" spc="-65" b="1">
                <a:latin typeface="Book Antiqua"/>
                <a:cs typeface="Book Antiqua"/>
              </a:rPr>
              <a:t> </a:t>
            </a:r>
            <a:r>
              <a:rPr dirty="0" sz="1000" spc="60">
                <a:latin typeface="Cambria"/>
                <a:cs typeface="Cambria"/>
              </a:rPr>
              <a:t>(León,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>
                <a:latin typeface="Cambria"/>
                <a:cs typeface="Cambria"/>
              </a:rPr>
              <a:t>1960)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Hago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muchas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cosas,  </a:t>
            </a:r>
            <a:r>
              <a:rPr dirty="0" sz="1000" spc="40">
                <a:latin typeface="Cambria"/>
                <a:cs typeface="Cambria"/>
              </a:rPr>
              <a:t>casi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todas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admiración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desobediencia.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La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palabra,  </a:t>
            </a:r>
            <a:r>
              <a:rPr dirty="0" sz="1000" spc="60">
                <a:latin typeface="Cambria"/>
                <a:cs typeface="Cambria"/>
              </a:rPr>
              <a:t>fotografía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artes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45">
                <a:latin typeface="Cambria"/>
                <a:cs typeface="Cambria"/>
              </a:rPr>
              <a:t> la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contemplación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son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mis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rutinas  </a:t>
            </a:r>
            <a:r>
              <a:rPr dirty="0" sz="1000" spc="40">
                <a:latin typeface="Cambria"/>
                <a:cs typeface="Cambria"/>
              </a:rPr>
              <a:t>diarias. </a:t>
            </a:r>
            <a:r>
              <a:rPr dirty="0" sz="1000" spc="25" i="1">
                <a:latin typeface="Cambria"/>
                <a:cs typeface="Cambria"/>
              </a:rPr>
              <a:t>Tragos, </a:t>
            </a:r>
            <a:r>
              <a:rPr dirty="0" sz="1000" spc="40" i="1">
                <a:latin typeface="Cambria"/>
                <a:cs typeface="Cambria"/>
              </a:rPr>
              <a:t>Litro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10" i="1">
                <a:latin typeface="Cambria"/>
                <a:cs typeface="Cambria"/>
              </a:rPr>
              <a:t>versos, </a:t>
            </a:r>
            <a:r>
              <a:rPr dirty="0" sz="1000" spc="20" i="1">
                <a:latin typeface="Cambria"/>
                <a:cs typeface="Cambria"/>
              </a:rPr>
              <a:t>Balances </a:t>
            </a:r>
            <a:r>
              <a:rPr dirty="0" sz="1000" spc="15" i="1">
                <a:latin typeface="Cambria"/>
                <a:cs typeface="Cambria"/>
              </a:rPr>
              <a:t>Parciales, </a:t>
            </a:r>
            <a:r>
              <a:rPr dirty="0" sz="1000" spc="60" i="1">
                <a:latin typeface="Cambria"/>
                <a:cs typeface="Cambria"/>
              </a:rPr>
              <a:t>Engen-  </a:t>
            </a:r>
            <a:r>
              <a:rPr dirty="0" sz="1000" spc="40" i="1">
                <a:latin typeface="Cambria"/>
                <a:cs typeface="Cambria"/>
              </a:rPr>
              <a:t>drando </a:t>
            </a:r>
            <a:r>
              <a:rPr dirty="0" sz="1000" spc="20" i="1">
                <a:latin typeface="Cambria"/>
                <a:cs typeface="Cambria"/>
              </a:rPr>
              <a:t>hábito, </a:t>
            </a:r>
            <a:r>
              <a:rPr dirty="0" sz="1000" spc="95" i="1">
                <a:latin typeface="Cambria"/>
                <a:cs typeface="Cambria"/>
              </a:rPr>
              <a:t>El </a:t>
            </a:r>
            <a:r>
              <a:rPr dirty="0" sz="1000" spc="55" i="1">
                <a:latin typeface="Cambria"/>
                <a:cs typeface="Cambria"/>
              </a:rPr>
              <a:t>Ladrón </a:t>
            </a:r>
            <a:r>
              <a:rPr dirty="0" sz="1000" spc="25" i="1">
                <a:latin typeface="Cambria"/>
                <a:cs typeface="Cambria"/>
              </a:rPr>
              <a:t>de </a:t>
            </a:r>
            <a:r>
              <a:rPr dirty="0" sz="1000" spc="10" i="1">
                <a:latin typeface="Cambria"/>
                <a:cs typeface="Cambria"/>
              </a:rPr>
              <a:t>peras, </a:t>
            </a:r>
            <a:r>
              <a:rPr dirty="0" sz="1000" spc="25" i="1">
                <a:latin typeface="Cambria"/>
                <a:cs typeface="Cambria"/>
              </a:rPr>
              <a:t>Fotomatón, </a:t>
            </a:r>
            <a:r>
              <a:rPr dirty="0" sz="1000" spc="35" i="1">
                <a:latin typeface="Cambria"/>
                <a:cs typeface="Cambria"/>
              </a:rPr>
              <a:t>Cosas, </a:t>
            </a:r>
            <a:r>
              <a:rPr dirty="0" sz="1000" spc="65" i="1">
                <a:latin typeface="Cambria"/>
                <a:cs typeface="Cambria"/>
              </a:rPr>
              <a:t>The  </a:t>
            </a:r>
            <a:r>
              <a:rPr dirty="0" sz="1000" spc="20" i="1">
                <a:latin typeface="Cambria"/>
                <a:cs typeface="Cambria"/>
              </a:rPr>
              <a:t>Bestiario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Etimolomías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(Uno),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90" i="1">
                <a:latin typeface="Cambria"/>
                <a:cs typeface="Cambria"/>
              </a:rPr>
              <a:t>El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traje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nuevo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del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emperador  </a:t>
            </a:r>
            <a:r>
              <a:rPr dirty="0" sz="1000" spc="60" i="1">
                <a:latin typeface="Cambria"/>
                <a:cs typeface="Cambria"/>
              </a:rPr>
              <a:t>2.0,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Muros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marcados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contiza,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Ser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Plomo,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Rumores,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Pie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a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tie-  </a:t>
            </a:r>
            <a:r>
              <a:rPr dirty="0" sz="1000" spc="30" i="1">
                <a:latin typeface="Cambria"/>
                <a:cs typeface="Cambria"/>
              </a:rPr>
              <a:t>rra, </a:t>
            </a:r>
            <a:r>
              <a:rPr dirty="0" sz="1000" spc="10" i="1">
                <a:latin typeface="Cambria"/>
                <a:cs typeface="Cambria"/>
              </a:rPr>
              <a:t>Vados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5" i="1">
                <a:latin typeface="Cambria"/>
                <a:cs typeface="Cambria"/>
              </a:rPr>
              <a:t>paso oculto </a:t>
            </a:r>
            <a:r>
              <a:rPr dirty="0" sz="1000" spc="65" i="1">
                <a:latin typeface="Cambria"/>
                <a:cs typeface="Cambria"/>
              </a:rPr>
              <a:t>, </a:t>
            </a:r>
            <a:r>
              <a:rPr dirty="0" sz="1000" spc="15" i="1">
                <a:latin typeface="Cambria"/>
                <a:cs typeface="Cambria"/>
              </a:rPr>
              <a:t>Pensamientos </a:t>
            </a:r>
            <a:r>
              <a:rPr dirty="0" sz="1000" spc="25" i="1">
                <a:latin typeface="Cambria"/>
                <a:cs typeface="Cambria"/>
              </a:rPr>
              <a:t>Zadaístas </a:t>
            </a:r>
            <a:r>
              <a:rPr dirty="0" sz="1000" spc="55" i="1">
                <a:latin typeface="Cambria"/>
                <a:cs typeface="Cambria"/>
              </a:rPr>
              <a:t>y Amori-  </a:t>
            </a:r>
            <a:r>
              <a:rPr dirty="0" sz="1000" spc="45" i="1">
                <a:latin typeface="Cambria"/>
                <a:cs typeface="Cambria"/>
              </a:rPr>
              <a:t>bundia, </a:t>
            </a:r>
            <a:r>
              <a:rPr dirty="0" sz="1000" spc="15" i="1">
                <a:latin typeface="Cambria"/>
                <a:cs typeface="Cambria"/>
              </a:rPr>
              <a:t>versos </a:t>
            </a:r>
            <a:r>
              <a:rPr dirty="0" sz="1000" spc="20" i="1">
                <a:latin typeface="Cambria"/>
                <a:cs typeface="Cambria"/>
              </a:rPr>
              <a:t>cardiacos </a:t>
            </a:r>
            <a:r>
              <a:rPr dirty="0" sz="1000" spc="30" i="1">
                <a:latin typeface="Cambria"/>
                <a:cs typeface="Cambria"/>
              </a:rPr>
              <a:t>(1980-2017) </a:t>
            </a:r>
            <a:r>
              <a:rPr dirty="0" sz="1000" spc="80">
                <a:latin typeface="Cambria"/>
                <a:cs typeface="Cambria"/>
              </a:rPr>
              <a:t>son </a:t>
            </a:r>
            <a:r>
              <a:rPr dirty="0" sz="1000" spc="95">
                <a:latin typeface="Cambria"/>
                <a:cs typeface="Cambria"/>
              </a:rPr>
              <a:t>mis </a:t>
            </a:r>
            <a:r>
              <a:rPr dirty="0" sz="1000" spc="55">
                <a:latin typeface="Cambria"/>
                <a:cs typeface="Cambria"/>
              </a:rPr>
              <a:t>libros  </a:t>
            </a:r>
            <a:r>
              <a:rPr dirty="0" sz="1000" spc="45">
                <a:latin typeface="Cambria"/>
                <a:cs typeface="Cambria"/>
              </a:rPr>
              <a:t>individuales.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cuestión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discos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cosa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ha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sido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como  </a:t>
            </a:r>
            <a:r>
              <a:rPr dirty="0" sz="1000" spc="55">
                <a:latin typeface="Cambria"/>
                <a:cs typeface="Cambria"/>
              </a:rPr>
              <a:t>sigue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Moderno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cartónpiedra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(EP,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PIGS,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-15">
                <a:latin typeface="Cambria"/>
                <a:cs typeface="Cambria"/>
              </a:rPr>
              <a:t>1985),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10" i="1">
                <a:latin typeface="Cambria"/>
                <a:cs typeface="Cambria"/>
              </a:rPr>
              <a:t>PIGS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95" i="1">
                <a:latin typeface="Cambria"/>
                <a:cs typeface="Cambria"/>
              </a:rPr>
              <a:t>Co-  </a:t>
            </a:r>
            <a:r>
              <a:rPr dirty="0" sz="1000" spc="45" i="1">
                <a:latin typeface="Cambria"/>
                <a:cs typeface="Cambria"/>
              </a:rPr>
              <a:t>nexión </a:t>
            </a:r>
            <a:r>
              <a:rPr dirty="0" sz="1000" spc="65">
                <a:latin typeface="Cambria"/>
                <a:cs typeface="Cambria"/>
              </a:rPr>
              <a:t>(LP </a:t>
            </a:r>
            <a:r>
              <a:rPr dirty="0" sz="1000" spc="75">
                <a:latin typeface="Cambria"/>
                <a:cs typeface="Cambria"/>
              </a:rPr>
              <a:t>compartido, </a:t>
            </a:r>
            <a:r>
              <a:rPr dirty="0" sz="1000" spc="50">
                <a:latin typeface="Cambria"/>
                <a:cs typeface="Cambria"/>
              </a:rPr>
              <a:t>PIGS,1986), </a:t>
            </a:r>
            <a:r>
              <a:rPr dirty="0" sz="1000" spc="60" i="1">
                <a:latin typeface="Cambria"/>
                <a:cs typeface="Cambria"/>
              </a:rPr>
              <a:t>Landrú </a:t>
            </a:r>
            <a:r>
              <a:rPr dirty="0" sz="1000" spc="40" i="1">
                <a:latin typeface="Cambria"/>
                <a:cs typeface="Cambria"/>
              </a:rPr>
              <a:t>Se Divierte  </a:t>
            </a:r>
            <a:r>
              <a:rPr dirty="0" sz="1000" spc="40">
                <a:latin typeface="Cambria"/>
                <a:cs typeface="Cambria"/>
              </a:rPr>
              <a:t>(LP, </a:t>
            </a:r>
            <a:r>
              <a:rPr dirty="0" sz="1000" spc="130">
                <a:latin typeface="Cambria"/>
                <a:cs typeface="Cambria"/>
              </a:rPr>
              <a:t>DRo/PIGS,</a:t>
            </a:r>
            <a:r>
              <a:rPr dirty="0" sz="1000" spc="-120">
                <a:latin typeface="Cambria"/>
                <a:cs typeface="Cambria"/>
              </a:rPr>
              <a:t> </a:t>
            </a:r>
            <a:r>
              <a:rPr dirty="0" sz="1000" spc="-25">
                <a:latin typeface="Cambria"/>
                <a:cs typeface="Cambria"/>
              </a:rPr>
              <a:t>1987), </a:t>
            </a:r>
            <a:r>
              <a:rPr dirty="0" sz="1000" spc="10" i="1">
                <a:latin typeface="Cambria"/>
                <a:cs typeface="Cambria"/>
              </a:rPr>
              <a:t>Teloneros </a:t>
            </a:r>
            <a:r>
              <a:rPr dirty="0" sz="1000" spc="65">
                <a:latin typeface="Cambria"/>
                <a:cs typeface="Cambria"/>
              </a:rPr>
              <a:t>(LP </a:t>
            </a:r>
            <a:r>
              <a:rPr dirty="0" sz="1000" spc="75">
                <a:latin typeface="Cambria"/>
                <a:cs typeface="Cambria"/>
              </a:rPr>
              <a:t>compartido, </a:t>
            </a:r>
            <a:r>
              <a:rPr dirty="0" sz="1000" spc="180">
                <a:latin typeface="Cambria"/>
                <a:cs typeface="Cambria"/>
              </a:rPr>
              <a:t>DRo,  </a:t>
            </a:r>
            <a:r>
              <a:rPr dirty="0" sz="1000" spc="-25">
                <a:latin typeface="Cambria"/>
                <a:cs typeface="Cambria"/>
              </a:rPr>
              <a:t>1987), </a:t>
            </a:r>
            <a:r>
              <a:rPr dirty="0" sz="1000" spc="90" i="1">
                <a:latin typeface="Cambria"/>
                <a:cs typeface="Cambria"/>
              </a:rPr>
              <a:t>El </a:t>
            </a:r>
            <a:r>
              <a:rPr dirty="0" sz="1000" i="1">
                <a:latin typeface="Cambria"/>
                <a:cs typeface="Cambria"/>
              </a:rPr>
              <a:t>barco </a:t>
            </a:r>
            <a:r>
              <a:rPr dirty="0" sz="1000" spc="20" i="1">
                <a:latin typeface="Cambria"/>
                <a:cs typeface="Cambria"/>
              </a:rPr>
              <a:t>más pirata </a:t>
            </a:r>
            <a:r>
              <a:rPr dirty="0" sz="1000" spc="50">
                <a:latin typeface="Cambria"/>
                <a:cs typeface="Cambria"/>
              </a:rPr>
              <a:t>(Single, </a:t>
            </a:r>
            <a:r>
              <a:rPr dirty="0" sz="1000" spc="110">
                <a:latin typeface="Cambria"/>
                <a:cs typeface="Cambria"/>
              </a:rPr>
              <a:t>PIGS, </a:t>
            </a:r>
            <a:r>
              <a:rPr dirty="0" sz="1000" spc="-10">
                <a:latin typeface="Cambria"/>
                <a:cs typeface="Cambria"/>
              </a:rPr>
              <a:t>1989)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00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Epístolas  </a:t>
            </a:r>
            <a:r>
              <a:rPr dirty="0" sz="1000" spc="40">
                <a:latin typeface="Cambria"/>
                <a:cs typeface="Cambria"/>
              </a:rPr>
              <a:t>(LP, </a:t>
            </a:r>
            <a:r>
              <a:rPr dirty="0" sz="1000" spc="110">
                <a:latin typeface="Cambria"/>
                <a:cs typeface="Cambria"/>
              </a:rPr>
              <a:t>JCK, </a:t>
            </a:r>
            <a:r>
              <a:rPr dirty="0" sz="1000">
                <a:latin typeface="Cambria"/>
                <a:cs typeface="Cambria"/>
              </a:rPr>
              <a:t>1993), </a:t>
            </a:r>
            <a:r>
              <a:rPr dirty="0" sz="1000" spc="20" i="1">
                <a:latin typeface="Cambria"/>
                <a:cs typeface="Cambria"/>
              </a:rPr>
              <a:t>Héroes de </a:t>
            </a:r>
            <a:r>
              <a:rPr dirty="0" sz="1000" i="1">
                <a:latin typeface="Cambria"/>
                <a:cs typeface="Cambria"/>
              </a:rPr>
              <a:t>los </a:t>
            </a:r>
            <a:r>
              <a:rPr dirty="0" sz="1000" spc="80" i="1">
                <a:latin typeface="Cambria"/>
                <a:cs typeface="Cambria"/>
              </a:rPr>
              <a:t>80. </a:t>
            </a:r>
            <a:r>
              <a:rPr dirty="0" sz="1000" spc="60" i="1">
                <a:latin typeface="Cambria"/>
                <a:cs typeface="Cambria"/>
              </a:rPr>
              <a:t>Landrú </a:t>
            </a:r>
            <a:r>
              <a:rPr dirty="0" sz="1000" spc="40" i="1">
                <a:latin typeface="Cambria"/>
                <a:cs typeface="Cambria"/>
              </a:rPr>
              <a:t>Se Divierte</a:t>
            </a:r>
            <a:r>
              <a:rPr dirty="0" sz="1000" spc="-114" i="1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(CD,  </a:t>
            </a:r>
            <a:r>
              <a:rPr dirty="0" sz="1000" spc="70">
                <a:latin typeface="Cambria"/>
                <a:cs typeface="Cambria"/>
              </a:rPr>
              <a:t>Warner </a:t>
            </a:r>
            <a:r>
              <a:rPr dirty="0" sz="1000" spc="80">
                <a:latin typeface="Cambria"/>
                <a:cs typeface="Cambria"/>
              </a:rPr>
              <a:t>Music, </a:t>
            </a:r>
            <a:r>
              <a:rPr dirty="0" sz="1000" spc="-20">
                <a:latin typeface="Cambria"/>
                <a:cs typeface="Cambria"/>
              </a:rPr>
              <a:t>2011), </a:t>
            </a:r>
            <a:r>
              <a:rPr dirty="0" sz="1000" spc="55" i="1">
                <a:latin typeface="Cambria"/>
                <a:cs typeface="Cambria"/>
              </a:rPr>
              <a:t>Las </a:t>
            </a:r>
            <a:r>
              <a:rPr dirty="0" sz="1000" spc="45" i="1">
                <a:latin typeface="Cambria"/>
                <a:cs typeface="Cambria"/>
              </a:rPr>
              <a:t>100 </a:t>
            </a:r>
            <a:r>
              <a:rPr dirty="0" sz="1000" i="1">
                <a:latin typeface="Cambria"/>
                <a:cs typeface="Cambria"/>
              </a:rPr>
              <a:t>mejores </a:t>
            </a:r>
            <a:r>
              <a:rPr dirty="0" sz="1000" spc="10" i="1">
                <a:latin typeface="Cambria"/>
                <a:cs typeface="Cambria"/>
              </a:rPr>
              <a:t>canciones </a:t>
            </a:r>
            <a:r>
              <a:rPr dirty="0" sz="1000" spc="20" i="1">
                <a:latin typeface="Cambria"/>
                <a:cs typeface="Cambria"/>
              </a:rPr>
              <a:t>del </a:t>
            </a:r>
            <a:r>
              <a:rPr dirty="0" sz="1000" spc="25" i="1">
                <a:latin typeface="Cambria"/>
                <a:cs typeface="Cambria"/>
              </a:rPr>
              <a:t>Rock  </a:t>
            </a:r>
            <a:r>
              <a:rPr dirty="0" sz="1000" spc="15" i="1">
                <a:latin typeface="Cambria"/>
                <a:cs typeface="Cambria"/>
              </a:rPr>
              <a:t>español, </a:t>
            </a:r>
            <a:r>
              <a:rPr dirty="0" sz="1000" spc="35" i="1">
                <a:latin typeface="Cambria"/>
                <a:cs typeface="Cambria"/>
              </a:rPr>
              <a:t>Camionero </a:t>
            </a:r>
            <a:r>
              <a:rPr dirty="0" sz="1000" spc="20" i="1">
                <a:latin typeface="Cambria"/>
                <a:cs typeface="Cambria"/>
              </a:rPr>
              <a:t>de fortuna </a:t>
            </a:r>
            <a:r>
              <a:rPr dirty="0" sz="1000" spc="110">
                <a:latin typeface="Cambria"/>
                <a:cs typeface="Cambria"/>
              </a:rPr>
              <a:t>(CD </a:t>
            </a:r>
            <a:r>
              <a:rPr dirty="0" sz="1000" spc="75">
                <a:latin typeface="Cambria"/>
                <a:cs typeface="Cambria"/>
              </a:rPr>
              <a:t>compartido, </a:t>
            </a:r>
            <a:r>
              <a:rPr dirty="0" sz="1000" spc="70">
                <a:latin typeface="Cambria"/>
                <a:cs typeface="Cambria"/>
              </a:rPr>
              <a:t>Warner  </a:t>
            </a:r>
            <a:r>
              <a:rPr dirty="0" sz="1000" spc="90">
                <a:latin typeface="Cambria"/>
                <a:cs typeface="Cambria"/>
              </a:rPr>
              <a:t>Music, </a:t>
            </a:r>
            <a:r>
              <a:rPr dirty="0" sz="1000" spc="10">
                <a:latin typeface="Cambria"/>
                <a:cs typeface="Cambria"/>
              </a:rPr>
              <a:t>2013)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50" i="1">
                <a:latin typeface="Cambria"/>
                <a:cs typeface="Cambria"/>
              </a:rPr>
              <a:t>Amoribundia </a:t>
            </a:r>
            <a:r>
              <a:rPr dirty="0" sz="1000" spc="25" i="1">
                <a:latin typeface="Cambria"/>
                <a:cs typeface="Cambria"/>
              </a:rPr>
              <a:t>canciones</a:t>
            </a:r>
            <a:r>
              <a:rPr dirty="0" sz="1000" spc="25">
                <a:latin typeface="Cambria"/>
                <a:cs typeface="Cambria"/>
              </a:rPr>
              <a:t>,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Bluiscerales  </a:t>
            </a:r>
            <a:r>
              <a:rPr dirty="0" sz="1000" spc="50">
                <a:latin typeface="Cambria"/>
                <a:cs typeface="Cambria"/>
              </a:rPr>
              <a:t>(LP, </a:t>
            </a:r>
            <a:r>
              <a:rPr dirty="0" sz="1000" spc="85">
                <a:latin typeface="Cambria"/>
                <a:cs typeface="Cambria"/>
              </a:rPr>
              <a:t>Descorde </a:t>
            </a:r>
            <a:r>
              <a:rPr dirty="0" sz="1000" spc="75">
                <a:latin typeface="Cambria"/>
                <a:cs typeface="Cambria"/>
              </a:rPr>
              <a:t>Ediciones, </a:t>
            </a:r>
            <a:r>
              <a:rPr dirty="0" sz="1000" spc="-5">
                <a:latin typeface="Cambria"/>
                <a:cs typeface="Cambria"/>
              </a:rPr>
              <a:t>2017). </a:t>
            </a:r>
            <a:r>
              <a:rPr dirty="0" sz="1000" spc="95">
                <a:latin typeface="Cambria"/>
                <a:cs typeface="Cambria"/>
              </a:rPr>
              <a:t>Colaboro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70">
                <a:latin typeface="Cambria"/>
                <a:cs typeface="Cambria"/>
              </a:rPr>
              <a:t>cuantos  </a:t>
            </a:r>
            <a:r>
              <a:rPr dirty="0" sz="1000" spc="55">
                <a:latin typeface="Cambria"/>
                <a:cs typeface="Cambria"/>
              </a:rPr>
              <a:t>fanzines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revistas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45">
                <a:latin typeface="Cambria"/>
                <a:cs typeface="Cambria"/>
              </a:rPr>
              <a:t>me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quieren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un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poco,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participo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di-  </a:t>
            </a:r>
            <a:r>
              <a:rPr dirty="0" sz="1000" spc="25">
                <a:latin typeface="Cambria"/>
                <a:cs typeface="Cambria"/>
              </a:rPr>
              <a:t>versas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antologías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libros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colectivos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casi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siempre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estoy 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carretera.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estos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años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he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colaborado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prosa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55">
                <a:latin typeface="Cambria"/>
                <a:cs typeface="Cambria"/>
              </a:rPr>
              <a:t>verso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diversas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antologías,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proyectos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conjuntos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re-  </a:t>
            </a:r>
            <a:r>
              <a:rPr dirty="0" sz="1000" spc="30">
                <a:latin typeface="Cambria"/>
                <a:cs typeface="Cambria"/>
              </a:rPr>
              <a:t>vistas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0">
                <a:latin typeface="Cambria"/>
                <a:cs typeface="Cambria"/>
              </a:rPr>
              <a:t>fanzines, </a:t>
            </a:r>
            <a:r>
              <a:rPr dirty="0" sz="1000" spc="55">
                <a:latin typeface="Cambria"/>
                <a:cs typeface="Cambria"/>
              </a:rPr>
              <a:t>entre </a:t>
            </a:r>
            <a:r>
              <a:rPr dirty="0" sz="1000" spc="35">
                <a:latin typeface="Cambria"/>
                <a:cs typeface="Cambria"/>
              </a:rPr>
              <a:t>ellos: </a:t>
            </a:r>
            <a:r>
              <a:rPr dirty="0" sz="1000" spc="55" i="1">
                <a:latin typeface="Cambria"/>
                <a:cs typeface="Cambria"/>
              </a:rPr>
              <a:t>Vinalia </a:t>
            </a:r>
            <a:r>
              <a:rPr dirty="0" sz="1000" spc="25" i="1">
                <a:latin typeface="Cambria"/>
                <a:cs typeface="Cambria"/>
              </a:rPr>
              <a:t>Trippers </a:t>
            </a:r>
            <a:r>
              <a:rPr dirty="0" sz="1000" spc="45" i="1">
                <a:latin typeface="Cambria"/>
                <a:cs typeface="Cambria"/>
              </a:rPr>
              <a:t>From </a:t>
            </a:r>
            <a:r>
              <a:rPr dirty="0" sz="1000" spc="60" i="1">
                <a:latin typeface="Cambria"/>
                <a:cs typeface="Cambria"/>
              </a:rPr>
              <a:t>The  </a:t>
            </a:r>
            <a:r>
              <a:rPr dirty="0" sz="1000" spc="50" i="1">
                <a:latin typeface="Cambria"/>
                <a:cs typeface="Cambria"/>
              </a:rPr>
              <a:t>Crypt, </a:t>
            </a:r>
            <a:r>
              <a:rPr dirty="0" sz="1000" spc="40" i="1">
                <a:latin typeface="Cambria"/>
                <a:cs typeface="Cambria"/>
              </a:rPr>
              <a:t>Revista </a:t>
            </a:r>
            <a:r>
              <a:rPr dirty="0" sz="1000" spc="20" i="1">
                <a:latin typeface="Cambria"/>
                <a:cs typeface="Cambria"/>
              </a:rPr>
              <a:t>Ateneo </a:t>
            </a:r>
            <a:r>
              <a:rPr dirty="0" sz="1000" spc="30" i="1">
                <a:latin typeface="Cambria"/>
                <a:cs typeface="Cambria"/>
              </a:rPr>
              <a:t>Libertario </a:t>
            </a:r>
            <a:r>
              <a:rPr dirty="0" sz="1000" spc="80" i="1">
                <a:latin typeface="Cambria"/>
                <a:cs typeface="Cambria"/>
              </a:rPr>
              <a:t>Al </a:t>
            </a:r>
            <a:r>
              <a:rPr dirty="0" sz="1000" spc="50" i="1">
                <a:latin typeface="Cambria"/>
                <a:cs typeface="Cambria"/>
              </a:rPr>
              <a:t>Margen, </a:t>
            </a:r>
            <a:r>
              <a:rPr dirty="0" sz="1000" spc="30" i="1">
                <a:latin typeface="Cambria"/>
                <a:cs typeface="Cambria"/>
              </a:rPr>
              <a:t>Elefante </a:t>
            </a:r>
            <a:r>
              <a:rPr dirty="0" sz="1000" spc="35" i="1">
                <a:latin typeface="Cambria"/>
                <a:cs typeface="Cambria"/>
              </a:rPr>
              <a:t>Rosa  </a:t>
            </a:r>
            <a:r>
              <a:rPr dirty="0" sz="1000" spc="45" i="1">
                <a:latin typeface="Cambria"/>
                <a:cs typeface="Cambria"/>
              </a:rPr>
              <a:t>Fanzine, </a:t>
            </a:r>
            <a:r>
              <a:rPr dirty="0" sz="1000" spc="25" i="1">
                <a:latin typeface="Cambria"/>
                <a:cs typeface="Cambria"/>
              </a:rPr>
              <a:t>Estudios: </a:t>
            </a:r>
            <a:r>
              <a:rPr dirty="0" sz="1000" spc="20" i="1">
                <a:latin typeface="Cambria"/>
                <a:cs typeface="Cambria"/>
              </a:rPr>
              <a:t>revista de </a:t>
            </a:r>
            <a:r>
              <a:rPr dirty="0" sz="1000" spc="15" i="1">
                <a:latin typeface="Cambria"/>
                <a:cs typeface="Cambria"/>
              </a:rPr>
              <a:t>pensamiento libertario </a:t>
            </a:r>
            <a:r>
              <a:rPr dirty="0" sz="1000" spc="5" i="1">
                <a:latin typeface="Cambria"/>
                <a:cs typeface="Cambria"/>
              </a:rPr>
              <a:t>(Poesía 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huelga),</a:t>
            </a:r>
            <a:r>
              <a:rPr dirty="0" sz="1000" spc="18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Revista</a:t>
            </a:r>
            <a:r>
              <a:rPr dirty="0" sz="1000" spc="-70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Ombligo,</a:t>
            </a:r>
            <a:r>
              <a:rPr dirty="0" sz="1000" spc="-8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Alquimia</a:t>
            </a:r>
            <a:r>
              <a:rPr dirty="0" sz="1000" spc="-100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Tierra,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Meando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contra  </a:t>
            </a:r>
            <a:r>
              <a:rPr dirty="0" sz="1000" spc="30" i="1">
                <a:latin typeface="Cambria"/>
                <a:cs typeface="Cambria"/>
              </a:rPr>
              <a:t>viento, </a:t>
            </a:r>
            <a:r>
              <a:rPr dirty="0" sz="1000" spc="95" i="1">
                <a:latin typeface="Cambria"/>
                <a:cs typeface="Cambria"/>
              </a:rPr>
              <a:t>La</a:t>
            </a:r>
            <a:r>
              <a:rPr dirty="0" sz="1000" spc="-145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Conserva, </a:t>
            </a:r>
            <a:r>
              <a:rPr dirty="0" sz="1000" spc="50" i="1">
                <a:latin typeface="Cambria"/>
                <a:cs typeface="Cambria"/>
              </a:rPr>
              <a:t>Dos </a:t>
            </a:r>
            <a:r>
              <a:rPr dirty="0" sz="1000" spc="5" i="1">
                <a:latin typeface="Cambria"/>
                <a:cs typeface="Cambria"/>
              </a:rPr>
              <a:t>poemas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spc="60" i="1">
                <a:latin typeface="Cambria"/>
                <a:cs typeface="Cambria"/>
              </a:rPr>
              <a:t>un </a:t>
            </a:r>
            <a:r>
              <a:rPr dirty="0" sz="1000" spc="5" i="1">
                <a:latin typeface="Cambria"/>
                <a:cs typeface="Cambria"/>
              </a:rPr>
              <a:t>café, </a:t>
            </a:r>
            <a:r>
              <a:rPr dirty="0" sz="1000" spc="30" i="1">
                <a:latin typeface="Cambria"/>
                <a:cs typeface="Cambria"/>
              </a:rPr>
              <a:t>Antología </a:t>
            </a:r>
            <a:r>
              <a:rPr dirty="0" sz="1000" spc="85" i="1">
                <a:latin typeface="Cambria"/>
                <a:cs typeface="Cambria"/>
              </a:rPr>
              <a:t>Cam-  </a:t>
            </a:r>
            <a:r>
              <a:rPr dirty="0" sz="1000" spc="10" i="1">
                <a:latin typeface="Cambria"/>
                <a:cs typeface="Cambria"/>
              </a:rPr>
              <a:t>pamento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Dignidad</a:t>
            </a:r>
            <a:r>
              <a:rPr dirty="0" sz="1000" spc="-7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Poemas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paralaconciencia,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Proa,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-15" i="1">
                <a:latin typeface="Cambria"/>
                <a:cs typeface="Cambria"/>
              </a:rPr>
              <a:t>Voces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del  </a:t>
            </a:r>
            <a:r>
              <a:rPr dirty="0" sz="1000" spc="35" i="1">
                <a:latin typeface="Cambria"/>
                <a:cs typeface="Cambria"/>
              </a:rPr>
              <a:t>Extremo: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Poesía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resistencia,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Probeta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(fanzine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poético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expe-  </a:t>
            </a:r>
            <a:r>
              <a:rPr dirty="0" sz="1000" spc="15" i="1">
                <a:latin typeface="Cambria"/>
                <a:cs typeface="Cambria"/>
              </a:rPr>
              <a:t>rimental), </a:t>
            </a:r>
            <a:r>
              <a:rPr dirty="0" sz="1000" spc="30" i="1">
                <a:latin typeface="Cambria"/>
                <a:cs typeface="Cambria"/>
              </a:rPr>
              <a:t>Rojo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spc="25" i="1">
                <a:latin typeface="Cambria"/>
                <a:cs typeface="Cambria"/>
              </a:rPr>
              <a:t>Negro, </a:t>
            </a:r>
            <a:r>
              <a:rPr dirty="0" sz="1000" spc="35" i="1">
                <a:latin typeface="Cambria"/>
                <a:cs typeface="Cambria"/>
              </a:rPr>
              <a:t>Imagina</a:t>
            </a:r>
            <a:r>
              <a:rPr dirty="0" sz="1000" spc="-14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cuantas </a:t>
            </a:r>
            <a:r>
              <a:rPr dirty="0" sz="1000" spc="10" i="1">
                <a:latin typeface="Cambria"/>
                <a:cs typeface="Cambria"/>
              </a:rPr>
              <a:t>palabras, </a:t>
            </a:r>
            <a:r>
              <a:rPr dirty="0" sz="1000" spc="40" i="1">
                <a:latin typeface="Cambria"/>
                <a:cs typeface="Cambria"/>
              </a:rPr>
              <a:t>Girosco-  </a:t>
            </a:r>
            <a:r>
              <a:rPr dirty="0" sz="1000" spc="35" i="1">
                <a:latin typeface="Cambria"/>
                <a:cs typeface="Cambria"/>
              </a:rPr>
              <a:t>pio, </a:t>
            </a:r>
            <a:r>
              <a:rPr dirty="0" sz="1000" spc="40" i="1">
                <a:latin typeface="Cambria"/>
                <a:cs typeface="Cambria"/>
              </a:rPr>
              <a:t>Nómadas, </a:t>
            </a:r>
            <a:r>
              <a:rPr dirty="0" sz="1000" spc="100" i="1">
                <a:latin typeface="Cambria"/>
                <a:cs typeface="Cambria"/>
              </a:rPr>
              <a:t>La </a:t>
            </a:r>
            <a:r>
              <a:rPr dirty="0" sz="1000" spc="50" i="1">
                <a:latin typeface="Cambria"/>
                <a:cs typeface="Cambria"/>
              </a:rPr>
              <a:t>Fanzine, </a:t>
            </a:r>
            <a:r>
              <a:rPr dirty="0" sz="1000" spc="60" i="1">
                <a:latin typeface="Cambria"/>
                <a:cs typeface="Cambria"/>
              </a:rPr>
              <a:t>Vinalia </a:t>
            </a:r>
            <a:r>
              <a:rPr dirty="0" sz="1000" spc="35" i="1">
                <a:latin typeface="Cambria"/>
                <a:cs typeface="Cambria"/>
              </a:rPr>
              <a:t>Trippers </a:t>
            </a:r>
            <a:r>
              <a:rPr dirty="0" sz="1000" spc="40" i="1">
                <a:latin typeface="Cambria"/>
                <a:cs typeface="Cambria"/>
              </a:rPr>
              <a:t>Spanish  </a:t>
            </a:r>
            <a:r>
              <a:rPr dirty="0" sz="1000" spc="55" i="1">
                <a:latin typeface="Cambria"/>
                <a:cs typeface="Cambria"/>
              </a:rPr>
              <a:t>Quinqui, </a:t>
            </a:r>
            <a:r>
              <a:rPr dirty="0" sz="1000" spc="30" i="1">
                <a:latin typeface="Cambria"/>
                <a:cs typeface="Cambria"/>
              </a:rPr>
              <a:t>Antología </a:t>
            </a:r>
            <a:r>
              <a:rPr dirty="0" sz="1000" spc="120" i="1">
                <a:latin typeface="Cambria"/>
                <a:cs typeface="Cambria"/>
              </a:rPr>
              <a:t>JA!MUSEU, </a:t>
            </a:r>
            <a:r>
              <a:rPr dirty="0" sz="1000" spc="55" i="1">
                <a:latin typeface="Cambria"/>
                <a:cs typeface="Cambria"/>
              </a:rPr>
              <a:t>Vinalia </a:t>
            </a:r>
            <a:r>
              <a:rPr dirty="0" sz="1000" spc="25" i="1">
                <a:latin typeface="Cambria"/>
                <a:cs typeface="Cambria"/>
              </a:rPr>
              <a:t>Trippers </a:t>
            </a:r>
            <a:r>
              <a:rPr dirty="0" sz="1000" spc="40" i="1">
                <a:latin typeface="Cambria"/>
                <a:cs typeface="Cambria"/>
              </a:rPr>
              <a:t>Duelo </a:t>
            </a:r>
            <a:r>
              <a:rPr dirty="0" sz="1000" spc="30" i="1">
                <a:latin typeface="Cambria"/>
                <a:cs typeface="Cambria"/>
              </a:rPr>
              <a:t>al  </a:t>
            </a:r>
            <a:r>
              <a:rPr dirty="0" sz="1000" spc="40" i="1">
                <a:latin typeface="Cambria"/>
                <a:cs typeface="Cambria"/>
              </a:rPr>
              <a:t>Sol, </a:t>
            </a:r>
            <a:r>
              <a:rPr dirty="0" sz="1000" spc="85" i="1">
                <a:latin typeface="Cambria"/>
                <a:cs typeface="Cambria"/>
              </a:rPr>
              <a:t>Diva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25" i="1">
                <a:latin typeface="Cambria"/>
                <a:cs typeface="Cambria"/>
              </a:rPr>
              <a:t>mierda </a:t>
            </a:r>
            <a:r>
              <a:rPr dirty="0" sz="1000" spc="10" i="1">
                <a:latin typeface="Cambria"/>
                <a:cs typeface="Cambria"/>
              </a:rPr>
              <a:t>(antología </a:t>
            </a:r>
            <a:r>
              <a:rPr dirty="0" sz="1000" spc="15" i="1">
                <a:latin typeface="Cambria"/>
                <a:cs typeface="Cambria"/>
              </a:rPr>
              <a:t>alrededor </a:t>
            </a:r>
            <a:r>
              <a:rPr dirty="0" sz="1000" spc="20" i="1">
                <a:latin typeface="Cambria"/>
                <a:cs typeface="Cambria"/>
              </a:rPr>
              <a:t>del </a:t>
            </a:r>
            <a:r>
              <a:rPr dirty="0" sz="1000" spc="-15" i="1">
                <a:latin typeface="Cambria"/>
                <a:cs typeface="Cambria"/>
              </a:rPr>
              <a:t>ego), </a:t>
            </a:r>
            <a:r>
              <a:rPr dirty="0" sz="1000" spc="-10" i="1">
                <a:latin typeface="Cambria"/>
                <a:cs typeface="Cambria"/>
              </a:rPr>
              <a:t>Voces </a:t>
            </a:r>
            <a:r>
              <a:rPr dirty="0" sz="1000" spc="20" i="1">
                <a:latin typeface="Cambria"/>
                <a:cs typeface="Cambria"/>
              </a:rPr>
              <a:t>del  </a:t>
            </a:r>
            <a:r>
              <a:rPr dirty="0" sz="1000" spc="30" i="1">
                <a:latin typeface="Cambria"/>
                <a:cs typeface="Cambria"/>
              </a:rPr>
              <a:t>Extremo: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Poesíaantidisturbios,</a:t>
            </a:r>
            <a:r>
              <a:rPr dirty="0" sz="1000" spc="170" i="1">
                <a:latin typeface="Cambria"/>
                <a:cs typeface="Cambria"/>
              </a:rPr>
              <a:t> </a:t>
            </a:r>
            <a:r>
              <a:rPr dirty="0" sz="1000" spc="90" i="1">
                <a:latin typeface="Cambria"/>
                <a:cs typeface="Cambria"/>
              </a:rPr>
              <a:t>La</a:t>
            </a:r>
            <a:r>
              <a:rPr dirty="0" sz="1000" spc="-105" i="1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Jirafaen</a:t>
            </a:r>
            <a:r>
              <a:rPr dirty="0" sz="1000" spc="-7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Llamas,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Las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70" i="1">
                <a:latin typeface="Cambria"/>
                <a:cs typeface="Cambria"/>
              </a:rPr>
              <a:t>No-  </a:t>
            </a:r>
            <a:r>
              <a:rPr dirty="0" sz="1000" spc="-10" i="1">
                <a:latin typeface="Cambria"/>
                <a:cs typeface="Cambria"/>
              </a:rPr>
              <a:t>ches</a:t>
            </a:r>
            <a:r>
              <a:rPr dirty="0" sz="1000" spc="3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30" i="1">
                <a:latin typeface="Cambria"/>
                <a:cs typeface="Cambria"/>
              </a:rPr>
              <a:t> </a:t>
            </a:r>
            <a:r>
              <a:rPr dirty="0" sz="1000" spc="114" i="1">
                <a:latin typeface="Cambria"/>
                <a:cs typeface="Cambria"/>
              </a:rPr>
              <a:t>LUPI</a:t>
            </a:r>
            <a:r>
              <a:rPr dirty="0" sz="1000" spc="30" i="1">
                <a:latin typeface="Cambria"/>
                <a:cs typeface="Cambria"/>
              </a:rPr>
              <a:t> en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Punta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Umbría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110" i="1">
                <a:latin typeface="Cambria"/>
                <a:cs typeface="Cambria"/>
              </a:rPr>
              <a:t>EDITA,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Narrativa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breve,</a:t>
            </a:r>
            <a:r>
              <a:rPr dirty="0" sz="1000" spc="30" i="1">
                <a:latin typeface="Cambria"/>
                <a:cs typeface="Cambria"/>
              </a:rPr>
              <a:t> </a:t>
            </a:r>
            <a:r>
              <a:rPr dirty="0" sz="1000" spc="90" i="1">
                <a:latin typeface="Cambria"/>
                <a:cs typeface="Cambria"/>
              </a:rPr>
              <a:t>El  </a:t>
            </a:r>
            <a:r>
              <a:rPr dirty="0" sz="1000" spc="20" i="1">
                <a:latin typeface="Cambria"/>
                <a:cs typeface="Cambria"/>
              </a:rPr>
              <a:t>Paraíso,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Feliz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el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cerdo,</a:t>
            </a:r>
            <a:r>
              <a:rPr dirty="0" sz="1000" spc="-75" i="1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Art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for</a:t>
            </a:r>
            <a:r>
              <a:rPr dirty="0" sz="1000" spc="-10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Art´s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Shake: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95" i="1">
                <a:latin typeface="Cambria"/>
                <a:cs typeface="Cambria"/>
              </a:rPr>
              <a:t>La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locura,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Triadae  </a:t>
            </a:r>
            <a:r>
              <a:rPr dirty="0" sz="1000" spc="50" i="1">
                <a:latin typeface="Cambria"/>
                <a:cs typeface="Cambria"/>
              </a:rPr>
              <a:t>Magazine </a:t>
            </a:r>
            <a:r>
              <a:rPr dirty="0" sz="1000" spc="65" i="1">
                <a:latin typeface="Cambria"/>
                <a:cs typeface="Cambria"/>
              </a:rPr>
              <a:t>3, </a:t>
            </a:r>
            <a:r>
              <a:rPr dirty="0" sz="1000" spc="35" i="1">
                <a:latin typeface="Cambria"/>
                <a:cs typeface="Cambria"/>
              </a:rPr>
              <a:t>Acción </a:t>
            </a:r>
            <a:r>
              <a:rPr dirty="0" sz="1000" spc="10" i="1">
                <a:latin typeface="Cambria"/>
                <a:cs typeface="Cambria"/>
              </a:rPr>
              <a:t>poética </a:t>
            </a:r>
            <a:r>
              <a:rPr dirty="0" sz="1000" spc="140" i="1">
                <a:latin typeface="Cambria"/>
                <a:cs typeface="Cambria"/>
              </a:rPr>
              <a:t>SMS </a:t>
            </a:r>
            <a:r>
              <a:rPr dirty="0" sz="1000" spc="65" i="1">
                <a:latin typeface="Cambria"/>
                <a:cs typeface="Cambria"/>
              </a:rPr>
              <a:t>, </a:t>
            </a:r>
            <a:r>
              <a:rPr dirty="0" sz="1000" spc="95" i="1">
                <a:latin typeface="Cambria"/>
                <a:cs typeface="Cambria"/>
              </a:rPr>
              <a:t>El </a:t>
            </a:r>
            <a:r>
              <a:rPr dirty="0" sz="1000" spc="35" i="1">
                <a:latin typeface="Cambria"/>
                <a:cs typeface="Cambria"/>
              </a:rPr>
              <a:t>Naufraguio, </a:t>
            </a:r>
            <a:r>
              <a:rPr dirty="0" sz="1000" spc="25" i="1">
                <a:latin typeface="Cambria"/>
                <a:cs typeface="Cambria"/>
              </a:rPr>
              <a:t>Atrocity  </a:t>
            </a:r>
            <a:r>
              <a:rPr dirty="0" sz="1000" spc="45" i="1">
                <a:latin typeface="Cambria"/>
                <a:cs typeface="Cambria"/>
              </a:rPr>
              <a:t>Exhibition:</a:t>
            </a:r>
            <a:r>
              <a:rPr dirty="0" sz="1000" spc="30" i="1">
                <a:latin typeface="Cambria"/>
                <a:cs typeface="Cambria"/>
              </a:rPr>
              <a:t> </a:t>
            </a:r>
            <a:r>
              <a:rPr dirty="0" sz="1000" spc="95" i="1">
                <a:latin typeface="Cambria"/>
                <a:cs typeface="Cambria"/>
              </a:rPr>
              <a:t>La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locura,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Art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for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Art’s</a:t>
            </a:r>
            <a:r>
              <a:rPr dirty="0" sz="1000" spc="3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Shake:</a:t>
            </a:r>
            <a:r>
              <a:rPr dirty="0" sz="1000" spc="30" i="1">
                <a:latin typeface="Cambria"/>
                <a:cs typeface="Cambria"/>
              </a:rPr>
              <a:t> </a:t>
            </a:r>
            <a:r>
              <a:rPr dirty="0" sz="1000" spc="95" i="1">
                <a:latin typeface="Cambria"/>
                <a:cs typeface="Cambria"/>
              </a:rPr>
              <a:t>La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noche,</a:t>
            </a:r>
            <a:r>
              <a:rPr dirty="0" sz="1000" spc="30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Revista  </a:t>
            </a:r>
            <a:r>
              <a:rPr dirty="0" sz="1000" spc="40" i="1">
                <a:latin typeface="Cambria"/>
                <a:cs typeface="Cambria"/>
              </a:rPr>
              <a:t>Excodra: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95" i="1">
                <a:latin typeface="Cambria"/>
                <a:cs typeface="Cambria"/>
              </a:rPr>
              <a:t>La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amistad,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24</a:t>
            </a:r>
            <a:r>
              <a:rPr dirty="0" sz="1000" spc="10" i="1">
                <a:latin typeface="Cambria"/>
                <a:cs typeface="Cambria"/>
              </a:rPr>
              <a:t> horas,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110" i="1">
                <a:latin typeface="Cambria"/>
                <a:cs typeface="Cambria"/>
              </a:rPr>
              <a:t>Un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minuto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ternura,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70" i="1">
                <a:latin typeface="Cambria"/>
                <a:cs typeface="Cambria"/>
              </a:rPr>
              <a:t>Fan-  </a:t>
            </a:r>
            <a:r>
              <a:rPr dirty="0" sz="1000" spc="40" i="1">
                <a:latin typeface="Cambria"/>
                <a:cs typeface="Cambria"/>
              </a:rPr>
              <a:t>zine </a:t>
            </a:r>
            <a:r>
              <a:rPr dirty="0" sz="1000" spc="20" i="1">
                <a:latin typeface="Cambria"/>
                <a:cs typeface="Cambria"/>
              </a:rPr>
              <a:t>Imbécil nº5, </a:t>
            </a:r>
            <a:r>
              <a:rPr dirty="0" sz="1000" spc="30" i="1">
                <a:latin typeface="Cambria"/>
                <a:cs typeface="Cambria"/>
              </a:rPr>
              <a:t>Letras </a:t>
            </a:r>
            <a:r>
              <a:rPr dirty="0" sz="1000" spc="25" i="1">
                <a:latin typeface="Cambria"/>
                <a:cs typeface="Cambria"/>
              </a:rPr>
              <a:t>del </a:t>
            </a:r>
            <a:r>
              <a:rPr dirty="0" sz="1000" spc="30" i="1">
                <a:latin typeface="Cambria"/>
                <a:cs typeface="Cambria"/>
              </a:rPr>
              <a:t>Mediterráneo, </a:t>
            </a:r>
            <a:r>
              <a:rPr dirty="0" sz="1000" spc="15" i="1">
                <a:latin typeface="Cambria"/>
                <a:cs typeface="Cambria"/>
              </a:rPr>
              <a:t>Proyecto </a:t>
            </a:r>
            <a:r>
              <a:rPr dirty="0" sz="1000" spc="85" i="1">
                <a:latin typeface="Cambria"/>
                <a:cs typeface="Cambria"/>
              </a:rPr>
              <a:t>SSSSI,  </a:t>
            </a:r>
            <a:r>
              <a:rPr dirty="0" sz="1000" spc="45" i="1">
                <a:latin typeface="Cambria"/>
                <a:cs typeface="Cambria"/>
              </a:rPr>
              <a:t>Fanzine </a:t>
            </a:r>
            <a:r>
              <a:rPr dirty="0" sz="1000" spc="25" i="1">
                <a:latin typeface="Cambria"/>
                <a:cs typeface="Cambria"/>
              </a:rPr>
              <a:t>Elefante </a:t>
            </a:r>
            <a:r>
              <a:rPr dirty="0" sz="1000" spc="30" i="1">
                <a:latin typeface="Cambria"/>
                <a:cs typeface="Cambria"/>
              </a:rPr>
              <a:t>Rosa </a:t>
            </a:r>
            <a:r>
              <a:rPr dirty="0" sz="1000" spc="60" i="1">
                <a:latin typeface="Cambria"/>
                <a:cs typeface="Cambria"/>
              </a:rPr>
              <a:t>24 Mapa </a:t>
            </a:r>
            <a:r>
              <a:rPr dirty="0" sz="1000" spc="10" i="1">
                <a:latin typeface="Cambria"/>
                <a:cs typeface="Cambria"/>
              </a:rPr>
              <a:t>corporal, </a:t>
            </a:r>
            <a:r>
              <a:rPr dirty="0" sz="1000" spc="30" i="1">
                <a:latin typeface="Cambria"/>
                <a:cs typeface="Cambria"/>
              </a:rPr>
              <a:t>Bigardo </a:t>
            </a:r>
            <a:r>
              <a:rPr dirty="0" sz="1000" spc="45" i="1">
                <a:latin typeface="Cambria"/>
                <a:cs typeface="Cambria"/>
              </a:rPr>
              <a:t>Fanzine  </a:t>
            </a:r>
            <a:r>
              <a:rPr dirty="0" sz="1000" spc="60" i="1">
                <a:latin typeface="Cambria"/>
                <a:cs typeface="Cambria"/>
              </a:rPr>
              <a:t>5, </a:t>
            </a:r>
            <a:r>
              <a:rPr dirty="0" sz="1000" spc="40" i="1">
                <a:latin typeface="Cambria"/>
                <a:cs typeface="Cambria"/>
              </a:rPr>
              <a:t>Contra: </a:t>
            </a:r>
            <a:r>
              <a:rPr dirty="0" sz="1000" spc="5" i="1">
                <a:latin typeface="Cambria"/>
                <a:cs typeface="Cambria"/>
              </a:rPr>
              <a:t>poesía </a:t>
            </a:r>
            <a:r>
              <a:rPr dirty="0" sz="1000" spc="20" i="1">
                <a:latin typeface="Cambria"/>
                <a:cs typeface="Cambria"/>
              </a:rPr>
              <a:t>ante </a:t>
            </a:r>
            <a:r>
              <a:rPr dirty="0" sz="1000" spc="30" i="1">
                <a:latin typeface="Cambria"/>
                <a:cs typeface="Cambria"/>
              </a:rPr>
              <a:t>la </a:t>
            </a:r>
            <a:r>
              <a:rPr dirty="0" sz="1000" spc="10" i="1">
                <a:latin typeface="Cambria"/>
                <a:cs typeface="Cambria"/>
              </a:rPr>
              <a:t>represión, </a:t>
            </a:r>
            <a:r>
              <a:rPr dirty="0" sz="1000" spc="25" i="1">
                <a:latin typeface="Cambria"/>
                <a:cs typeface="Cambria"/>
              </a:rPr>
              <a:t>Elefante </a:t>
            </a:r>
            <a:r>
              <a:rPr dirty="0" sz="1000" spc="30" i="1">
                <a:latin typeface="Cambria"/>
                <a:cs typeface="Cambria"/>
              </a:rPr>
              <a:t>Rosa </a:t>
            </a:r>
            <a:r>
              <a:rPr dirty="0" sz="1000" spc="25" i="1">
                <a:latin typeface="Cambria"/>
                <a:cs typeface="Cambria"/>
              </a:rPr>
              <a:t>“Papel</a:t>
            </a:r>
            <a:r>
              <a:rPr dirty="0" sz="1000" spc="254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7155" y="5487466"/>
            <a:ext cx="3369310" cy="4586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i="1">
                <a:latin typeface="Cambria"/>
                <a:cs typeface="Cambria"/>
              </a:rPr>
              <a:t>estraza”, </a:t>
            </a:r>
            <a:r>
              <a:rPr dirty="0" sz="1000" spc="25" i="1">
                <a:latin typeface="Cambria"/>
                <a:cs typeface="Cambria"/>
              </a:rPr>
              <a:t>Caracolas </a:t>
            </a:r>
            <a:r>
              <a:rPr dirty="0" sz="1000" spc="30" i="1">
                <a:latin typeface="Cambria"/>
                <a:cs typeface="Cambria"/>
              </a:rPr>
              <a:t>en </a:t>
            </a:r>
            <a:r>
              <a:rPr dirty="0" sz="1000" spc="10" i="1">
                <a:latin typeface="Cambria"/>
                <a:cs typeface="Cambria"/>
              </a:rPr>
              <a:t>el </a:t>
            </a:r>
            <a:r>
              <a:rPr dirty="0" sz="1000" spc="15" i="1">
                <a:latin typeface="Cambria"/>
                <a:cs typeface="Cambria"/>
              </a:rPr>
              <a:t>pulso, </a:t>
            </a:r>
            <a:r>
              <a:rPr dirty="0" sz="1000" spc="35" i="1">
                <a:latin typeface="Cambria"/>
                <a:cs typeface="Cambria"/>
              </a:rPr>
              <a:t>Revista </a:t>
            </a:r>
            <a:r>
              <a:rPr dirty="0" sz="1000" spc="40" i="1">
                <a:latin typeface="Cambria"/>
                <a:cs typeface="Cambria"/>
              </a:rPr>
              <a:t>Excodra: </a:t>
            </a:r>
            <a:r>
              <a:rPr dirty="0" sz="1000" spc="95" i="1">
                <a:latin typeface="Cambria"/>
                <a:cs typeface="Cambria"/>
              </a:rPr>
              <a:t>La </a:t>
            </a:r>
            <a:r>
              <a:rPr dirty="0" sz="1000" spc="40" i="1">
                <a:latin typeface="Cambria"/>
                <a:cs typeface="Cambria"/>
              </a:rPr>
              <a:t>danza,  </a:t>
            </a:r>
            <a:r>
              <a:rPr dirty="0" sz="1000" spc="95" i="1">
                <a:latin typeface="Cambria"/>
                <a:cs typeface="Cambria"/>
              </a:rPr>
              <a:t>La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estrella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la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carretera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-10" i="1">
                <a:latin typeface="Cambria"/>
                <a:cs typeface="Cambria"/>
              </a:rPr>
              <a:t>1,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Sentimentos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Invisibles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1.8,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95" i="1">
                <a:latin typeface="Cambria"/>
                <a:cs typeface="Cambria"/>
              </a:rPr>
              <a:t>La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es-  </a:t>
            </a:r>
            <a:r>
              <a:rPr dirty="0" sz="1000" spc="10" i="1">
                <a:latin typeface="Cambria"/>
                <a:cs typeface="Cambria"/>
              </a:rPr>
              <a:t>trella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30" i="1">
                <a:latin typeface="Cambria"/>
                <a:cs typeface="Cambria"/>
              </a:rPr>
              <a:t>la </a:t>
            </a:r>
            <a:r>
              <a:rPr dirty="0" sz="1000" spc="5" i="1">
                <a:latin typeface="Cambria"/>
                <a:cs typeface="Cambria"/>
              </a:rPr>
              <a:t>carretera </a:t>
            </a:r>
            <a:r>
              <a:rPr dirty="0" sz="1000" spc="65" i="1">
                <a:latin typeface="Cambria"/>
                <a:cs typeface="Cambria"/>
              </a:rPr>
              <a:t>2, </a:t>
            </a:r>
            <a:r>
              <a:rPr dirty="0" sz="1000" spc="95" i="1">
                <a:latin typeface="Cambria"/>
                <a:cs typeface="Cambria"/>
              </a:rPr>
              <a:t>La </a:t>
            </a:r>
            <a:r>
              <a:rPr dirty="0" sz="1000" spc="50" i="1">
                <a:latin typeface="Cambria"/>
                <a:cs typeface="Cambria"/>
              </a:rPr>
              <a:t>Jirafa </a:t>
            </a:r>
            <a:r>
              <a:rPr dirty="0" sz="1000" spc="30" i="1">
                <a:latin typeface="Cambria"/>
                <a:cs typeface="Cambria"/>
              </a:rPr>
              <a:t>en </a:t>
            </a:r>
            <a:r>
              <a:rPr dirty="0" sz="1000" spc="40" i="1">
                <a:latin typeface="Cambria"/>
                <a:cs typeface="Cambria"/>
              </a:rPr>
              <a:t>Llamas </a:t>
            </a:r>
            <a:r>
              <a:rPr dirty="0" sz="1000" i="1">
                <a:latin typeface="Cambria"/>
                <a:cs typeface="Cambria"/>
              </a:rPr>
              <a:t>15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spc="45" i="1">
                <a:latin typeface="Cambria"/>
                <a:cs typeface="Cambria"/>
              </a:rPr>
              <a:t>Voix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Vives  </a:t>
            </a:r>
            <a:r>
              <a:rPr dirty="0" sz="1000" spc="15" i="1">
                <a:latin typeface="Cambria"/>
                <a:cs typeface="Cambria"/>
              </a:rPr>
              <a:t>festival </a:t>
            </a:r>
            <a:r>
              <a:rPr dirty="0" sz="1000" i="1">
                <a:latin typeface="Cambria"/>
                <a:cs typeface="Cambria"/>
              </a:rPr>
              <a:t>poético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25" i="1">
                <a:latin typeface="Cambria"/>
                <a:cs typeface="Cambria"/>
              </a:rPr>
              <a:t>Mediterráneo </a:t>
            </a:r>
            <a:r>
              <a:rPr dirty="0" sz="1000" spc="30" i="1">
                <a:latin typeface="Cambria"/>
                <a:cs typeface="Cambria"/>
              </a:rPr>
              <a:t>en </a:t>
            </a:r>
            <a:r>
              <a:rPr dirty="0" sz="1000" spc="25" i="1">
                <a:latin typeface="Cambria"/>
                <a:cs typeface="Cambria"/>
              </a:rPr>
              <a:t>Mediterráneo. </a:t>
            </a:r>
            <a:r>
              <a:rPr dirty="0" sz="1000" spc="30" i="1">
                <a:latin typeface="Cambria"/>
                <a:cs typeface="Cambria"/>
              </a:rPr>
              <a:t>Antología  </a:t>
            </a:r>
            <a:r>
              <a:rPr dirty="0" sz="1000" spc="20" i="1">
                <a:latin typeface="Cambria"/>
                <a:cs typeface="Cambria"/>
              </a:rPr>
              <a:t>Toledo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2016,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Fanzine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120" i="1">
                <a:latin typeface="Cambria"/>
                <a:cs typeface="Cambria"/>
              </a:rPr>
              <a:t>2KTETAS,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Fanzine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Superimbécil,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95" i="1">
                <a:latin typeface="Cambria"/>
                <a:cs typeface="Cambria"/>
              </a:rPr>
              <a:t>La  </a:t>
            </a:r>
            <a:r>
              <a:rPr dirty="0" sz="1000" spc="-5" i="1">
                <a:latin typeface="Cambria"/>
                <a:cs typeface="Cambria"/>
              </a:rPr>
              <a:t>estrella</a:t>
            </a:r>
            <a:r>
              <a:rPr dirty="0" sz="1000" spc="-7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la</a:t>
            </a:r>
            <a:r>
              <a:rPr dirty="0" sz="1000" spc="-70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carretera</a:t>
            </a:r>
            <a:r>
              <a:rPr dirty="0" sz="1000" spc="-70" i="1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3,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4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5,</a:t>
            </a:r>
            <a:r>
              <a:rPr dirty="0" sz="1000" spc="-85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As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-10" i="1">
                <a:latin typeface="Cambria"/>
                <a:cs typeface="Cambria"/>
              </a:rPr>
              <a:t>bastos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Baraja</a:t>
            </a:r>
            <a:r>
              <a:rPr dirty="0" sz="1000" spc="-7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Poética,  </a:t>
            </a:r>
            <a:r>
              <a:rPr dirty="0" sz="1000" spc="15" i="1">
                <a:latin typeface="Cambria"/>
                <a:cs typeface="Cambria"/>
              </a:rPr>
              <a:t>Poesía </a:t>
            </a:r>
            <a:r>
              <a:rPr dirty="0" sz="1000" spc="40" i="1">
                <a:latin typeface="Cambria"/>
                <a:cs typeface="Cambria"/>
              </a:rPr>
              <a:t>indignada, </a:t>
            </a:r>
            <a:r>
              <a:rPr dirty="0" sz="1000" spc="25" i="1">
                <a:latin typeface="Cambria"/>
                <a:cs typeface="Cambria"/>
              </a:rPr>
              <a:t>Silencio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45" i="1">
                <a:latin typeface="Cambria"/>
                <a:cs typeface="Cambria"/>
              </a:rPr>
              <a:t>Tribu </a:t>
            </a:r>
            <a:r>
              <a:rPr dirty="0" sz="1000" spc="15" i="1">
                <a:latin typeface="Cambria"/>
                <a:cs typeface="Cambria"/>
              </a:rPr>
              <a:t>versus </a:t>
            </a:r>
            <a:r>
              <a:rPr dirty="0" sz="1000" spc="30" i="1">
                <a:latin typeface="Cambria"/>
                <a:cs typeface="Cambria"/>
              </a:rPr>
              <a:t>Trilce. </a:t>
            </a:r>
            <a:r>
              <a:rPr dirty="0" sz="1000" spc="150">
                <a:latin typeface="Cambria"/>
                <a:cs typeface="Cambria"/>
              </a:rPr>
              <a:t>Me </a:t>
            </a:r>
            <a:r>
              <a:rPr dirty="0" sz="1000" spc="50">
                <a:latin typeface="Cambria"/>
                <a:cs typeface="Cambria"/>
              </a:rPr>
              <a:t>gusta  </a:t>
            </a:r>
            <a:r>
              <a:rPr dirty="0" sz="1000" spc="80">
                <a:latin typeface="Cambria"/>
                <a:cs typeface="Cambria"/>
              </a:rPr>
              <a:t>indeﬁnirme </a:t>
            </a:r>
            <a:r>
              <a:rPr dirty="0" sz="1000" spc="125">
                <a:latin typeface="Cambria"/>
                <a:cs typeface="Cambria"/>
              </a:rPr>
              <a:t>como </a:t>
            </a:r>
            <a:r>
              <a:rPr dirty="0" sz="1000" spc="95">
                <a:latin typeface="Cambria"/>
                <a:cs typeface="Cambria"/>
              </a:rPr>
              <a:t>mamífero </a:t>
            </a:r>
            <a:r>
              <a:rPr dirty="0" sz="1000" spc="35">
                <a:latin typeface="Cambria"/>
                <a:cs typeface="Cambria"/>
              </a:rPr>
              <a:t>anartista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75">
                <a:latin typeface="Cambria"/>
                <a:cs typeface="Cambria"/>
              </a:rPr>
              <a:t>punto. </a:t>
            </a:r>
            <a:r>
              <a:rPr dirty="0" sz="1000" spc="114">
                <a:latin typeface="Cambria"/>
                <a:cs typeface="Cambria"/>
              </a:rPr>
              <a:t>Tam-  </a:t>
            </a:r>
            <a:r>
              <a:rPr dirty="0" sz="1000" spc="75">
                <a:latin typeface="Cambria"/>
                <a:cs typeface="Cambria"/>
              </a:rPr>
              <a:t>bién </a:t>
            </a:r>
            <a:r>
              <a:rPr dirty="0" sz="1000" spc="90">
                <a:latin typeface="Cambria"/>
                <a:cs typeface="Cambria"/>
              </a:rPr>
              <a:t>puedo </a:t>
            </a:r>
            <a:r>
              <a:rPr dirty="0" sz="1000" spc="65">
                <a:latin typeface="Cambria"/>
                <a:cs typeface="Cambria"/>
              </a:rPr>
              <a:t>decir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110">
                <a:latin typeface="Cambria"/>
                <a:cs typeface="Cambria"/>
              </a:rPr>
              <a:t>no </a:t>
            </a:r>
            <a:r>
              <a:rPr dirty="0" sz="1000" spc="95">
                <a:latin typeface="Cambria"/>
                <a:cs typeface="Cambria"/>
              </a:rPr>
              <a:t>he </a:t>
            </a:r>
            <a:r>
              <a:rPr dirty="0" sz="1000" spc="75">
                <a:latin typeface="Cambria"/>
                <a:cs typeface="Cambria"/>
              </a:rPr>
              <a:t>obtenido </a:t>
            </a:r>
            <a:r>
              <a:rPr dirty="0" sz="1000" spc="90">
                <a:latin typeface="Cambria"/>
                <a:cs typeface="Cambria"/>
              </a:rPr>
              <a:t>premio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alguno,  </a:t>
            </a:r>
            <a:r>
              <a:rPr dirty="0" sz="1000" spc="80">
                <a:latin typeface="Cambria"/>
                <a:cs typeface="Cambria"/>
              </a:rPr>
              <a:t>aunque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tampoco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he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perdido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ninguno.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Escribo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porque  </a:t>
            </a:r>
            <a:r>
              <a:rPr dirty="0" sz="1000" spc="150">
                <a:latin typeface="Cambria"/>
                <a:cs typeface="Cambria"/>
              </a:rPr>
              <a:t>me </a:t>
            </a:r>
            <a:r>
              <a:rPr dirty="0" sz="1000" spc="80">
                <a:latin typeface="Cambria"/>
                <a:cs typeface="Cambria"/>
              </a:rPr>
              <a:t>da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5">
                <a:latin typeface="Cambria"/>
                <a:cs typeface="Cambria"/>
              </a:rPr>
              <a:t>gana. Escribo </a:t>
            </a:r>
            <a:r>
              <a:rPr dirty="0" sz="1000" spc="80">
                <a:latin typeface="Cambria"/>
                <a:cs typeface="Cambria"/>
              </a:rPr>
              <a:t>porque </a:t>
            </a:r>
            <a:r>
              <a:rPr dirty="0" sz="1000" spc="55">
                <a:latin typeface="Cambria"/>
                <a:cs typeface="Cambria"/>
              </a:rPr>
              <a:t>estoy </a:t>
            </a:r>
            <a:r>
              <a:rPr dirty="0" sz="1000" spc="30">
                <a:latin typeface="Cambria"/>
                <a:cs typeface="Cambria"/>
              </a:rPr>
              <a:t>triste </a:t>
            </a:r>
            <a:r>
              <a:rPr dirty="0" sz="1000" spc="120">
                <a:latin typeface="Cambria"/>
                <a:cs typeface="Cambria"/>
              </a:rPr>
              <a:t>o</a:t>
            </a:r>
            <a:r>
              <a:rPr dirty="0" sz="1000" spc="-1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contento.  Escribo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porque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casi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no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ladrar.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Escribo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para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conjurar  </a:t>
            </a:r>
            <a:r>
              <a:rPr dirty="0" sz="1000" spc="55">
                <a:latin typeface="Cambria"/>
                <a:cs typeface="Cambria"/>
              </a:rPr>
              <a:t>los </a:t>
            </a:r>
            <a:r>
              <a:rPr dirty="0" sz="1000" spc="95">
                <a:latin typeface="Cambria"/>
                <a:cs typeface="Cambria"/>
              </a:rPr>
              <a:t>demonios, </a:t>
            </a:r>
            <a:r>
              <a:rPr dirty="0" sz="1000" spc="55">
                <a:latin typeface="Cambria"/>
                <a:cs typeface="Cambria"/>
              </a:rPr>
              <a:t>los </a:t>
            </a:r>
            <a:r>
              <a:rPr dirty="0" sz="1000" spc="70">
                <a:latin typeface="Cambria"/>
                <a:cs typeface="Cambria"/>
              </a:rPr>
              <a:t>fantasmas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35">
                <a:latin typeface="Cambria"/>
                <a:cs typeface="Cambria"/>
              </a:rPr>
              <a:t>las </a:t>
            </a:r>
            <a:r>
              <a:rPr dirty="0" sz="1000" spc="60">
                <a:latin typeface="Cambria"/>
                <a:cs typeface="Cambria"/>
              </a:rPr>
              <a:t>soledades. </a:t>
            </a:r>
            <a:r>
              <a:rPr dirty="0" sz="1000" spc="75">
                <a:latin typeface="Cambria"/>
                <a:cs typeface="Cambria"/>
              </a:rPr>
              <a:t>Escribo  </a:t>
            </a:r>
            <a:r>
              <a:rPr dirty="0" sz="1000" spc="60">
                <a:latin typeface="Cambria"/>
                <a:cs typeface="Cambria"/>
              </a:rPr>
              <a:t>para </a:t>
            </a:r>
            <a:r>
              <a:rPr dirty="0" sz="1000" spc="105">
                <a:latin typeface="Cambria"/>
                <a:cs typeface="Cambria"/>
              </a:rPr>
              <a:t>mí. </a:t>
            </a:r>
            <a:r>
              <a:rPr dirty="0" sz="1000" spc="70">
                <a:latin typeface="Cambria"/>
                <a:cs typeface="Cambria"/>
              </a:rPr>
              <a:t>Escribo </a:t>
            </a:r>
            <a:r>
              <a:rPr dirty="0" sz="1000" spc="85">
                <a:latin typeface="Cambria"/>
                <a:cs typeface="Cambria"/>
              </a:rPr>
              <a:t>por </a:t>
            </a:r>
            <a:r>
              <a:rPr dirty="0" sz="1000" spc="70">
                <a:latin typeface="Cambria"/>
                <a:cs typeface="Cambria"/>
              </a:rPr>
              <a:t>todos </a:t>
            </a:r>
            <a:r>
              <a:rPr dirty="0" sz="1000" spc="50">
                <a:latin typeface="Cambria"/>
                <a:cs typeface="Cambria"/>
              </a:rPr>
              <a:t>los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114">
                <a:latin typeface="Cambria"/>
                <a:cs typeface="Cambria"/>
              </a:rPr>
              <a:t>no </a:t>
            </a:r>
            <a:r>
              <a:rPr dirty="0" sz="1000" spc="60">
                <a:latin typeface="Cambria"/>
                <a:cs typeface="Cambria"/>
              </a:rPr>
              <a:t>saben. </a:t>
            </a:r>
            <a:r>
              <a:rPr dirty="0" sz="1000" spc="70">
                <a:latin typeface="Cambria"/>
                <a:cs typeface="Cambria"/>
              </a:rPr>
              <a:t>Escribo  </a:t>
            </a:r>
            <a:r>
              <a:rPr dirty="0" sz="1000" spc="55">
                <a:latin typeface="Cambria"/>
                <a:cs typeface="Cambria"/>
              </a:rPr>
              <a:t>para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poder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gritarlo.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Escribo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para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susurrar.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Escribo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por- 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no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puedo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parar.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Es-cribo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desobediencia,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rabia  </a:t>
            </a:r>
            <a:r>
              <a:rPr dirty="0" sz="1000" spc="85">
                <a:latin typeface="Cambria"/>
                <a:cs typeface="Cambria"/>
              </a:rPr>
              <a:t>e </a:t>
            </a:r>
            <a:r>
              <a:rPr dirty="0" sz="1000" spc="70">
                <a:latin typeface="Cambria"/>
                <a:cs typeface="Cambria"/>
              </a:rPr>
              <a:t>indignación. </a:t>
            </a:r>
            <a:r>
              <a:rPr dirty="0" sz="1000" spc="90">
                <a:latin typeface="Cambria"/>
                <a:cs typeface="Cambria"/>
              </a:rPr>
              <a:t>También </a:t>
            </a:r>
            <a:r>
              <a:rPr dirty="0" sz="1000" spc="65">
                <a:latin typeface="Cambria"/>
                <a:cs typeface="Cambria"/>
              </a:rPr>
              <a:t>canto, </a:t>
            </a:r>
            <a:r>
              <a:rPr dirty="0" sz="1000" spc="80">
                <a:latin typeface="Cambria"/>
                <a:cs typeface="Cambria"/>
              </a:rPr>
              <a:t>porque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55">
                <a:latin typeface="Cambria"/>
                <a:cs typeface="Cambria"/>
              </a:rPr>
              <a:t>canta</a:t>
            </a:r>
            <a:r>
              <a:rPr dirty="0" sz="1000" spc="-9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  </a:t>
            </a:r>
            <a:r>
              <a:rPr dirty="0" sz="1000" spc="100">
                <a:latin typeface="Cambria"/>
                <a:cs typeface="Cambria"/>
              </a:rPr>
              <a:t>mal </a:t>
            </a:r>
            <a:r>
              <a:rPr dirty="0" sz="1000" spc="50">
                <a:latin typeface="Cambria"/>
                <a:cs typeface="Cambria"/>
              </a:rPr>
              <a:t>espanta. </a:t>
            </a:r>
            <a:r>
              <a:rPr dirty="0" sz="1000" spc="100">
                <a:latin typeface="Cambria"/>
                <a:cs typeface="Cambria"/>
              </a:rPr>
              <a:t>Cada </a:t>
            </a:r>
            <a:r>
              <a:rPr dirty="0" sz="1000" spc="65">
                <a:latin typeface="Cambria"/>
                <a:cs typeface="Cambria"/>
              </a:rPr>
              <a:t>día </a:t>
            </a:r>
            <a:r>
              <a:rPr dirty="0" sz="1000" spc="85">
                <a:latin typeface="Cambria"/>
                <a:cs typeface="Cambria"/>
              </a:rPr>
              <a:t>hago </a:t>
            </a:r>
            <a:r>
              <a:rPr dirty="0" sz="1000" spc="90">
                <a:latin typeface="Cambria"/>
                <a:cs typeface="Cambria"/>
              </a:rPr>
              <a:t>más </a:t>
            </a:r>
            <a:r>
              <a:rPr dirty="0" sz="1000" spc="45">
                <a:latin typeface="Cambria"/>
                <a:cs typeface="Cambria"/>
              </a:rPr>
              <a:t>cosas </a:t>
            </a:r>
            <a:r>
              <a:rPr dirty="0" sz="1000" spc="95">
                <a:latin typeface="Cambria"/>
                <a:cs typeface="Cambria"/>
              </a:rPr>
              <a:t>con </a:t>
            </a:r>
            <a:r>
              <a:rPr dirty="0" sz="1000" spc="30">
                <a:latin typeface="Cambria"/>
                <a:cs typeface="Cambria"/>
              </a:rPr>
              <a:t>las </a:t>
            </a:r>
            <a:r>
              <a:rPr dirty="0" sz="1000" spc="85">
                <a:latin typeface="Cambria"/>
                <a:cs typeface="Cambria"/>
              </a:rPr>
              <a:t>manos, 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madera,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tinta,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papeles.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Sólo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50">
                <a:latin typeface="Cambria"/>
                <a:cs typeface="Cambria"/>
              </a:rPr>
              <a:t>me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falta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encontrar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  </a:t>
            </a:r>
            <a:r>
              <a:rPr dirty="0" sz="1000" spc="65">
                <a:latin typeface="Cambria"/>
                <a:cs typeface="Cambria"/>
              </a:rPr>
              <a:t>carromato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un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chiﬂo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para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ir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pregonándome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las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al-  </a:t>
            </a:r>
            <a:r>
              <a:rPr dirty="0" sz="1000" spc="50">
                <a:latin typeface="Cambria"/>
                <a:cs typeface="Cambria"/>
              </a:rPr>
              <a:t>deas. </a:t>
            </a:r>
            <a:r>
              <a:rPr dirty="0" sz="1000" spc="60">
                <a:latin typeface="Cambria"/>
                <a:cs typeface="Cambria"/>
              </a:rPr>
              <a:t>Paseo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mundo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mirando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esa </a:t>
            </a:r>
            <a:r>
              <a:rPr dirty="0" sz="1000" spc="80">
                <a:latin typeface="Cambria"/>
                <a:cs typeface="Cambria"/>
              </a:rPr>
              <a:t>mirada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trato 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75">
                <a:latin typeface="Cambria"/>
                <a:cs typeface="Cambria"/>
              </a:rPr>
              <a:t>optimizarla </a:t>
            </a:r>
            <a:r>
              <a:rPr dirty="0" sz="1000" spc="70">
                <a:latin typeface="Cambria"/>
                <a:cs typeface="Cambria"/>
              </a:rPr>
              <a:t>tirando </a:t>
            </a:r>
            <a:r>
              <a:rPr dirty="0" sz="1000" spc="65">
                <a:latin typeface="Cambria"/>
                <a:cs typeface="Cambria"/>
              </a:rPr>
              <a:t>fotos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50">
                <a:latin typeface="Cambria"/>
                <a:cs typeface="Cambria"/>
              </a:rPr>
              <a:t>casi </a:t>
            </a:r>
            <a:r>
              <a:rPr dirty="0" sz="1000" spc="90">
                <a:latin typeface="Cambria"/>
                <a:cs typeface="Cambria"/>
              </a:rPr>
              <a:t>todo </a:t>
            </a:r>
            <a:r>
              <a:rPr dirty="0" sz="1000" spc="80">
                <a:latin typeface="Cambria"/>
                <a:cs typeface="Cambria"/>
              </a:rPr>
              <a:t>lo </a:t>
            </a:r>
            <a:r>
              <a:rPr dirty="0" sz="1000" spc="90">
                <a:latin typeface="Cambria"/>
                <a:cs typeface="Cambria"/>
              </a:rPr>
              <a:t>que </a:t>
            </a:r>
            <a:r>
              <a:rPr dirty="0" sz="1000" spc="75">
                <a:latin typeface="Cambria"/>
                <a:cs typeface="Cambria"/>
              </a:rPr>
              <a:t>veo,  </a:t>
            </a:r>
            <a:r>
              <a:rPr dirty="0" sz="1000" spc="80">
                <a:latin typeface="Cambria"/>
                <a:cs typeface="Cambria"/>
              </a:rPr>
              <a:t>todo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miro,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observo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supuesto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  </a:t>
            </a:r>
            <a:r>
              <a:rPr dirty="0" sz="1000" spc="80">
                <a:latin typeface="Cambria"/>
                <a:cs typeface="Cambria"/>
              </a:rPr>
              <a:t>admiro.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82785" y="322770"/>
            <a:ext cx="4121150" cy="1593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0">
                <a:latin typeface="Calibri"/>
                <a:cs typeface="Calibri"/>
              </a:rPr>
              <a:t>29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10">
                <a:latin typeface="Calibri"/>
                <a:cs typeface="Calibri"/>
              </a:rPr>
              <a:t>JuLiO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105">
                <a:latin typeface="Calibri"/>
                <a:cs typeface="Calibri"/>
              </a:rPr>
              <a:t>SáBADO</a:t>
            </a:r>
            <a:r>
              <a:rPr dirty="0" sz="1400" spc="-114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19:30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300"/>
              </a:lnSpc>
            </a:pPr>
            <a:r>
              <a:rPr dirty="0" sz="1400" spc="160">
                <a:latin typeface="Calibri"/>
                <a:cs typeface="Calibri"/>
              </a:rPr>
              <a:t>SAntOS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150">
                <a:latin typeface="Calibri"/>
                <a:cs typeface="Calibri"/>
              </a:rPr>
              <a:t>OChOA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2740"/>
              </a:lnSpc>
              <a:spcBef>
                <a:spcPts val="315"/>
              </a:spcBef>
            </a:pPr>
            <a:r>
              <a:rPr dirty="0" sz="2400" spc="114" b="1">
                <a:latin typeface="Calibri"/>
                <a:cs typeface="Calibri"/>
              </a:rPr>
              <a:t>FELIPE</a:t>
            </a:r>
            <a:r>
              <a:rPr dirty="0" sz="2400" spc="-30" b="1">
                <a:latin typeface="Calibri"/>
                <a:cs typeface="Calibri"/>
              </a:rPr>
              <a:t> </a:t>
            </a:r>
            <a:r>
              <a:rPr dirty="0" sz="2400" spc="130" b="1">
                <a:latin typeface="Calibri"/>
                <a:cs typeface="Calibri"/>
              </a:rPr>
              <a:t>ZAPICO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610"/>
              </a:lnSpc>
            </a:pPr>
            <a:r>
              <a:rPr dirty="0" sz="1500" spc="95">
                <a:latin typeface="Calibri"/>
                <a:cs typeface="Calibri"/>
              </a:rPr>
              <a:t>RECitAL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55">
                <a:latin typeface="Calibri"/>
                <a:cs typeface="Calibri"/>
              </a:rPr>
              <a:t>PRESEntACión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5">
                <a:latin typeface="Calibri"/>
                <a:cs typeface="Calibri"/>
              </a:rPr>
              <a:t>DE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0">
                <a:latin typeface="Calibri"/>
                <a:cs typeface="Calibri"/>
              </a:rPr>
              <a:t>LiBRO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20">
                <a:latin typeface="Calibri"/>
                <a:cs typeface="Calibri"/>
              </a:rPr>
              <a:t>DiSCO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00"/>
              </a:lnSpc>
            </a:pPr>
            <a:r>
              <a:rPr dirty="0" sz="1500" spc="45" b="1">
                <a:latin typeface="Calibri"/>
                <a:cs typeface="Calibri"/>
              </a:rPr>
              <a:t>AMORIBUNDIA. </a:t>
            </a:r>
            <a:r>
              <a:rPr dirty="0" sz="1500" spc="65" b="1">
                <a:latin typeface="Calibri"/>
                <a:cs typeface="Calibri"/>
              </a:rPr>
              <a:t>VERSOS CARDIACOS</a:t>
            </a:r>
            <a:r>
              <a:rPr dirty="0" sz="1500" spc="35" b="1">
                <a:latin typeface="Calibri"/>
                <a:cs typeface="Calibri"/>
              </a:rPr>
              <a:t> </a:t>
            </a:r>
            <a:r>
              <a:rPr dirty="0" sz="1500" spc="-15" b="1">
                <a:latin typeface="Calibri"/>
                <a:cs typeface="Calibri"/>
              </a:rPr>
              <a:t>(1980-2017)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50"/>
              </a:lnSpc>
            </a:pPr>
            <a:r>
              <a:rPr dirty="0" sz="1500" spc="95">
                <a:latin typeface="Calibri"/>
                <a:cs typeface="Calibri"/>
              </a:rPr>
              <a:t>(DESACORDE</a:t>
            </a:r>
            <a:r>
              <a:rPr dirty="0" sz="1500" spc="-15">
                <a:latin typeface="Calibri"/>
                <a:cs typeface="Calibri"/>
              </a:rPr>
              <a:t> </a:t>
            </a:r>
            <a:r>
              <a:rPr dirty="0" sz="1500" spc="130">
                <a:latin typeface="Calibri"/>
                <a:cs typeface="Calibri"/>
              </a:rPr>
              <a:t>EDiCiOnES)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79938" y="2094598"/>
            <a:ext cx="3330003" cy="3330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 rot="21120000">
            <a:off x="435015" y="525174"/>
            <a:ext cx="2617408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25"/>
              </a:lnSpc>
            </a:pPr>
            <a:r>
              <a:rPr dirty="0" baseline="-1851" sz="4500" spc="-765">
                <a:latin typeface="Arial"/>
                <a:cs typeface="Arial"/>
              </a:rPr>
              <a:t>Feria  </a:t>
            </a:r>
            <a:r>
              <a:rPr dirty="0" sz="3000" spc="-560">
                <a:latin typeface="Arial"/>
                <a:cs typeface="Arial"/>
              </a:rPr>
              <a:t>del  </a:t>
            </a:r>
            <a:r>
              <a:rPr dirty="0" sz="3000" spc="-520">
                <a:latin typeface="Arial"/>
                <a:cs typeface="Arial"/>
              </a:rPr>
              <a:t>Libro  </a:t>
            </a:r>
            <a:r>
              <a:rPr dirty="0" sz="3000" spc="-740">
                <a:latin typeface="Arial"/>
                <a:cs typeface="Arial"/>
              </a:rPr>
              <a:t>de  </a:t>
            </a:r>
            <a:r>
              <a:rPr dirty="0" sz="3000" spc="-705">
                <a:latin typeface="Arial"/>
                <a:cs typeface="Arial"/>
              </a:rPr>
              <a:t> </a:t>
            </a:r>
            <a:r>
              <a:rPr dirty="0" baseline="1851" sz="4500" spc="-982">
                <a:latin typeface="Arial"/>
                <a:cs typeface="Arial"/>
              </a:rPr>
              <a:t>Poesía</a:t>
            </a:r>
            <a:endParaRPr baseline="1851" sz="45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1090"/>
              </a:lnSpc>
            </a:pPr>
            <a:fld id="{81D60167-4931-47E6-BA6A-407CBD079E47}" type="slidenum">
              <a:rPr dirty="0" spc="-10"/>
              <a:t>16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3987" y="2332532"/>
            <a:ext cx="3369310" cy="2300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40" b="1">
                <a:latin typeface="Book Antiqua"/>
                <a:cs typeface="Book Antiqua"/>
              </a:rPr>
              <a:t>Santi </a:t>
            </a:r>
            <a:r>
              <a:rPr dirty="0" sz="1000" spc="50" b="1">
                <a:latin typeface="Book Antiqua"/>
                <a:cs typeface="Book Antiqua"/>
              </a:rPr>
              <a:t>Vivanco </a:t>
            </a:r>
            <a:r>
              <a:rPr dirty="0" sz="1000" spc="45" b="1">
                <a:latin typeface="Book Antiqua"/>
                <a:cs typeface="Book Antiqua"/>
              </a:rPr>
              <a:t>Sáenz. </a:t>
            </a:r>
            <a:r>
              <a:rPr dirty="0" sz="1000" spc="85">
                <a:latin typeface="Cambria"/>
                <a:cs typeface="Cambria"/>
              </a:rPr>
              <a:t>Nació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60">
                <a:latin typeface="Cambria"/>
                <a:cs typeface="Cambria"/>
              </a:rPr>
              <a:t>26 </a:t>
            </a:r>
            <a:r>
              <a:rPr dirty="0" sz="1000" spc="65">
                <a:latin typeface="Cambria"/>
                <a:cs typeface="Cambria"/>
              </a:rPr>
              <a:t>febrero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-25">
                <a:latin typeface="Cambria"/>
                <a:cs typeface="Cambria"/>
              </a:rPr>
              <a:t>1973 </a:t>
            </a:r>
            <a:r>
              <a:rPr dirty="0" sz="1000" spc="95">
                <a:latin typeface="Cambria"/>
                <a:cs typeface="Cambria"/>
              </a:rPr>
              <a:t>en  </a:t>
            </a:r>
            <a:r>
              <a:rPr dirty="0" sz="1000" spc="85">
                <a:latin typeface="Cambria"/>
                <a:cs typeface="Cambria"/>
              </a:rPr>
              <a:t>Logroño.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Se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siente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Alberite,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pueblo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donde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crió.  </a:t>
            </a:r>
            <a:r>
              <a:rPr dirty="0" sz="1000" spc="70">
                <a:latin typeface="Cambria"/>
                <a:cs typeface="Cambria"/>
              </a:rPr>
              <a:t>Pertenece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90">
                <a:latin typeface="Cambria"/>
                <a:cs typeface="Cambria"/>
              </a:rPr>
              <a:t>una </a:t>
            </a:r>
            <a:r>
              <a:rPr dirty="0" sz="1000" spc="80">
                <a:latin typeface="Cambria"/>
                <a:cs typeface="Cambria"/>
              </a:rPr>
              <a:t>familia </a:t>
            </a:r>
            <a:r>
              <a:rPr dirty="0" sz="1000" spc="65">
                <a:latin typeface="Cambria"/>
                <a:cs typeface="Cambria"/>
              </a:rPr>
              <a:t>riojana </a:t>
            </a:r>
            <a:r>
              <a:rPr dirty="0" sz="1000" spc="75">
                <a:latin typeface="Cambria"/>
                <a:cs typeface="Cambria"/>
              </a:rPr>
              <a:t>dedicada desde </a:t>
            </a:r>
            <a:r>
              <a:rPr dirty="0" sz="1000" spc="80">
                <a:latin typeface="Cambria"/>
                <a:cs typeface="Cambria"/>
              </a:rPr>
              <a:t>hace  </a:t>
            </a:r>
            <a:r>
              <a:rPr dirty="0" sz="1000" spc="90">
                <a:latin typeface="Cambria"/>
                <a:cs typeface="Cambria"/>
              </a:rPr>
              <a:t>más de </a:t>
            </a:r>
            <a:r>
              <a:rPr dirty="0" sz="1000" spc="50">
                <a:latin typeface="Cambria"/>
                <a:cs typeface="Cambria"/>
              </a:rPr>
              <a:t>100 </a:t>
            </a:r>
            <a:r>
              <a:rPr dirty="0" sz="1000" spc="65">
                <a:latin typeface="Cambria"/>
                <a:cs typeface="Cambria"/>
              </a:rPr>
              <a:t>años </a:t>
            </a:r>
            <a:r>
              <a:rPr dirty="0" sz="1000" spc="45">
                <a:latin typeface="Cambria"/>
                <a:cs typeface="Cambria"/>
              </a:rPr>
              <a:t>al </a:t>
            </a:r>
            <a:r>
              <a:rPr dirty="0" sz="1000" spc="75">
                <a:latin typeface="Cambria"/>
                <a:cs typeface="Cambria"/>
              </a:rPr>
              <a:t>vino. </a:t>
            </a:r>
            <a:r>
              <a:rPr dirty="0" sz="1000" spc="60">
                <a:latin typeface="Cambria"/>
                <a:cs typeface="Cambria"/>
              </a:rPr>
              <a:t>Escribe poesía </a:t>
            </a:r>
            <a:r>
              <a:rPr dirty="0" sz="1000" spc="65">
                <a:latin typeface="Cambria"/>
                <a:cs typeface="Cambria"/>
              </a:rPr>
              <a:t>desde </a:t>
            </a:r>
            <a:r>
              <a:rPr dirty="0" sz="1000" spc="35">
                <a:latin typeface="Cambria"/>
                <a:cs typeface="Cambria"/>
              </a:rPr>
              <a:t>1990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55">
                <a:latin typeface="Cambria"/>
                <a:cs typeface="Cambria"/>
              </a:rPr>
              <a:t>tiene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numerosos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libros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publicados: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Dana,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Racimo,</a:t>
            </a:r>
            <a:r>
              <a:rPr dirty="0" sz="1000" spc="-95" i="1">
                <a:latin typeface="Cambria"/>
                <a:cs typeface="Cambria"/>
              </a:rPr>
              <a:t> </a:t>
            </a:r>
            <a:r>
              <a:rPr dirty="0" sz="1000" spc="170" i="1">
                <a:latin typeface="Cambria"/>
                <a:cs typeface="Cambria"/>
              </a:rPr>
              <a:t>A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Vos,  </a:t>
            </a:r>
            <a:r>
              <a:rPr dirty="0" sz="1000" spc="70" i="1">
                <a:latin typeface="Cambria"/>
                <a:cs typeface="Cambria"/>
              </a:rPr>
              <a:t>Luna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Arroz,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Antimateria, </a:t>
            </a:r>
            <a:r>
              <a:rPr dirty="0" sz="1000" spc="35" i="1">
                <a:latin typeface="Cambria"/>
                <a:cs typeface="Cambria"/>
              </a:rPr>
              <a:t>Bajo</a:t>
            </a:r>
            <a:r>
              <a:rPr dirty="0" sz="1000" spc="30" i="1">
                <a:latin typeface="Cambria"/>
                <a:cs typeface="Cambria"/>
              </a:rPr>
              <a:t> la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sombra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30" i="1">
                <a:latin typeface="Cambria"/>
                <a:cs typeface="Cambria"/>
              </a:rPr>
              <a:t> la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luna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en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la  </a:t>
            </a:r>
            <a:r>
              <a:rPr dirty="0" sz="1000" spc="5" i="1">
                <a:latin typeface="Cambria"/>
                <a:cs typeface="Cambria"/>
              </a:rPr>
              <a:t>calle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i="1">
                <a:latin typeface="Cambria"/>
                <a:cs typeface="Cambria"/>
              </a:rPr>
              <a:t>los </a:t>
            </a:r>
            <a:r>
              <a:rPr dirty="0" sz="1000" spc="5" i="1">
                <a:latin typeface="Cambria"/>
                <a:cs typeface="Cambria"/>
              </a:rPr>
              <a:t>peligros </a:t>
            </a:r>
            <a:r>
              <a:rPr dirty="0" sz="1000" spc="35" i="1">
                <a:latin typeface="Cambria"/>
                <a:cs typeface="Cambria"/>
              </a:rPr>
              <a:t>sin </a:t>
            </a:r>
            <a:r>
              <a:rPr dirty="0" sz="1000" spc="25" i="1">
                <a:latin typeface="Cambria"/>
                <a:cs typeface="Cambria"/>
              </a:rPr>
              <a:t>número</a:t>
            </a:r>
            <a:r>
              <a:rPr dirty="0" sz="1000" spc="25">
                <a:latin typeface="Cambria"/>
                <a:cs typeface="Cambria"/>
              </a:rPr>
              <a:t>,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8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otros </a:t>
            </a:r>
            <a:r>
              <a:rPr dirty="0" sz="1000" spc="75">
                <a:latin typeface="Cambria"/>
                <a:cs typeface="Cambria"/>
              </a:rPr>
              <a:t>menores. </a:t>
            </a:r>
            <a:r>
              <a:rPr dirty="0" sz="1000" spc="100">
                <a:latin typeface="Cambria"/>
                <a:cs typeface="Cambria"/>
              </a:rPr>
              <a:t>Muchos 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ellos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están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escritos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junto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otros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autores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riojanos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que  admira </a:t>
            </a:r>
            <a:r>
              <a:rPr dirty="0" sz="1000" spc="85">
                <a:latin typeface="Cambria"/>
                <a:cs typeface="Cambria"/>
              </a:rPr>
              <a:t>profundamente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0">
                <a:latin typeface="Cambria"/>
                <a:cs typeface="Cambria"/>
              </a:rPr>
              <a:t>quiere </a:t>
            </a:r>
            <a:r>
              <a:rPr dirty="0" sz="1000" spc="125">
                <a:latin typeface="Cambria"/>
                <a:cs typeface="Cambria"/>
              </a:rPr>
              <a:t>como </a:t>
            </a:r>
            <a:r>
              <a:rPr dirty="0" sz="1000" spc="60">
                <a:latin typeface="Cambria"/>
                <a:cs typeface="Cambria"/>
              </a:rPr>
              <a:t>Esther</a:t>
            </a:r>
            <a:r>
              <a:rPr dirty="0" sz="1000" spc="-8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Noval-  </a:t>
            </a:r>
            <a:r>
              <a:rPr dirty="0" sz="1000" spc="65">
                <a:latin typeface="Cambria"/>
                <a:cs typeface="Cambria"/>
              </a:rPr>
              <a:t>gos, </a:t>
            </a:r>
            <a:r>
              <a:rPr dirty="0" sz="1000" spc="60">
                <a:latin typeface="Cambria"/>
                <a:cs typeface="Cambria"/>
              </a:rPr>
              <a:t>su </a:t>
            </a:r>
            <a:r>
              <a:rPr dirty="0" sz="1000" spc="70">
                <a:latin typeface="Cambria"/>
                <a:cs typeface="Cambria"/>
              </a:rPr>
              <a:t>maestra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0">
                <a:latin typeface="Cambria"/>
                <a:cs typeface="Cambria"/>
              </a:rPr>
              <a:t>Eduardo </a:t>
            </a:r>
            <a:r>
              <a:rPr dirty="0" sz="1000" spc="135">
                <a:latin typeface="Cambria"/>
                <a:cs typeface="Cambria"/>
              </a:rPr>
              <a:t>ochoa, </a:t>
            </a:r>
            <a:r>
              <a:rPr dirty="0" sz="1000" spc="60">
                <a:latin typeface="Cambria"/>
                <a:cs typeface="Cambria"/>
              </a:rPr>
              <a:t>su </a:t>
            </a:r>
            <a:r>
              <a:rPr dirty="0" sz="1000" spc="70">
                <a:latin typeface="Cambria"/>
                <a:cs typeface="Cambria"/>
              </a:rPr>
              <a:t>otro </a:t>
            </a:r>
            <a:r>
              <a:rPr dirty="0" sz="1000" spc="100">
                <a:latin typeface="Cambria"/>
                <a:cs typeface="Cambria"/>
              </a:rPr>
              <a:t>hermano.  </a:t>
            </a:r>
            <a:r>
              <a:rPr dirty="0" sz="1000" spc="95">
                <a:latin typeface="Cambria"/>
                <a:cs typeface="Cambria"/>
              </a:rPr>
              <a:t>Enamorado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familia,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tierra,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La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Rioja,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sus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gen-  </a:t>
            </a:r>
            <a:r>
              <a:rPr dirty="0" sz="1000" spc="30">
                <a:latin typeface="Cambria"/>
                <a:cs typeface="Cambria"/>
              </a:rPr>
              <a:t>tes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aprecia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este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libro.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06054" y="325425"/>
            <a:ext cx="5713730" cy="1810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5">
                <a:latin typeface="Calibri"/>
                <a:cs typeface="Calibri"/>
              </a:rPr>
              <a:t>31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10">
                <a:latin typeface="Calibri"/>
                <a:cs typeface="Calibri"/>
              </a:rPr>
              <a:t>JuLiO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170">
                <a:latin typeface="Calibri"/>
                <a:cs typeface="Calibri"/>
              </a:rPr>
              <a:t>LunES</a:t>
            </a:r>
            <a:r>
              <a:rPr dirty="0" sz="1400" spc="-100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20:00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300"/>
              </a:lnSpc>
            </a:pPr>
            <a:r>
              <a:rPr dirty="0" sz="1400" spc="105">
                <a:latin typeface="Calibri"/>
                <a:cs typeface="Calibri"/>
              </a:rPr>
              <a:t>BiBLiOtECA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60">
                <a:latin typeface="Calibri"/>
                <a:cs typeface="Calibri"/>
              </a:rPr>
              <a:t>LA</a:t>
            </a:r>
            <a:r>
              <a:rPr dirty="0" sz="1400" spc="-180">
                <a:latin typeface="Calibri"/>
                <a:cs typeface="Calibri"/>
              </a:rPr>
              <a:t> </a:t>
            </a:r>
            <a:r>
              <a:rPr dirty="0" sz="1400" spc="55">
                <a:latin typeface="Calibri"/>
                <a:cs typeface="Calibri"/>
              </a:rPr>
              <a:t>RiOJA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2740"/>
              </a:lnSpc>
              <a:spcBef>
                <a:spcPts val="315"/>
              </a:spcBef>
            </a:pPr>
            <a:r>
              <a:rPr dirty="0" sz="2400" spc="110" b="1">
                <a:latin typeface="Calibri"/>
                <a:cs typeface="Calibri"/>
              </a:rPr>
              <a:t>SANTIAGO</a:t>
            </a:r>
            <a:r>
              <a:rPr dirty="0" sz="2400" spc="-30" b="1">
                <a:latin typeface="Calibri"/>
                <a:cs typeface="Calibri"/>
              </a:rPr>
              <a:t> </a:t>
            </a:r>
            <a:r>
              <a:rPr dirty="0" sz="2400" spc="75" b="1">
                <a:latin typeface="Calibri"/>
                <a:cs typeface="Calibri"/>
              </a:rPr>
              <a:t>VIVANCO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610"/>
              </a:lnSpc>
            </a:pPr>
            <a:r>
              <a:rPr dirty="0" sz="1500" spc="95">
                <a:latin typeface="Calibri"/>
                <a:cs typeface="Calibri"/>
              </a:rPr>
              <a:t>RECitAL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55">
                <a:latin typeface="Calibri"/>
                <a:cs typeface="Calibri"/>
              </a:rPr>
              <a:t>PRESEntACión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10">
                <a:latin typeface="Calibri"/>
                <a:cs typeface="Calibri"/>
              </a:rPr>
              <a:t>DEL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CuADERnO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65">
                <a:latin typeface="Calibri"/>
                <a:cs typeface="Calibri"/>
              </a:rPr>
              <a:t>CLAnDEStinO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00"/>
              </a:lnSpc>
            </a:pPr>
            <a:r>
              <a:rPr dirty="0" sz="1500" spc="75" b="1">
                <a:latin typeface="Calibri"/>
                <a:cs typeface="Calibri"/>
              </a:rPr>
              <a:t>SOBRE </a:t>
            </a:r>
            <a:r>
              <a:rPr dirty="0" sz="1500" spc="60" b="1">
                <a:latin typeface="Calibri"/>
                <a:cs typeface="Calibri"/>
              </a:rPr>
              <a:t>LAS </a:t>
            </a:r>
            <a:r>
              <a:rPr dirty="0" sz="1500" spc="50" b="1">
                <a:latin typeface="Calibri"/>
                <a:cs typeface="Calibri"/>
              </a:rPr>
              <a:t>VIDES, </a:t>
            </a:r>
            <a:r>
              <a:rPr dirty="0" sz="1500" spc="25" b="1">
                <a:latin typeface="Calibri"/>
                <a:cs typeface="Calibri"/>
              </a:rPr>
              <a:t>BAJO </a:t>
            </a:r>
            <a:r>
              <a:rPr dirty="0" sz="1500" spc="110" b="1">
                <a:latin typeface="Calibri"/>
                <a:cs typeface="Calibri"/>
              </a:rPr>
              <a:t>LOS</a:t>
            </a:r>
            <a:r>
              <a:rPr dirty="0" sz="1500" spc="-80" b="1">
                <a:latin typeface="Calibri"/>
                <a:cs typeface="Calibri"/>
              </a:rPr>
              <a:t> </a:t>
            </a:r>
            <a:r>
              <a:rPr dirty="0" sz="1500" spc="114" b="1">
                <a:latin typeface="Calibri"/>
                <a:cs typeface="Calibri"/>
              </a:rPr>
              <a:t>CHOPOS</a:t>
            </a:r>
            <a:endParaRPr sz="1500">
              <a:latin typeface="Calibri"/>
              <a:cs typeface="Calibri"/>
            </a:endParaRPr>
          </a:p>
          <a:p>
            <a:pPr algn="r" marL="12700" marR="5080" indent="821055">
              <a:lnSpc>
                <a:spcPts val="1700"/>
              </a:lnSpc>
              <a:spcBef>
                <a:spcPts val="90"/>
              </a:spcBef>
            </a:pPr>
            <a:r>
              <a:rPr dirty="0" sz="1500" spc="200">
                <a:latin typeface="Calibri"/>
                <a:cs typeface="Calibri"/>
              </a:rPr>
              <a:t>COn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140">
                <a:latin typeface="Calibri"/>
                <a:cs typeface="Calibri"/>
              </a:rPr>
              <a:t>tRADuCtORA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125">
                <a:latin typeface="Calibri"/>
                <a:cs typeface="Calibri"/>
              </a:rPr>
              <a:t>SiMuLtánEA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210">
                <a:latin typeface="Calibri"/>
                <a:cs typeface="Calibri"/>
              </a:rPr>
              <a:t>En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155">
                <a:latin typeface="Calibri"/>
                <a:cs typeface="Calibri"/>
              </a:rPr>
              <a:t>LEnGuA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105">
                <a:latin typeface="Calibri"/>
                <a:cs typeface="Calibri"/>
              </a:rPr>
              <a:t>DE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155">
                <a:latin typeface="Calibri"/>
                <a:cs typeface="Calibri"/>
              </a:rPr>
              <a:t>SiGnOS </a:t>
            </a:r>
            <a:r>
              <a:rPr dirty="0" sz="1500" spc="70">
                <a:latin typeface="Calibri"/>
                <a:cs typeface="Calibri"/>
              </a:rPr>
              <a:t> </a:t>
            </a:r>
            <a:r>
              <a:rPr dirty="0" sz="1500" spc="85">
                <a:latin typeface="Calibri"/>
                <a:cs typeface="Calibri"/>
              </a:rPr>
              <a:t>COLABORA </a:t>
            </a:r>
            <a:r>
              <a:rPr dirty="0" sz="1500" spc="75" b="1">
                <a:latin typeface="Calibri"/>
                <a:cs typeface="Calibri"/>
              </a:rPr>
              <a:t>ASOCIACIÓN </a:t>
            </a:r>
            <a:r>
              <a:rPr dirty="0" sz="1500" spc="95" b="1">
                <a:latin typeface="Calibri"/>
                <a:cs typeface="Calibri"/>
              </a:rPr>
              <a:t>DE </a:t>
            </a:r>
            <a:r>
              <a:rPr dirty="0" sz="1500" spc="70" b="1">
                <a:latin typeface="Calibri"/>
                <a:cs typeface="Calibri"/>
              </a:rPr>
              <a:t>PERSONAS </a:t>
            </a:r>
            <a:r>
              <a:rPr dirty="0" sz="1500" spc="75" b="1">
                <a:latin typeface="Calibri"/>
                <a:cs typeface="Calibri"/>
              </a:rPr>
              <a:t>SORDAS </a:t>
            </a:r>
            <a:r>
              <a:rPr dirty="0" sz="1500" spc="95" b="1">
                <a:latin typeface="Calibri"/>
                <a:cs typeface="Calibri"/>
              </a:rPr>
              <a:t>DE </a:t>
            </a:r>
            <a:r>
              <a:rPr dirty="0" sz="1500" spc="45" b="1">
                <a:latin typeface="Calibri"/>
                <a:cs typeface="Calibri"/>
              </a:rPr>
              <a:t>LA</a:t>
            </a:r>
            <a:r>
              <a:rPr dirty="0" sz="1500" spc="-200" b="1">
                <a:latin typeface="Calibri"/>
                <a:cs typeface="Calibri"/>
              </a:rPr>
              <a:t> </a:t>
            </a:r>
            <a:r>
              <a:rPr dirty="0" sz="1500" spc="25" b="1">
                <a:latin typeface="Calibri"/>
                <a:cs typeface="Calibri"/>
              </a:rPr>
              <a:t>RIOJA </a:t>
            </a:r>
            <a:r>
              <a:rPr dirty="0" sz="1500" spc="20" b="1">
                <a:latin typeface="Calibri"/>
                <a:cs typeface="Calibri"/>
              </a:rPr>
              <a:t>(ASR)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95394" y="2374455"/>
            <a:ext cx="3330003" cy="3330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8399" y="1164577"/>
            <a:ext cx="1138057" cy="11380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 rot="21240000">
            <a:off x="1189375" y="364488"/>
            <a:ext cx="1220501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00"/>
              </a:lnSpc>
            </a:pPr>
            <a:r>
              <a:rPr dirty="0" sz="3000" spc="-520">
                <a:latin typeface="Arial"/>
                <a:cs typeface="Arial"/>
              </a:rPr>
              <a:t>Libro</a:t>
            </a:r>
            <a:r>
              <a:rPr dirty="0" sz="3000" spc="-315">
                <a:latin typeface="Arial"/>
                <a:cs typeface="Arial"/>
              </a:rPr>
              <a:t> </a:t>
            </a:r>
            <a:r>
              <a:rPr dirty="0" sz="3000" spc="-484">
                <a:latin typeface="Arial"/>
                <a:cs typeface="Arial"/>
              </a:rPr>
              <a:t>gratis</a:t>
            </a:r>
            <a:endParaRPr sz="3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1090"/>
              </a:lnSpc>
            </a:pPr>
            <a:fld id="{81D60167-4931-47E6-BA6A-407CBD079E47}" type="slidenum">
              <a:rPr dirty="0" spc="-10"/>
              <a:t>16</a:t>
            </a:fld>
          </a:p>
        </p:txBody>
      </p:sp>
      <p:sp>
        <p:nvSpPr>
          <p:cNvPr id="7" name="object 7"/>
          <p:cNvSpPr txBox="1"/>
          <p:nvPr/>
        </p:nvSpPr>
        <p:spPr>
          <a:xfrm rot="21240000">
            <a:off x="946232" y="743327"/>
            <a:ext cx="178733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05"/>
              </a:lnSpc>
            </a:pPr>
            <a:r>
              <a:rPr dirty="0" sz="3000" spc="-495">
                <a:latin typeface="Arial"/>
                <a:cs typeface="Arial"/>
              </a:rPr>
              <a:t>Recital</a:t>
            </a:r>
            <a:r>
              <a:rPr dirty="0" sz="3000" spc="-335">
                <a:latin typeface="Arial"/>
                <a:cs typeface="Arial"/>
              </a:rPr>
              <a:t> </a:t>
            </a:r>
            <a:r>
              <a:rPr dirty="0" sz="3000" spc="-635">
                <a:latin typeface="Arial"/>
                <a:cs typeface="Arial"/>
              </a:rPr>
              <a:t>adaptado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2699" y="1940229"/>
            <a:ext cx="3359785" cy="82188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8255">
              <a:lnSpc>
                <a:spcPct val="100000"/>
              </a:lnSpc>
            </a:pPr>
            <a:r>
              <a:rPr dirty="0" sz="1000" spc="95">
                <a:latin typeface="Cambria"/>
                <a:cs typeface="Cambria"/>
              </a:rPr>
              <a:t>Título </a:t>
            </a:r>
            <a:r>
              <a:rPr dirty="0" sz="1000" spc="75">
                <a:latin typeface="Cambria"/>
                <a:cs typeface="Cambria"/>
              </a:rPr>
              <a:t>original: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Correspondências</a:t>
            </a:r>
            <a:endParaRPr sz="1000">
              <a:latin typeface="Cambria"/>
              <a:cs typeface="Cambria"/>
            </a:endParaRPr>
          </a:p>
          <a:p>
            <a:pPr algn="r" marR="8255">
              <a:lnSpc>
                <a:spcPct val="100000"/>
              </a:lnSpc>
              <a:spcBef>
                <a:spcPts val="580"/>
              </a:spcBef>
            </a:pPr>
            <a:r>
              <a:rPr dirty="0" sz="1000" spc="105">
                <a:latin typeface="Cambria"/>
                <a:cs typeface="Cambria"/>
              </a:rPr>
              <a:t>Año: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2016</a:t>
            </a:r>
            <a:endParaRPr sz="1000">
              <a:latin typeface="Cambria"/>
              <a:cs typeface="Cambria"/>
            </a:endParaRPr>
          </a:p>
          <a:p>
            <a:pPr algn="r" marL="2465070" marR="8255" indent="-346075">
              <a:lnSpc>
                <a:spcPct val="148600"/>
              </a:lnSpc>
            </a:pPr>
            <a:r>
              <a:rPr dirty="0" sz="1000" spc="100">
                <a:latin typeface="Cambria"/>
                <a:cs typeface="Cambria"/>
              </a:rPr>
              <a:t>Duración: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-25">
                <a:latin typeface="Cambria"/>
                <a:cs typeface="Cambria"/>
              </a:rPr>
              <a:t>145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min. 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País: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Portugal</a:t>
            </a:r>
            <a:endParaRPr sz="1000">
              <a:latin typeface="Cambria"/>
              <a:cs typeface="Cambria"/>
            </a:endParaRPr>
          </a:p>
          <a:p>
            <a:pPr algn="r" marL="1515745" marR="8255" indent="-137795">
              <a:lnSpc>
                <a:spcPct val="148600"/>
              </a:lnSpc>
            </a:pPr>
            <a:r>
              <a:rPr dirty="0" sz="1000" spc="80">
                <a:latin typeface="Cambria"/>
                <a:cs typeface="Cambria"/>
              </a:rPr>
              <a:t>Director: Rita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Azevedo</a:t>
            </a:r>
            <a:r>
              <a:rPr dirty="0" sz="1000" spc="60">
                <a:latin typeface="Cambria"/>
                <a:cs typeface="Cambria"/>
              </a:rPr>
              <a:t> </a:t>
            </a:r>
            <a:r>
              <a:rPr dirty="0" sz="1000" spc="145">
                <a:latin typeface="Cambria"/>
                <a:cs typeface="Cambria"/>
              </a:rPr>
              <a:t>Gomes 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Guión: </a:t>
            </a:r>
            <a:r>
              <a:rPr dirty="0" sz="1000" spc="80">
                <a:latin typeface="Cambria"/>
                <a:cs typeface="Cambria"/>
              </a:rPr>
              <a:t>Rita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Azevedo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145">
                <a:latin typeface="Cambria"/>
                <a:cs typeface="Cambria"/>
              </a:rPr>
              <a:t>Gomes 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Música: </a:t>
            </a:r>
            <a:r>
              <a:rPr dirty="0" sz="1000" spc="95">
                <a:latin typeface="Cambria"/>
                <a:cs typeface="Cambria"/>
              </a:rPr>
              <a:t>Alexander</a:t>
            </a:r>
            <a:r>
              <a:rPr dirty="0" sz="1000" spc="-10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zekke</a:t>
            </a:r>
            <a:endParaRPr sz="1000">
              <a:latin typeface="Cambria"/>
              <a:cs typeface="Cambria"/>
            </a:endParaRPr>
          </a:p>
          <a:p>
            <a:pPr algn="r" marR="8255">
              <a:lnSpc>
                <a:spcPct val="100000"/>
              </a:lnSpc>
              <a:spcBef>
                <a:spcPts val="580"/>
              </a:spcBef>
            </a:pPr>
            <a:r>
              <a:rPr dirty="0" sz="1000" spc="75">
                <a:latin typeface="Cambria"/>
                <a:cs typeface="Cambria"/>
              </a:rPr>
              <a:t>Fotografía: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Acácio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Almeida,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Jorge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Quintela</a:t>
            </a:r>
            <a:endParaRPr sz="1000">
              <a:latin typeface="Cambria"/>
              <a:cs typeface="Cambria"/>
            </a:endParaRPr>
          </a:p>
          <a:p>
            <a:pPr algn="r" marL="981075" marR="8255" indent="-759460">
              <a:lnSpc>
                <a:spcPct val="125000"/>
              </a:lnSpc>
              <a:spcBef>
                <a:spcPts val="280"/>
              </a:spcBef>
            </a:pPr>
            <a:r>
              <a:rPr dirty="0" sz="1000" spc="80">
                <a:latin typeface="Cambria"/>
                <a:cs typeface="Cambria"/>
              </a:rPr>
              <a:t>Reparto: </a:t>
            </a:r>
            <a:r>
              <a:rPr dirty="0" sz="1000" spc="95">
                <a:latin typeface="Cambria"/>
                <a:cs typeface="Cambria"/>
              </a:rPr>
              <a:t>Eva </a:t>
            </a:r>
            <a:r>
              <a:rPr dirty="0" sz="1000" spc="90">
                <a:latin typeface="Cambria"/>
                <a:cs typeface="Cambria"/>
              </a:rPr>
              <a:t>Truﬀaut, </a:t>
            </a:r>
            <a:r>
              <a:rPr dirty="0" sz="1000" spc="75">
                <a:latin typeface="Cambria"/>
                <a:cs typeface="Cambria"/>
              </a:rPr>
              <a:t>Pierre </a:t>
            </a:r>
            <a:r>
              <a:rPr dirty="0" sz="1000" spc="114">
                <a:latin typeface="Cambria"/>
                <a:cs typeface="Cambria"/>
              </a:rPr>
              <a:t>Léon,</a:t>
            </a:r>
            <a:r>
              <a:rPr dirty="0" sz="1000" spc="204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Rita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Durão, 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Anna </a:t>
            </a:r>
            <a:r>
              <a:rPr dirty="0" sz="1000" spc="110">
                <a:latin typeface="Cambria"/>
                <a:cs typeface="Cambria"/>
              </a:rPr>
              <a:t>Leppänen, </a:t>
            </a:r>
            <a:r>
              <a:rPr dirty="0" sz="1000" spc="95">
                <a:latin typeface="Cambria"/>
                <a:cs typeface="Cambria"/>
              </a:rPr>
              <a:t>Luís </a:t>
            </a:r>
            <a:r>
              <a:rPr dirty="0" sz="1000" spc="114">
                <a:latin typeface="Cambria"/>
                <a:cs typeface="Cambria"/>
              </a:rPr>
              <a:t>Miguel</a:t>
            </a:r>
            <a:r>
              <a:rPr dirty="0" sz="1000" spc="17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Cintra</a:t>
            </a:r>
            <a:endParaRPr sz="1000">
              <a:latin typeface="Cambria"/>
              <a:cs typeface="Cambria"/>
            </a:endParaRPr>
          </a:p>
          <a:p>
            <a:pPr algn="r" marL="1579245" marR="8255" indent="-530860">
              <a:lnSpc>
                <a:spcPct val="148600"/>
              </a:lnSpc>
            </a:pPr>
            <a:r>
              <a:rPr dirty="0" sz="1000" spc="90">
                <a:latin typeface="Cambria"/>
                <a:cs typeface="Cambria"/>
              </a:rPr>
              <a:t>Premios: </a:t>
            </a:r>
            <a:r>
              <a:rPr dirty="0" sz="1000" spc="45">
                <a:latin typeface="Cambria"/>
                <a:cs typeface="Cambria"/>
              </a:rPr>
              <a:t>2016: </a:t>
            </a:r>
            <a:r>
              <a:rPr dirty="0" sz="1000" spc="60">
                <a:latin typeface="Cambria"/>
                <a:cs typeface="Cambria"/>
              </a:rPr>
              <a:t>Festival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Locarno: 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Competición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Internacional</a:t>
            </a:r>
            <a:endParaRPr sz="1000">
              <a:latin typeface="Cambria"/>
              <a:cs typeface="Cambria"/>
            </a:endParaRPr>
          </a:p>
          <a:p>
            <a:pPr algn="just" marL="12700" marR="6985">
              <a:lnSpc>
                <a:spcPct val="125000"/>
              </a:lnSpc>
              <a:spcBef>
                <a:spcPts val="280"/>
              </a:spcBef>
            </a:pPr>
            <a:r>
              <a:rPr dirty="0" sz="1000" spc="100">
                <a:latin typeface="Cambria"/>
                <a:cs typeface="Cambria"/>
              </a:rPr>
              <a:t>Bordeando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línea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que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separa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documental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ﬁcción,  </a:t>
            </a:r>
            <a:r>
              <a:rPr dirty="0" sz="1000" spc="55">
                <a:latin typeface="Cambria"/>
                <a:cs typeface="Cambria"/>
              </a:rPr>
              <a:t>la </a:t>
            </a:r>
            <a:r>
              <a:rPr dirty="0" sz="1000" spc="70">
                <a:latin typeface="Cambria"/>
                <a:cs typeface="Cambria"/>
              </a:rPr>
              <a:t>cineasta </a:t>
            </a:r>
            <a:r>
              <a:rPr dirty="0" sz="1000" spc="85">
                <a:latin typeface="Cambria"/>
                <a:cs typeface="Cambria"/>
              </a:rPr>
              <a:t>portuguesa </a:t>
            </a:r>
            <a:r>
              <a:rPr dirty="0" sz="1000" spc="75">
                <a:latin typeface="Cambria"/>
                <a:cs typeface="Cambria"/>
              </a:rPr>
              <a:t>sigue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85">
                <a:latin typeface="Cambria"/>
                <a:cs typeface="Cambria"/>
              </a:rPr>
              <a:t>Jorge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95">
                <a:latin typeface="Cambria"/>
                <a:cs typeface="Cambria"/>
              </a:rPr>
              <a:t>Sena, </a:t>
            </a:r>
            <a:r>
              <a:rPr dirty="0" sz="1000" spc="100">
                <a:latin typeface="Cambria"/>
                <a:cs typeface="Cambria"/>
              </a:rPr>
              <a:t>quien  fue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obligado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abandonar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su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país.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Primero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emigró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  </a:t>
            </a:r>
            <a:r>
              <a:rPr dirty="0" sz="1000" spc="70">
                <a:latin typeface="Cambria"/>
                <a:cs typeface="Cambria"/>
              </a:rPr>
              <a:t>Brasil,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0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más </a:t>
            </a:r>
            <a:r>
              <a:rPr dirty="0" sz="1000" spc="70">
                <a:latin typeface="Cambria"/>
                <a:cs typeface="Cambria"/>
              </a:rPr>
              <a:t>tarde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75">
                <a:latin typeface="Cambria"/>
                <a:cs typeface="Cambria"/>
              </a:rPr>
              <a:t>Estados </a:t>
            </a:r>
            <a:r>
              <a:rPr dirty="0" sz="1000" spc="100">
                <a:latin typeface="Cambria"/>
                <a:cs typeface="Cambria"/>
              </a:rPr>
              <a:t>Unidos. </a:t>
            </a:r>
            <a:r>
              <a:rPr dirty="0" sz="1000" spc="85">
                <a:latin typeface="Cambria"/>
                <a:cs typeface="Cambria"/>
              </a:rPr>
              <a:t>Jamás </a:t>
            </a:r>
            <a:r>
              <a:rPr dirty="0" sz="1000" spc="90">
                <a:latin typeface="Cambria"/>
                <a:cs typeface="Cambria"/>
              </a:rPr>
              <a:t>volvió </a:t>
            </a:r>
            <a:r>
              <a:rPr dirty="0" sz="1000" spc="65">
                <a:latin typeface="Cambria"/>
                <a:cs typeface="Cambria"/>
              </a:rPr>
              <a:t>a  </a:t>
            </a:r>
            <a:r>
              <a:rPr dirty="0" sz="1000" spc="75">
                <a:latin typeface="Cambria"/>
                <a:cs typeface="Cambria"/>
              </a:rPr>
              <a:t>Portugal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durante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un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exilio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20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años,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manteniendo  </a:t>
            </a:r>
            <a:r>
              <a:rPr dirty="0" sz="1000" spc="110">
                <a:latin typeface="Cambria"/>
                <a:cs typeface="Cambria"/>
              </a:rPr>
              <a:t>en </a:t>
            </a:r>
            <a:r>
              <a:rPr dirty="0" sz="1000" spc="70">
                <a:latin typeface="Cambria"/>
                <a:cs typeface="Cambria"/>
              </a:rPr>
              <a:t>ese </a:t>
            </a:r>
            <a:r>
              <a:rPr dirty="0" sz="1000" spc="120">
                <a:latin typeface="Cambria"/>
                <a:cs typeface="Cambria"/>
              </a:rPr>
              <a:t>tiempo </a:t>
            </a:r>
            <a:r>
              <a:rPr dirty="0" sz="1000" spc="110">
                <a:latin typeface="Cambria"/>
                <a:cs typeface="Cambria"/>
              </a:rPr>
              <a:t>una </a:t>
            </a:r>
            <a:r>
              <a:rPr dirty="0" sz="1000" spc="80">
                <a:latin typeface="Cambria"/>
                <a:cs typeface="Cambria"/>
              </a:rPr>
              <a:t>epistolar </a:t>
            </a:r>
            <a:r>
              <a:rPr dirty="0" sz="1000" spc="100">
                <a:latin typeface="Cambria"/>
                <a:cs typeface="Cambria"/>
              </a:rPr>
              <a:t>correspondencia </a:t>
            </a:r>
            <a:r>
              <a:rPr dirty="0" sz="1000" spc="120">
                <a:latin typeface="Cambria"/>
                <a:cs typeface="Cambria"/>
              </a:rPr>
              <a:t>con  </a:t>
            </a:r>
            <a:r>
              <a:rPr dirty="0" sz="1000" spc="110">
                <a:latin typeface="Cambria"/>
                <a:cs typeface="Cambria"/>
              </a:rPr>
              <a:t>Sophia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110">
                <a:latin typeface="Cambria"/>
                <a:cs typeface="Cambria"/>
              </a:rPr>
              <a:t>Mello </a:t>
            </a:r>
            <a:r>
              <a:rPr dirty="0" sz="1000" spc="95">
                <a:latin typeface="Cambria"/>
                <a:cs typeface="Cambria"/>
              </a:rPr>
              <a:t>Breyner </a:t>
            </a:r>
            <a:r>
              <a:rPr dirty="0" sz="1000" spc="90">
                <a:latin typeface="Cambria"/>
                <a:cs typeface="Cambria"/>
              </a:rPr>
              <a:t>Andresen. </a:t>
            </a:r>
            <a:r>
              <a:rPr dirty="0" sz="1000" spc="65">
                <a:latin typeface="Cambria"/>
                <a:cs typeface="Cambria"/>
              </a:rPr>
              <a:t>Esas </a:t>
            </a:r>
            <a:r>
              <a:rPr dirty="0" sz="1000" spc="55">
                <a:latin typeface="Cambria"/>
                <a:cs typeface="Cambria"/>
              </a:rPr>
              <a:t>cartas </a:t>
            </a:r>
            <a:r>
              <a:rPr dirty="0" sz="1000" spc="90">
                <a:latin typeface="Cambria"/>
                <a:cs typeface="Cambria"/>
              </a:rPr>
              <a:t>son  </a:t>
            </a:r>
            <a:r>
              <a:rPr dirty="0" sz="1000" spc="65">
                <a:latin typeface="Cambria"/>
                <a:cs typeface="Cambria"/>
              </a:rPr>
              <a:t>el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testimonio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profunda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amistad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entre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dos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poe-  </a:t>
            </a:r>
            <a:r>
              <a:rPr dirty="0" sz="1000" spc="45">
                <a:latin typeface="Cambria"/>
                <a:cs typeface="Cambria"/>
              </a:rPr>
              <a:t>tas, </a:t>
            </a:r>
            <a:r>
              <a:rPr dirty="0" sz="1000" spc="55">
                <a:latin typeface="Cambria"/>
                <a:cs typeface="Cambria"/>
              </a:rPr>
              <a:t>cartas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95">
                <a:latin typeface="Cambria"/>
                <a:cs typeface="Cambria"/>
              </a:rPr>
              <a:t>anhelo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85">
                <a:latin typeface="Cambria"/>
                <a:cs typeface="Cambria"/>
              </a:rPr>
              <a:t>deseo </a:t>
            </a:r>
            <a:r>
              <a:rPr dirty="0" sz="1000" spc="75">
                <a:latin typeface="Cambria"/>
                <a:cs typeface="Cambria"/>
              </a:rPr>
              <a:t>para </a:t>
            </a:r>
            <a:r>
              <a:rPr dirty="0" sz="1000" spc="45" i="1">
                <a:latin typeface="Cambria"/>
                <a:cs typeface="Cambria"/>
              </a:rPr>
              <a:t>llenar </a:t>
            </a:r>
            <a:r>
              <a:rPr dirty="0" sz="1000" spc="35" i="1">
                <a:latin typeface="Cambria"/>
                <a:cs typeface="Cambria"/>
              </a:rPr>
              <a:t>años de </a:t>
            </a:r>
            <a:r>
              <a:rPr dirty="0" sz="1000" spc="70" i="1">
                <a:latin typeface="Cambria"/>
                <a:cs typeface="Cambria"/>
              </a:rPr>
              <a:t>dis-  </a:t>
            </a:r>
            <a:r>
              <a:rPr dirty="0" sz="1000" spc="55" i="1">
                <a:latin typeface="Cambria"/>
                <a:cs typeface="Cambria"/>
              </a:rPr>
              <a:t>tancia </a:t>
            </a:r>
            <a:r>
              <a:rPr dirty="0" sz="1000" spc="45" i="1">
                <a:latin typeface="Cambria"/>
                <a:cs typeface="Cambria"/>
              </a:rPr>
              <a:t>con </a:t>
            </a:r>
            <a:r>
              <a:rPr dirty="0" sz="1000" spc="35" i="1">
                <a:latin typeface="Cambria"/>
                <a:cs typeface="Cambria"/>
              </a:rPr>
              <a:t>horas </a:t>
            </a:r>
            <a:r>
              <a:rPr dirty="0" sz="1000" spc="40" i="1">
                <a:latin typeface="Cambria"/>
                <a:cs typeface="Cambria"/>
              </a:rPr>
              <a:t>de </a:t>
            </a:r>
            <a:r>
              <a:rPr dirty="0" sz="1000" spc="50" i="1">
                <a:latin typeface="Cambria"/>
                <a:cs typeface="Cambria"/>
              </a:rPr>
              <a:t>conversación. </a:t>
            </a:r>
            <a:r>
              <a:rPr dirty="0" sz="1000" spc="80">
                <a:latin typeface="Cambria"/>
                <a:cs typeface="Cambria"/>
              </a:rPr>
              <a:t>Así,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60">
                <a:latin typeface="Cambria"/>
                <a:cs typeface="Cambria"/>
              </a:rPr>
              <a:t>través </a:t>
            </a:r>
            <a:r>
              <a:rPr dirty="0" sz="1000" spc="105">
                <a:latin typeface="Cambria"/>
                <a:cs typeface="Cambria"/>
              </a:rPr>
              <a:t>de  </a:t>
            </a:r>
            <a:r>
              <a:rPr dirty="0" sz="1000" spc="70">
                <a:latin typeface="Cambria"/>
                <a:cs typeface="Cambria"/>
              </a:rPr>
              <a:t>extractos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versos,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un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diálogo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se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establece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revelando  </a:t>
            </a:r>
            <a:r>
              <a:rPr dirty="0" sz="1000" spc="90">
                <a:latin typeface="Cambria"/>
                <a:cs typeface="Cambria"/>
              </a:rPr>
              <a:t>opiniones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divergentes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del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30">
                <a:latin typeface="Cambria"/>
                <a:cs typeface="Cambria"/>
              </a:rPr>
              <a:t>mismo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45">
                <a:latin typeface="Cambria"/>
                <a:cs typeface="Cambria"/>
              </a:rPr>
              <a:t>modo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que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un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lazo  </a:t>
            </a:r>
            <a:r>
              <a:rPr dirty="0" sz="1000" spc="105">
                <a:latin typeface="Cambria"/>
                <a:cs typeface="Cambria"/>
              </a:rPr>
              <a:t>ﬁrme, </a:t>
            </a:r>
            <a:r>
              <a:rPr dirty="0" sz="1000" spc="50">
                <a:latin typeface="Cambria"/>
                <a:cs typeface="Cambria"/>
              </a:rPr>
              <a:t>así </a:t>
            </a:r>
            <a:r>
              <a:rPr dirty="0" sz="1000" spc="145">
                <a:latin typeface="Cambria"/>
                <a:cs typeface="Cambria"/>
              </a:rPr>
              <a:t>como </a:t>
            </a:r>
            <a:r>
              <a:rPr dirty="0" sz="1000" spc="65">
                <a:latin typeface="Cambria"/>
                <a:cs typeface="Cambria"/>
              </a:rPr>
              <a:t>los </a:t>
            </a:r>
            <a:r>
              <a:rPr dirty="0" sz="1000" spc="80">
                <a:latin typeface="Cambria"/>
                <a:cs typeface="Cambria"/>
              </a:rPr>
              <a:t>esfuerzos </a:t>
            </a:r>
            <a:r>
              <a:rPr dirty="0" sz="1000" spc="100">
                <a:latin typeface="Cambria"/>
                <a:cs typeface="Cambria"/>
              </a:rPr>
              <a:t>por </a:t>
            </a:r>
            <a:r>
              <a:rPr dirty="0" sz="1000" spc="75">
                <a:latin typeface="Cambria"/>
                <a:cs typeface="Cambria"/>
              </a:rPr>
              <a:t>preservarlo </a:t>
            </a:r>
            <a:r>
              <a:rPr dirty="0" sz="1000" spc="65">
                <a:latin typeface="Cambria"/>
                <a:cs typeface="Cambria"/>
              </a:rPr>
              <a:t>hasta  </a:t>
            </a:r>
            <a:r>
              <a:rPr dirty="0" sz="1000" spc="70">
                <a:latin typeface="Cambria"/>
                <a:cs typeface="Cambria"/>
              </a:rPr>
              <a:t>su </a:t>
            </a:r>
            <a:r>
              <a:rPr dirty="0" sz="1000" spc="105">
                <a:latin typeface="Cambria"/>
                <a:cs typeface="Cambria"/>
              </a:rPr>
              <a:t>último </a:t>
            </a:r>
            <a:r>
              <a:rPr dirty="0" sz="1000" spc="75">
                <a:latin typeface="Cambria"/>
                <a:cs typeface="Cambria"/>
              </a:rPr>
              <a:t>aliento.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700" spc="85">
                <a:latin typeface="Cambria"/>
                <a:cs typeface="Cambria"/>
              </a:rPr>
              <a:t>(FILMAFFINITY)</a:t>
            </a:r>
            <a:endParaRPr sz="700">
              <a:latin typeface="Cambria"/>
              <a:cs typeface="Cambria"/>
            </a:endParaRPr>
          </a:p>
          <a:p>
            <a:pPr algn="just" marL="12700" marR="5080">
              <a:lnSpc>
                <a:spcPct val="125000"/>
              </a:lnSpc>
              <a:spcBef>
                <a:spcPts val="280"/>
              </a:spcBef>
            </a:pPr>
            <a:r>
              <a:rPr dirty="0" sz="1000" spc="55" b="1">
                <a:latin typeface="Book Antiqua"/>
                <a:cs typeface="Book Antiqua"/>
              </a:rPr>
              <a:t>Jorge</a:t>
            </a:r>
            <a:r>
              <a:rPr dirty="0" sz="1000" spc="-35" b="1">
                <a:latin typeface="Book Antiqua"/>
                <a:cs typeface="Book Antiqua"/>
              </a:rPr>
              <a:t> </a:t>
            </a:r>
            <a:r>
              <a:rPr dirty="0" sz="1000" spc="75" b="1">
                <a:latin typeface="Book Antiqua"/>
                <a:cs typeface="Book Antiqua"/>
              </a:rPr>
              <a:t>de</a:t>
            </a:r>
            <a:r>
              <a:rPr dirty="0" sz="1000" spc="-35" b="1">
                <a:latin typeface="Book Antiqua"/>
                <a:cs typeface="Book Antiqua"/>
              </a:rPr>
              <a:t> </a:t>
            </a:r>
            <a:r>
              <a:rPr dirty="0" sz="1000" spc="70" b="1">
                <a:latin typeface="Book Antiqua"/>
                <a:cs typeface="Book Antiqua"/>
              </a:rPr>
              <a:t>Sena</a:t>
            </a:r>
            <a:r>
              <a:rPr dirty="0" sz="1000" spc="-35" b="1">
                <a:latin typeface="Book Antiqua"/>
                <a:cs typeface="Book Antiqua"/>
              </a:rPr>
              <a:t> </a:t>
            </a:r>
            <a:r>
              <a:rPr dirty="0" sz="1000" spc="65">
                <a:latin typeface="Cambria"/>
                <a:cs typeface="Cambria"/>
              </a:rPr>
              <a:t>(Lisboa,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2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noviembre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1919-Santa  </a:t>
            </a:r>
            <a:r>
              <a:rPr dirty="0" sz="1000" spc="75">
                <a:latin typeface="Cambria"/>
                <a:cs typeface="Cambria"/>
              </a:rPr>
              <a:t>Bárbara,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California,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4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junio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-20">
                <a:latin typeface="Cambria"/>
                <a:cs typeface="Cambria"/>
              </a:rPr>
              <a:t>1978)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fue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un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poeta,  </a:t>
            </a:r>
            <a:r>
              <a:rPr dirty="0" sz="1000" spc="75">
                <a:latin typeface="Cambria"/>
                <a:cs typeface="Cambria"/>
              </a:rPr>
              <a:t>crítico,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ensayista,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novelista,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dramaturgo,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traductor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85">
                <a:latin typeface="Cambria"/>
                <a:cs typeface="Cambria"/>
              </a:rPr>
              <a:t>profesor </a:t>
            </a:r>
            <a:r>
              <a:rPr dirty="0" sz="1000" spc="75">
                <a:latin typeface="Cambria"/>
                <a:cs typeface="Cambria"/>
              </a:rPr>
              <a:t>universitario </a:t>
            </a:r>
            <a:r>
              <a:rPr dirty="0" sz="1000" spc="85">
                <a:latin typeface="Cambria"/>
                <a:cs typeface="Cambria"/>
              </a:rPr>
              <a:t>portugués. </a:t>
            </a:r>
            <a:r>
              <a:rPr dirty="0" sz="1000" spc="110">
                <a:latin typeface="Cambria"/>
                <a:cs typeface="Cambria"/>
              </a:rPr>
              <a:t>Fue </a:t>
            </a:r>
            <a:r>
              <a:rPr dirty="0" sz="1000" spc="65">
                <a:latin typeface="Cambria"/>
                <a:cs typeface="Cambria"/>
              </a:rPr>
              <a:t>el </a:t>
            </a:r>
            <a:r>
              <a:rPr dirty="0" sz="1000" spc="90">
                <a:latin typeface="Cambria"/>
                <a:cs typeface="Cambria"/>
              </a:rPr>
              <a:t>hijo </a:t>
            </a:r>
            <a:r>
              <a:rPr dirty="0" sz="1000" spc="105">
                <a:latin typeface="Cambria"/>
                <a:cs typeface="Cambria"/>
              </a:rPr>
              <a:t>único 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95">
                <a:latin typeface="Cambria"/>
                <a:cs typeface="Cambria"/>
              </a:rPr>
              <a:t>Augusto </a:t>
            </a:r>
            <a:r>
              <a:rPr dirty="0" sz="1000" spc="100">
                <a:latin typeface="Cambria"/>
                <a:cs typeface="Cambria"/>
              </a:rPr>
              <a:t>Raposo de </a:t>
            </a:r>
            <a:r>
              <a:rPr dirty="0" sz="1000" spc="95">
                <a:latin typeface="Cambria"/>
                <a:cs typeface="Cambria"/>
              </a:rPr>
              <a:t>Sena, </a:t>
            </a:r>
            <a:r>
              <a:rPr dirty="0" sz="1000" spc="75">
                <a:latin typeface="Cambria"/>
                <a:cs typeface="Cambria"/>
              </a:rPr>
              <a:t>natural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85">
                <a:latin typeface="Cambria"/>
                <a:cs typeface="Cambria"/>
              </a:rPr>
              <a:t>Ponta </a:t>
            </a:r>
            <a:r>
              <a:rPr dirty="0" sz="1000" spc="120">
                <a:latin typeface="Cambria"/>
                <a:cs typeface="Cambria"/>
              </a:rPr>
              <a:t>Del-  </a:t>
            </a:r>
            <a:r>
              <a:rPr dirty="0" sz="1000" spc="95">
                <a:latin typeface="Cambria"/>
                <a:cs typeface="Cambria"/>
              </a:rPr>
              <a:t>gada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14">
                <a:latin typeface="Cambria"/>
                <a:cs typeface="Cambria"/>
              </a:rPr>
              <a:t>comandante </a:t>
            </a:r>
            <a:r>
              <a:rPr dirty="0" sz="1000" spc="105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la </a:t>
            </a:r>
            <a:r>
              <a:rPr dirty="0" sz="1000" spc="110">
                <a:latin typeface="Cambria"/>
                <a:cs typeface="Cambria"/>
              </a:rPr>
              <a:t>marina </a:t>
            </a:r>
            <a:r>
              <a:rPr dirty="0" sz="1000" spc="100">
                <a:latin typeface="Cambria"/>
                <a:cs typeface="Cambria"/>
              </a:rPr>
              <a:t>mercante,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05">
                <a:latin typeface="Cambria"/>
                <a:cs typeface="Cambria"/>
              </a:rPr>
              <a:t>de </a:t>
            </a:r>
            <a:r>
              <a:rPr dirty="0" sz="1000" spc="43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Maria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Luz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Grilo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Sena,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natural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Covilhã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ama 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casa. </a:t>
            </a:r>
            <a:r>
              <a:rPr dirty="0" sz="1000" spc="114">
                <a:latin typeface="Cambria"/>
                <a:cs typeface="Cambria"/>
              </a:rPr>
              <a:t>Ambas </a:t>
            </a:r>
            <a:r>
              <a:rPr dirty="0" sz="1000" spc="85">
                <a:latin typeface="Cambria"/>
                <a:cs typeface="Cambria"/>
              </a:rPr>
              <a:t>familias eran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la alta </a:t>
            </a:r>
            <a:r>
              <a:rPr dirty="0" sz="1000" spc="75">
                <a:latin typeface="Cambria"/>
                <a:cs typeface="Cambria"/>
              </a:rPr>
              <a:t>burguesía: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la  </a:t>
            </a:r>
            <a:r>
              <a:rPr dirty="0" sz="1000" spc="85">
                <a:latin typeface="Cambria"/>
                <a:cs typeface="Cambria"/>
              </a:rPr>
              <a:t>paterna, </a:t>
            </a:r>
            <a:r>
              <a:rPr dirty="0" sz="1000" spc="105">
                <a:latin typeface="Cambria"/>
                <a:cs typeface="Cambria"/>
              </a:rPr>
              <a:t>de </a:t>
            </a:r>
            <a:r>
              <a:rPr dirty="0" sz="1000" spc="80">
                <a:latin typeface="Cambria"/>
                <a:cs typeface="Cambria"/>
              </a:rPr>
              <a:t>militares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5">
                <a:latin typeface="Cambria"/>
                <a:cs typeface="Cambria"/>
              </a:rPr>
              <a:t>altos </a:t>
            </a:r>
            <a:r>
              <a:rPr dirty="0" sz="1000" spc="95">
                <a:latin typeface="Cambria"/>
                <a:cs typeface="Cambria"/>
              </a:rPr>
              <a:t>funcionarios; </a:t>
            </a:r>
            <a:r>
              <a:rPr dirty="0" sz="1000" spc="60">
                <a:latin typeface="Cambria"/>
                <a:cs typeface="Cambria"/>
              </a:rPr>
              <a:t>la </a:t>
            </a:r>
            <a:r>
              <a:rPr dirty="0" sz="1000" spc="150">
                <a:latin typeface="Cambria"/>
                <a:cs typeface="Cambria"/>
              </a:rPr>
              <a:t>ma-  </a:t>
            </a:r>
            <a:r>
              <a:rPr dirty="0" sz="1000" spc="70">
                <a:latin typeface="Cambria"/>
                <a:cs typeface="Cambria"/>
              </a:rPr>
              <a:t>terna,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comerciantes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ricos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Porto.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Licenciado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en  </a:t>
            </a:r>
            <a:r>
              <a:rPr dirty="0" sz="1000" spc="85">
                <a:latin typeface="Cambria"/>
                <a:cs typeface="Cambria"/>
              </a:rPr>
              <a:t>ingeniería </a:t>
            </a:r>
            <a:r>
              <a:rPr dirty="0" sz="1000" spc="70">
                <a:latin typeface="Cambria"/>
                <a:cs typeface="Cambria"/>
              </a:rPr>
              <a:t>civil, </a:t>
            </a:r>
            <a:r>
              <a:rPr dirty="0" sz="1000" spc="105">
                <a:latin typeface="Cambria"/>
                <a:cs typeface="Cambria"/>
              </a:rPr>
              <a:t>Sena </a:t>
            </a:r>
            <a:r>
              <a:rPr dirty="0" sz="1000" spc="50">
                <a:latin typeface="Cambria"/>
                <a:cs typeface="Cambria"/>
              </a:rPr>
              <a:t>se </a:t>
            </a:r>
            <a:r>
              <a:rPr dirty="0" sz="1000" spc="100">
                <a:latin typeface="Cambria"/>
                <a:cs typeface="Cambria"/>
              </a:rPr>
              <a:t>dedicó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55">
                <a:latin typeface="Cambria"/>
                <a:cs typeface="Cambria"/>
              </a:rPr>
              <a:t>la </a:t>
            </a:r>
            <a:r>
              <a:rPr dirty="0" sz="1000" spc="65">
                <a:latin typeface="Cambria"/>
                <a:cs typeface="Cambria"/>
              </a:rPr>
              <a:t>carrera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escri-  </a:t>
            </a:r>
            <a:r>
              <a:rPr dirty="0" sz="1000" spc="60">
                <a:latin typeface="Cambria"/>
                <a:cs typeface="Cambria"/>
              </a:rPr>
              <a:t>tor, </a:t>
            </a:r>
            <a:r>
              <a:rPr dirty="0" sz="1000" spc="85">
                <a:latin typeface="Cambria"/>
                <a:cs typeface="Cambria"/>
              </a:rPr>
              <a:t>e intervino </a:t>
            </a:r>
            <a:r>
              <a:rPr dirty="0" sz="1000" spc="105">
                <a:latin typeface="Cambria"/>
                <a:cs typeface="Cambria"/>
              </a:rPr>
              <a:t>en </a:t>
            </a:r>
            <a:r>
              <a:rPr dirty="0" sz="1000" spc="65">
                <a:latin typeface="Cambria"/>
                <a:cs typeface="Cambria"/>
              </a:rPr>
              <a:t>los </a:t>
            </a:r>
            <a:r>
              <a:rPr dirty="0" sz="1000" spc="75">
                <a:latin typeface="Cambria"/>
                <a:cs typeface="Cambria"/>
              </a:rPr>
              <a:t>terrenos </a:t>
            </a:r>
            <a:r>
              <a:rPr dirty="0" sz="1000" spc="80">
                <a:latin typeface="Cambria"/>
                <a:cs typeface="Cambria"/>
              </a:rPr>
              <a:t>político, </a:t>
            </a:r>
            <a:r>
              <a:rPr dirty="0" sz="1000" spc="100">
                <a:latin typeface="Cambria"/>
                <a:cs typeface="Cambria"/>
              </a:rPr>
              <a:t>pedagógico 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cultural.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Tuvo</a:t>
            </a:r>
            <a:r>
              <a:rPr dirty="0" sz="1000" spc="6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un</a:t>
            </a:r>
            <a:r>
              <a:rPr dirty="0" sz="1000" spc="6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posicionamiento</a:t>
            </a:r>
            <a:r>
              <a:rPr dirty="0" sz="1000" spc="6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político</a:t>
            </a:r>
            <a:r>
              <a:rPr dirty="0" sz="1000" spc="6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libre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100">
                <a:latin typeface="Cambria"/>
                <a:cs typeface="Cambria"/>
              </a:rPr>
              <a:t>denunciador de </a:t>
            </a:r>
            <a:r>
              <a:rPr dirty="0" sz="1000" spc="65">
                <a:latin typeface="Cambria"/>
                <a:cs typeface="Cambria"/>
              </a:rPr>
              <a:t>injusticias, </a:t>
            </a:r>
            <a:r>
              <a:rPr dirty="0" sz="1000" spc="100">
                <a:latin typeface="Cambria"/>
                <a:cs typeface="Cambria"/>
              </a:rPr>
              <a:t>que </a:t>
            </a:r>
            <a:r>
              <a:rPr dirty="0" sz="1000" spc="65">
                <a:latin typeface="Cambria"/>
                <a:cs typeface="Cambria"/>
              </a:rPr>
              <a:t>le </a:t>
            </a:r>
            <a:r>
              <a:rPr dirty="0" sz="1000" spc="75">
                <a:latin typeface="Cambria"/>
                <a:cs typeface="Cambria"/>
              </a:rPr>
              <a:t>acarreó </a:t>
            </a:r>
            <a:r>
              <a:rPr dirty="0" sz="1000" spc="90">
                <a:latin typeface="Cambria"/>
                <a:cs typeface="Cambria"/>
              </a:rPr>
              <a:t>persecu-  </a:t>
            </a:r>
            <a:r>
              <a:rPr dirty="0" sz="1000" spc="85">
                <a:latin typeface="Cambria"/>
                <a:cs typeface="Cambria"/>
              </a:rPr>
              <a:t>ciones durante </a:t>
            </a:r>
            <a:r>
              <a:rPr dirty="0" sz="1000" spc="55">
                <a:latin typeface="Cambria"/>
                <a:cs typeface="Cambria"/>
              </a:rPr>
              <a:t>la </a:t>
            </a:r>
            <a:r>
              <a:rPr dirty="0" sz="1000" spc="80">
                <a:latin typeface="Cambria"/>
                <a:cs typeface="Cambria"/>
              </a:rPr>
              <a:t>dictadura </a:t>
            </a:r>
            <a:r>
              <a:rPr dirty="0" sz="1000" spc="55">
                <a:latin typeface="Cambria"/>
                <a:cs typeface="Cambria"/>
              </a:rPr>
              <a:t>salazarista. </a:t>
            </a:r>
            <a:r>
              <a:rPr dirty="0" sz="1000" spc="114">
                <a:latin typeface="Cambria"/>
                <a:cs typeface="Cambria"/>
              </a:rPr>
              <a:t>Se </a:t>
            </a:r>
            <a:r>
              <a:rPr dirty="0" sz="1000" spc="80">
                <a:latin typeface="Cambria"/>
                <a:cs typeface="Cambria"/>
              </a:rPr>
              <a:t>exilió </a:t>
            </a:r>
            <a:r>
              <a:rPr dirty="0" sz="1000" spc="15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en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24747" y="360042"/>
            <a:ext cx="4613910" cy="13246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L="2292985" marR="5080" indent="-865505">
              <a:lnSpc>
                <a:spcPct val="77400"/>
              </a:lnSpc>
            </a:pPr>
            <a:r>
              <a:rPr dirty="0" sz="1400" spc="-15">
                <a:latin typeface="Calibri"/>
                <a:cs typeface="Calibri"/>
              </a:rPr>
              <a:t>1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30">
                <a:latin typeface="Calibri"/>
                <a:cs typeface="Calibri"/>
              </a:rPr>
              <a:t>AGOStO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95">
                <a:latin typeface="Calibri"/>
                <a:cs typeface="Calibri"/>
              </a:rPr>
              <a:t>MARtES</a:t>
            </a:r>
            <a:r>
              <a:rPr dirty="0" sz="1400" spc="-155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20:15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170">
                <a:latin typeface="Calibri"/>
                <a:cs typeface="Calibri"/>
              </a:rPr>
              <a:t>h. </a:t>
            </a:r>
            <a:r>
              <a:rPr dirty="0" sz="1400" spc="95">
                <a:latin typeface="Calibri"/>
                <a:cs typeface="Calibri"/>
              </a:rPr>
              <a:t> </a:t>
            </a:r>
            <a:r>
              <a:rPr dirty="0" sz="1400" spc="105">
                <a:latin typeface="Calibri"/>
                <a:cs typeface="Calibri"/>
              </a:rPr>
              <a:t>FiLMOtECA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 spc="60">
                <a:latin typeface="Calibri"/>
                <a:cs typeface="Calibri"/>
              </a:rPr>
              <a:t>RAFAEL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 spc="145">
                <a:latin typeface="Calibri"/>
                <a:cs typeface="Calibri"/>
              </a:rPr>
              <a:t>AzCOnA </a:t>
            </a:r>
            <a:r>
              <a:rPr dirty="0" sz="1400" spc="60">
                <a:latin typeface="Calibri"/>
                <a:cs typeface="Calibri"/>
              </a:rPr>
              <a:t> </a:t>
            </a:r>
            <a:r>
              <a:rPr dirty="0" sz="1400" spc="145">
                <a:latin typeface="Calibri"/>
                <a:cs typeface="Calibri"/>
              </a:rPr>
              <a:t>LOGROñO </a:t>
            </a:r>
            <a:r>
              <a:rPr dirty="0" sz="1400" spc="-5">
                <a:latin typeface="Calibri"/>
                <a:cs typeface="Calibri"/>
              </a:rPr>
              <a:t>. </a:t>
            </a:r>
            <a:r>
              <a:rPr dirty="0" sz="1400" spc="120">
                <a:latin typeface="Calibri"/>
                <a:cs typeface="Calibri"/>
              </a:rPr>
              <a:t>tAquiLLA:</a:t>
            </a:r>
            <a:r>
              <a:rPr dirty="0" sz="1400" spc="-125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2,5€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2740"/>
              </a:lnSpc>
              <a:spcBef>
                <a:spcPts val="315"/>
              </a:spcBef>
            </a:pPr>
            <a:r>
              <a:rPr dirty="0" sz="2400" spc="135" b="1">
                <a:latin typeface="Calibri"/>
                <a:cs typeface="Calibri"/>
              </a:rPr>
              <a:t>CORRESPONDENCIAS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660"/>
              </a:lnSpc>
            </a:pPr>
            <a:r>
              <a:rPr dirty="0" sz="1500" spc="95" b="1">
                <a:latin typeface="Calibri"/>
                <a:cs typeface="Calibri"/>
              </a:rPr>
              <a:t>DE </a:t>
            </a:r>
            <a:r>
              <a:rPr dirty="0" sz="1500" spc="5" b="1">
                <a:latin typeface="Calibri"/>
                <a:cs typeface="Calibri"/>
              </a:rPr>
              <a:t>RITA </a:t>
            </a:r>
            <a:r>
              <a:rPr dirty="0" sz="1500" spc="75" b="1">
                <a:latin typeface="Calibri"/>
                <a:cs typeface="Calibri"/>
              </a:rPr>
              <a:t>AZEVEDO</a:t>
            </a:r>
            <a:r>
              <a:rPr dirty="0" sz="1500" spc="-45" b="1">
                <a:latin typeface="Calibri"/>
                <a:cs typeface="Calibri"/>
              </a:rPr>
              <a:t> </a:t>
            </a:r>
            <a:r>
              <a:rPr dirty="0" sz="1500" spc="80" b="1">
                <a:latin typeface="Calibri"/>
                <a:cs typeface="Calibri"/>
              </a:rPr>
              <a:t>GOMES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300" spc="80">
                <a:latin typeface="Calibri"/>
                <a:cs typeface="Calibri"/>
              </a:rPr>
              <a:t>(RECitAL </a:t>
            </a:r>
            <a:r>
              <a:rPr dirty="0" sz="1300" spc="150">
                <a:latin typeface="Calibri"/>
                <a:cs typeface="Calibri"/>
              </a:rPr>
              <a:t>intRODuCtORiO</a:t>
            </a:r>
            <a:r>
              <a:rPr dirty="0" sz="1300" spc="-140">
                <a:latin typeface="Calibri"/>
                <a:cs typeface="Calibri"/>
              </a:rPr>
              <a:t> </a:t>
            </a:r>
            <a:r>
              <a:rPr dirty="0" sz="1300" spc="20">
                <a:latin typeface="Calibri"/>
                <a:cs typeface="Calibri"/>
              </a:rPr>
              <a:t>A </a:t>
            </a:r>
            <a:r>
              <a:rPr dirty="0" sz="1300" spc="75">
                <a:latin typeface="Calibri"/>
                <a:cs typeface="Calibri"/>
              </a:rPr>
              <a:t>CARGO </a:t>
            </a:r>
            <a:r>
              <a:rPr dirty="0" sz="1300" spc="95">
                <a:latin typeface="Calibri"/>
                <a:cs typeface="Calibri"/>
              </a:rPr>
              <a:t>DE </a:t>
            </a:r>
            <a:r>
              <a:rPr dirty="0" sz="1300" spc="55" b="1">
                <a:latin typeface="Calibri"/>
                <a:cs typeface="Calibri"/>
              </a:rPr>
              <a:t>RICARDO ROMANOS</a:t>
            </a:r>
            <a:r>
              <a:rPr dirty="0" sz="1300" spc="55">
                <a:latin typeface="Calibri"/>
                <a:cs typeface="Calibri"/>
              </a:rPr>
              <a:t>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95394" y="1944001"/>
            <a:ext cx="3309683" cy="47319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95394" y="6791617"/>
            <a:ext cx="3330003" cy="3329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 rot="21120000">
            <a:off x="1142430" y="660215"/>
            <a:ext cx="151982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70"/>
              </a:lnSpc>
            </a:pPr>
            <a:r>
              <a:rPr dirty="0" sz="3000" spc="-665">
                <a:latin typeface="Arial"/>
                <a:cs typeface="Arial"/>
              </a:rPr>
              <a:t>Jorge   </a:t>
            </a:r>
            <a:r>
              <a:rPr dirty="0" sz="3000" spc="-740">
                <a:latin typeface="Arial"/>
                <a:cs typeface="Arial"/>
              </a:rPr>
              <a:t>de    </a:t>
            </a:r>
            <a:r>
              <a:rPr dirty="0" sz="3000" spc="-695">
                <a:latin typeface="Arial"/>
                <a:cs typeface="Arial"/>
              </a:rPr>
              <a:t> </a:t>
            </a:r>
            <a:r>
              <a:rPr dirty="0" baseline="1851" sz="4500" spc="-1012">
                <a:latin typeface="Arial"/>
                <a:cs typeface="Arial"/>
              </a:rPr>
              <a:t>Sena</a:t>
            </a:r>
            <a:endParaRPr baseline="1851" sz="4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1090"/>
              </a:lnSpc>
            </a:pPr>
            <a:fld id="{81D60167-4931-47E6-BA6A-407CBD079E47}" type="slidenum">
              <a:rPr dirty="0" spc="-10"/>
              <a:t>16</a:t>
            </a:fld>
          </a:p>
        </p:txBody>
      </p:sp>
      <p:sp>
        <p:nvSpPr>
          <p:cNvPr id="7" name="object 7"/>
          <p:cNvSpPr txBox="1"/>
          <p:nvPr/>
        </p:nvSpPr>
        <p:spPr>
          <a:xfrm rot="21120000">
            <a:off x="652904" y="1036768"/>
            <a:ext cx="261489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15"/>
              </a:lnSpc>
            </a:pPr>
            <a:r>
              <a:rPr dirty="0" baseline="-1851" sz="4500" spc="-930">
                <a:latin typeface="Arial"/>
                <a:cs typeface="Arial"/>
              </a:rPr>
              <a:t>Sophia  </a:t>
            </a:r>
            <a:r>
              <a:rPr dirty="0" sz="3000" spc="-740">
                <a:latin typeface="Arial"/>
                <a:cs typeface="Arial"/>
              </a:rPr>
              <a:t>de      </a:t>
            </a:r>
            <a:r>
              <a:rPr dirty="0" sz="3000" spc="-525">
                <a:latin typeface="Arial"/>
                <a:cs typeface="Arial"/>
              </a:rPr>
              <a:t>Mello</a:t>
            </a:r>
            <a:r>
              <a:rPr dirty="0" sz="3000" spc="-254">
                <a:latin typeface="Arial"/>
                <a:cs typeface="Arial"/>
              </a:rPr>
              <a:t> </a:t>
            </a:r>
            <a:r>
              <a:rPr dirty="0" sz="3000" spc="-570">
                <a:latin typeface="Arial"/>
                <a:cs typeface="Arial"/>
              </a:rPr>
              <a:t>Breyner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299" y="318058"/>
            <a:ext cx="3357245" cy="2482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70">
                <a:latin typeface="Cambria"/>
                <a:cs typeface="Cambria"/>
              </a:rPr>
              <a:t>Brasil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en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1959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y,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posteriormente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en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los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Estados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Uni-  </a:t>
            </a:r>
            <a:r>
              <a:rPr dirty="0" sz="1000" spc="85">
                <a:latin typeface="Cambria"/>
                <a:cs typeface="Cambria"/>
              </a:rPr>
              <a:t>dos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en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1965,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donde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fue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profesor,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allí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falleció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en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>
                <a:latin typeface="Cambria"/>
                <a:cs typeface="Cambria"/>
              </a:rPr>
              <a:t>1978.  </a:t>
            </a:r>
            <a:r>
              <a:rPr dirty="0" sz="1000" spc="95">
                <a:latin typeface="Cambria"/>
                <a:cs typeface="Cambria"/>
              </a:rPr>
              <a:t>Sus </a:t>
            </a:r>
            <a:r>
              <a:rPr dirty="0" sz="1000" spc="55">
                <a:latin typeface="Cambria"/>
                <a:cs typeface="Cambria"/>
              </a:rPr>
              <a:t>restos </a:t>
            </a:r>
            <a:r>
              <a:rPr dirty="0" sz="1000" spc="85">
                <a:latin typeface="Cambria"/>
                <a:cs typeface="Cambria"/>
              </a:rPr>
              <a:t>mortales </a:t>
            </a:r>
            <a:r>
              <a:rPr dirty="0" sz="1000" spc="100">
                <a:latin typeface="Cambria"/>
                <a:cs typeface="Cambria"/>
              </a:rPr>
              <a:t>fueron </a:t>
            </a:r>
            <a:r>
              <a:rPr dirty="0" sz="1000" spc="65">
                <a:latin typeface="Cambria"/>
                <a:cs typeface="Cambria"/>
              </a:rPr>
              <a:t>trasladados </a:t>
            </a:r>
            <a:r>
              <a:rPr dirty="0" sz="1000" spc="55">
                <a:latin typeface="Cambria"/>
                <a:cs typeface="Cambria"/>
              </a:rPr>
              <a:t>al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Cemitério  </a:t>
            </a:r>
            <a:r>
              <a:rPr dirty="0" sz="1000" spc="85">
                <a:latin typeface="Cambria"/>
                <a:cs typeface="Cambria"/>
              </a:rPr>
              <a:t>dos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Prazeres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en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Lisboa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el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-110">
                <a:latin typeface="Cambria"/>
                <a:cs typeface="Cambria"/>
              </a:rPr>
              <a:t>11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septiembre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2009,  </a:t>
            </a:r>
            <a:r>
              <a:rPr dirty="0" sz="1000" spc="80">
                <a:latin typeface="Cambria"/>
                <a:cs typeface="Cambria"/>
              </a:rPr>
              <a:t>después</a:t>
            </a:r>
            <a:r>
              <a:rPr dirty="0" sz="1000" spc="6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6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la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ceremonia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6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homenaje</a:t>
            </a:r>
            <a:r>
              <a:rPr dirty="0" sz="1000" spc="6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en</a:t>
            </a:r>
            <a:r>
              <a:rPr dirty="0" sz="1000" spc="6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la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Basílica 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la </a:t>
            </a:r>
            <a:r>
              <a:rPr dirty="0" sz="1000" spc="65">
                <a:latin typeface="Cambria"/>
                <a:cs typeface="Cambria"/>
              </a:rPr>
              <a:t>Estrella, </a:t>
            </a:r>
            <a:r>
              <a:rPr dirty="0" sz="1000" spc="105">
                <a:latin typeface="Cambria"/>
                <a:cs typeface="Cambria"/>
              </a:rPr>
              <a:t>en </a:t>
            </a:r>
            <a:r>
              <a:rPr dirty="0" sz="1000" spc="55">
                <a:latin typeface="Cambria"/>
                <a:cs typeface="Cambria"/>
              </a:rPr>
              <a:t>la </a:t>
            </a:r>
            <a:r>
              <a:rPr dirty="0" sz="1000" spc="125">
                <a:latin typeface="Cambria"/>
                <a:cs typeface="Cambria"/>
              </a:rPr>
              <a:t>misma </a:t>
            </a:r>
            <a:r>
              <a:rPr dirty="0" sz="1000" spc="90">
                <a:latin typeface="Cambria"/>
                <a:cs typeface="Cambria"/>
              </a:rPr>
              <a:t>ciudad, </a:t>
            </a:r>
            <a:r>
              <a:rPr dirty="0" sz="1000" spc="114">
                <a:latin typeface="Cambria"/>
                <a:cs typeface="Cambria"/>
              </a:rPr>
              <a:t>con </a:t>
            </a:r>
            <a:r>
              <a:rPr dirty="0" sz="1000" spc="55">
                <a:latin typeface="Cambria"/>
                <a:cs typeface="Cambria"/>
              </a:rPr>
              <a:t>la </a:t>
            </a:r>
            <a:r>
              <a:rPr dirty="0" sz="1000" spc="80">
                <a:latin typeface="Cambria"/>
                <a:cs typeface="Cambria"/>
              </a:rPr>
              <a:t>presencia  </a:t>
            </a:r>
            <a:r>
              <a:rPr dirty="0" sz="1000" spc="75">
                <a:latin typeface="Cambria"/>
                <a:cs typeface="Cambria"/>
              </a:rPr>
              <a:t>del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entonces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Primer-Ministro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José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Sócrates.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Jorge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de  </a:t>
            </a:r>
            <a:r>
              <a:rPr dirty="0" sz="1000" spc="105">
                <a:latin typeface="Cambria"/>
                <a:cs typeface="Cambria"/>
              </a:rPr>
              <a:t>Sena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fue,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sin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duda,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uno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los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mayores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intelectuales  </a:t>
            </a:r>
            <a:r>
              <a:rPr dirty="0" sz="1000" spc="90">
                <a:latin typeface="Cambria"/>
                <a:cs typeface="Cambria"/>
              </a:rPr>
              <a:t>portugueses del </a:t>
            </a:r>
            <a:r>
              <a:rPr dirty="0" sz="1000" spc="80">
                <a:latin typeface="Cambria"/>
                <a:cs typeface="Cambria"/>
              </a:rPr>
              <a:t>siglo </a:t>
            </a:r>
            <a:r>
              <a:rPr dirty="0" sz="1000" spc="185">
                <a:latin typeface="Cambria"/>
                <a:cs typeface="Cambria"/>
              </a:rPr>
              <a:t>XX. </a:t>
            </a:r>
            <a:r>
              <a:rPr dirty="0" sz="1000" spc="114">
                <a:latin typeface="Cambria"/>
                <a:cs typeface="Cambria"/>
              </a:rPr>
              <a:t>Tiene </a:t>
            </a:r>
            <a:r>
              <a:rPr dirty="0" sz="1000" spc="105">
                <a:latin typeface="Cambria"/>
                <a:cs typeface="Cambria"/>
              </a:rPr>
              <a:t>una </a:t>
            </a:r>
            <a:r>
              <a:rPr dirty="0" sz="1000" spc="65">
                <a:latin typeface="Cambria"/>
                <a:cs typeface="Cambria"/>
              </a:rPr>
              <a:t>vasta </a:t>
            </a:r>
            <a:r>
              <a:rPr dirty="0" sz="1000" spc="95">
                <a:latin typeface="Cambria"/>
                <a:cs typeface="Cambria"/>
              </a:rPr>
              <a:t>obra </a:t>
            </a:r>
            <a:r>
              <a:rPr dirty="0" sz="1000" spc="105">
                <a:latin typeface="Cambria"/>
                <a:cs typeface="Cambria"/>
              </a:rPr>
              <a:t>de  </a:t>
            </a:r>
            <a:r>
              <a:rPr dirty="0" sz="1000" spc="80">
                <a:latin typeface="Cambria"/>
                <a:cs typeface="Cambria"/>
              </a:rPr>
              <a:t>ﬁcción,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drama,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ensayo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poesía.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Su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obra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literaria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más  famosa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novela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autobiográﬁca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Sinais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de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Fogo</a:t>
            </a:r>
            <a:r>
              <a:rPr dirty="0" sz="1000" spc="40">
                <a:latin typeface="Cambria"/>
                <a:cs typeface="Cambria"/>
              </a:rPr>
              <a:t>,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que  </a:t>
            </a:r>
            <a:r>
              <a:rPr dirty="0" sz="1000" spc="100">
                <a:latin typeface="Cambria"/>
                <a:cs typeface="Cambria"/>
              </a:rPr>
              <a:t>fue </a:t>
            </a:r>
            <a:r>
              <a:rPr dirty="0" sz="1000" spc="80">
                <a:latin typeface="Cambria"/>
                <a:cs typeface="Cambria"/>
              </a:rPr>
              <a:t>adaptada </a:t>
            </a:r>
            <a:r>
              <a:rPr dirty="0" sz="1000" spc="55">
                <a:latin typeface="Cambria"/>
                <a:cs typeface="Cambria"/>
              </a:rPr>
              <a:t>al </a:t>
            </a:r>
            <a:r>
              <a:rPr dirty="0" sz="1000" spc="90">
                <a:latin typeface="Cambria"/>
                <a:cs typeface="Cambria"/>
              </a:rPr>
              <a:t>cine </a:t>
            </a:r>
            <a:r>
              <a:rPr dirty="0" sz="1000" spc="105">
                <a:latin typeface="Cambria"/>
                <a:cs typeface="Cambria"/>
              </a:rPr>
              <a:t>en </a:t>
            </a:r>
            <a:r>
              <a:rPr dirty="0" sz="1000" spc="20">
                <a:latin typeface="Cambria"/>
                <a:cs typeface="Cambria"/>
              </a:rPr>
              <a:t>1995 </a:t>
            </a:r>
            <a:r>
              <a:rPr dirty="0" sz="1000" spc="100">
                <a:latin typeface="Cambria"/>
                <a:cs typeface="Cambria"/>
              </a:rPr>
              <a:t>por </a:t>
            </a:r>
            <a:r>
              <a:rPr dirty="0" sz="1000" spc="95">
                <a:latin typeface="Cambria"/>
                <a:cs typeface="Cambria"/>
              </a:rPr>
              <a:t>Luís </a:t>
            </a:r>
            <a:r>
              <a:rPr dirty="0" sz="1000" spc="85">
                <a:latin typeface="Cambria"/>
                <a:cs typeface="Cambria"/>
              </a:rPr>
              <a:t>Filipe</a:t>
            </a:r>
            <a:r>
              <a:rPr dirty="0" sz="1000" spc="32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Rocha.</a:t>
            </a:r>
            <a:endParaRPr sz="1000">
              <a:latin typeface="Cambria"/>
              <a:cs typeface="Cambria"/>
            </a:endParaRPr>
          </a:p>
          <a:p>
            <a:pPr algn="just" marL="12700">
              <a:lnSpc>
                <a:spcPct val="100000"/>
              </a:lnSpc>
              <a:spcBef>
                <a:spcPts val="600"/>
              </a:spcBef>
            </a:pPr>
            <a:r>
              <a:rPr dirty="0" sz="700" spc="55">
                <a:latin typeface="Cambria"/>
                <a:cs typeface="Cambria"/>
              </a:rPr>
              <a:t>(WIKIPEDIA)</a:t>
            </a:r>
            <a:endParaRPr sz="7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299" y="2830589"/>
            <a:ext cx="3359785" cy="2300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75" b="1">
                <a:latin typeface="Book Antiqua"/>
                <a:cs typeface="Book Antiqua"/>
              </a:rPr>
              <a:t>Sophia </a:t>
            </a:r>
            <a:r>
              <a:rPr dirty="0" sz="1000" spc="85" b="1">
                <a:latin typeface="Book Antiqua"/>
                <a:cs typeface="Book Antiqua"/>
              </a:rPr>
              <a:t>de </a:t>
            </a:r>
            <a:r>
              <a:rPr dirty="0" sz="1000" spc="70" b="1">
                <a:latin typeface="Book Antiqua"/>
                <a:cs typeface="Book Antiqua"/>
              </a:rPr>
              <a:t>Mello </a:t>
            </a:r>
            <a:r>
              <a:rPr dirty="0" sz="1000" spc="100" b="1">
                <a:latin typeface="Book Antiqua"/>
                <a:cs typeface="Book Antiqua"/>
              </a:rPr>
              <a:t>Breyner </a:t>
            </a:r>
            <a:r>
              <a:rPr dirty="0" sz="1000" spc="80" b="1">
                <a:latin typeface="Book Antiqua"/>
                <a:cs typeface="Book Antiqua"/>
              </a:rPr>
              <a:t>Andresen </a:t>
            </a:r>
            <a:r>
              <a:rPr dirty="0" sz="1000" spc="110">
                <a:latin typeface="Cambria"/>
                <a:cs typeface="Cambria"/>
              </a:rPr>
              <a:t>(oporto, </a:t>
            </a:r>
            <a:r>
              <a:rPr dirty="0" sz="1000" spc="85">
                <a:latin typeface="Cambria"/>
                <a:cs typeface="Cambria"/>
              </a:rPr>
              <a:t>6 </a:t>
            </a:r>
            <a:r>
              <a:rPr dirty="0" sz="1000" spc="105">
                <a:latin typeface="Cambria"/>
                <a:cs typeface="Cambria"/>
              </a:rPr>
              <a:t>de  noviembre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1919-Lisboa, 2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75">
                <a:latin typeface="Cambria"/>
                <a:cs typeface="Cambria"/>
              </a:rPr>
              <a:t>julio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2004) </a:t>
            </a:r>
            <a:r>
              <a:rPr dirty="0" sz="1000" spc="90">
                <a:latin typeface="Cambria"/>
                <a:cs typeface="Cambria"/>
              </a:rPr>
              <a:t>Per-  teneciente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110">
                <a:latin typeface="Cambria"/>
                <a:cs typeface="Cambria"/>
              </a:rPr>
              <a:t>una </a:t>
            </a:r>
            <a:r>
              <a:rPr dirty="0" sz="1000" spc="100">
                <a:latin typeface="Cambria"/>
                <a:cs typeface="Cambria"/>
              </a:rPr>
              <a:t>familia </a:t>
            </a:r>
            <a:r>
              <a:rPr dirty="0" sz="1000" spc="75">
                <a:latin typeface="Cambria"/>
                <a:cs typeface="Cambria"/>
              </a:rPr>
              <a:t>aristocrática, su </a:t>
            </a:r>
            <a:r>
              <a:rPr dirty="0" sz="1000" spc="95">
                <a:latin typeface="Cambria"/>
                <a:cs typeface="Cambria"/>
              </a:rPr>
              <a:t>infancia  </a:t>
            </a:r>
            <a:r>
              <a:rPr dirty="0" sz="1000" spc="80">
                <a:latin typeface="Cambria"/>
                <a:cs typeface="Cambria"/>
              </a:rPr>
              <a:t>transcurrió </a:t>
            </a:r>
            <a:r>
              <a:rPr dirty="0" sz="1000" spc="110">
                <a:latin typeface="Cambria"/>
                <a:cs typeface="Cambria"/>
              </a:rPr>
              <a:t>en </a:t>
            </a:r>
            <a:r>
              <a:rPr dirty="0" sz="1000" spc="150">
                <a:latin typeface="Cambria"/>
                <a:cs typeface="Cambria"/>
              </a:rPr>
              <a:t>oporto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5">
                <a:latin typeface="Cambria"/>
                <a:cs typeface="Cambria"/>
              </a:rPr>
              <a:t>Lisboa </a:t>
            </a:r>
            <a:r>
              <a:rPr dirty="0" sz="1000" spc="120">
                <a:latin typeface="Cambria"/>
                <a:cs typeface="Cambria"/>
              </a:rPr>
              <a:t>donde </a:t>
            </a:r>
            <a:r>
              <a:rPr dirty="0" sz="1000" spc="90">
                <a:latin typeface="Cambria"/>
                <a:cs typeface="Cambria"/>
              </a:rPr>
              <a:t>inició </a:t>
            </a:r>
            <a:r>
              <a:rPr dirty="0" sz="1000" spc="80">
                <a:latin typeface="Cambria"/>
                <a:cs typeface="Cambria"/>
              </a:rPr>
              <a:t>estu-  dios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Filología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clásica.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Después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su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matrimonio  con </a:t>
            </a:r>
            <a:r>
              <a:rPr dirty="0" sz="1000" spc="65">
                <a:latin typeface="Cambria"/>
                <a:cs typeface="Cambria"/>
              </a:rPr>
              <a:t>el </a:t>
            </a:r>
            <a:r>
              <a:rPr dirty="0" sz="1000" spc="100">
                <a:latin typeface="Cambria"/>
                <a:cs typeface="Cambria"/>
              </a:rPr>
              <a:t>abogado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75">
                <a:latin typeface="Cambria"/>
                <a:cs typeface="Cambria"/>
              </a:rPr>
              <a:t>periodista </a:t>
            </a:r>
            <a:r>
              <a:rPr dirty="0" sz="1000" spc="85">
                <a:latin typeface="Cambria"/>
                <a:cs typeface="Cambria"/>
              </a:rPr>
              <a:t>Francisco </a:t>
            </a:r>
            <a:r>
              <a:rPr dirty="0" sz="1000" spc="95">
                <a:latin typeface="Cambria"/>
                <a:cs typeface="Cambria"/>
              </a:rPr>
              <a:t>Sousa </a:t>
            </a:r>
            <a:r>
              <a:rPr dirty="0" sz="1000" spc="75">
                <a:latin typeface="Cambria"/>
                <a:cs typeface="Cambria"/>
              </a:rPr>
              <a:t>ﬁjó </a:t>
            </a:r>
            <a:r>
              <a:rPr dirty="0" sz="1000" spc="70">
                <a:latin typeface="Cambria"/>
                <a:cs typeface="Cambria"/>
              </a:rPr>
              <a:t>su  </a:t>
            </a:r>
            <a:r>
              <a:rPr dirty="0" sz="1000" spc="85">
                <a:latin typeface="Cambria"/>
                <a:cs typeface="Cambria"/>
              </a:rPr>
              <a:t>residencia </a:t>
            </a:r>
            <a:r>
              <a:rPr dirty="0" sz="1000" spc="110">
                <a:latin typeface="Cambria"/>
                <a:cs typeface="Cambria"/>
              </a:rPr>
              <a:t>en </a:t>
            </a:r>
            <a:r>
              <a:rPr dirty="0" sz="1000" spc="100">
                <a:latin typeface="Cambria"/>
                <a:cs typeface="Cambria"/>
              </a:rPr>
              <a:t>Lisboa, </a:t>
            </a:r>
            <a:r>
              <a:rPr dirty="0" sz="1000" spc="120">
                <a:latin typeface="Cambria"/>
                <a:cs typeface="Cambria"/>
              </a:rPr>
              <a:t>donde </a:t>
            </a:r>
            <a:r>
              <a:rPr dirty="0" sz="1000" spc="85">
                <a:latin typeface="Cambria"/>
                <a:cs typeface="Cambria"/>
              </a:rPr>
              <a:t>alternó </a:t>
            </a:r>
            <a:r>
              <a:rPr dirty="0" sz="1000" spc="60">
                <a:latin typeface="Cambria"/>
                <a:cs typeface="Cambria"/>
              </a:rPr>
              <a:t>sus </a:t>
            </a:r>
            <a:r>
              <a:rPr dirty="0" sz="1000" spc="90">
                <a:latin typeface="Cambria"/>
                <a:cs typeface="Cambria"/>
              </a:rPr>
              <a:t>actividad  </a:t>
            </a:r>
            <a:r>
              <a:rPr dirty="0" sz="1000" spc="85">
                <a:latin typeface="Cambria"/>
                <a:cs typeface="Cambria"/>
              </a:rPr>
              <a:t>poética </a:t>
            </a:r>
            <a:r>
              <a:rPr dirty="0" sz="1000" spc="114">
                <a:latin typeface="Cambria"/>
                <a:cs typeface="Cambria"/>
              </a:rPr>
              <a:t>con </a:t>
            </a:r>
            <a:r>
              <a:rPr dirty="0" sz="1000" spc="65">
                <a:latin typeface="Cambria"/>
                <a:cs typeface="Cambria"/>
              </a:rPr>
              <a:t>el </a:t>
            </a:r>
            <a:r>
              <a:rPr dirty="0" sz="1000" spc="75">
                <a:latin typeface="Cambria"/>
                <a:cs typeface="Cambria"/>
              </a:rPr>
              <a:t>ejercicio </a:t>
            </a:r>
            <a:r>
              <a:rPr dirty="0" sz="1000" spc="85">
                <a:latin typeface="Cambria"/>
                <a:cs typeface="Cambria"/>
              </a:rPr>
              <a:t>político </a:t>
            </a:r>
            <a:r>
              <a:rPr dirty="0" sz="1000" spc="145">
                <a:latin typeface="Cambria"/>
                <a:cs typeface="Cambria"/>
              </a:rPr>
              <a:t>como </a:t>
            </a:r>
            <a:r>
              <a:rPr dirty="0" sz="1000" spc="85">
                <a:latin typeface="Cambria"/>
                <a:cs typeface="Cambria"/>
              </a:rPr>
              <a:t>diputada </a:t>
            </a:r>
            <a:r>
              <a:rPr dirty="0" sz="1000" spc="100">
                <a:latin typeface="Cambria"/>
                <a:cs typeface="Cambria"/>
              </a:rPr>
              <a:t>por  </a:t>
            </a:r>
            <a:r>
              <a:rPr dirty="0" sz="1000" spc="70">
                <a:latin typeface="Cambria"/>
                <a:cs typeface="Cambria"/>
              </a:rPr>
              <a:t>el </a:t>
            </a:r>
            <a:r>
              <a:rPr dirty="0" sz="1000" spc="90">
                <a:latin typeface="Cambria"/>
                <a:cs typeface="Cambria"/>
              </a:rPr>
              <a:t>partido </a:t>
            </a:r>
            <a:r>
              <a:rPr dirty="0" sz="1000" spc="70">
                <a:latin typeface="Cambria"/>
                <a:cs typeface="Cambria"/>
              </a:rPr>
              <a:t>socialista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50">
                <a:latin typeface="Cambria"/>
                <a:cs typeface="Cambria"/>
              </a:rPr>
              <a:t>como </a:t>
            </a:r>
            <a:r>
              <a:rPr dirty="0" sz="1000" spc="80">
                <a:latin typeface="Cambria"/>
                <a:cs typeface="Cambria"/>
              </a:rPr>
              <a:t>socia </a:t>
            </a:r>
            <a:r>
              <a:rPr dirty="0" sz="1000" spc="110">
                <a:latin typeface="Cambria"/>
                <a:cs typeface="Cambria"/>
              </a:rPr>
              <a:t>fundadora </a:t>
            </a:r>
            <a:r>
              <a:rPr dirty="0" sz="1000" spc="105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la  </a:t>
            </a:r>
            <a:r>
              <a:rPr dirty="0" sz="1000" spc="125">
                <a:latin typeface="Cambria"/>
                <a:cs typeface="Cambria"/>
              </a:rPr>
              <a:t>Comisión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apoyo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los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presos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políticos.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Tradujo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al  </a:t>
            </a:r>
            <a:r>
              <a:rPr dirty="0" sz="1000" spc="95">
                <a:latin typeface="Cambria"/>
                <a:cs typeface="Cambria"/>
              </a:rPr>
              <a:t>portugués </a:t>
            </a:r>
            <a:r>
              <a:rPr dirty="0" sz="1000" spc="80">
                <a:latin typeface="Cambria"/>
                <a:cs typeface="Cambria"/>
              </a:rPr>
              <a:t>obras </a:t>
            </a:r>
            <a:r>
              <a:rPr dirty="0" sz="1000" spc="105">
                <a:latin typeface="Cambria"/>
                <a:cs typeface="Cambria"/>
              </a:rPr>
              <a:t>de Claudel, Dante, </a:t>
            </a:r>
            <a:r>
              <a:rPr dirty="0" sz="1000" spc="90">
                <a:latin typeface="Cambria"/>
                <a:cs typeface="Cambria"/>
              </a:rPr>
              <a:t>Shakespeare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85">
                <a:latin typeface="Cambria"/>
                <a:cs typeface="Cambria"/>
              </a:rPr>
              <a:t>Eurípedes.  </a:t>
            </a:r>
            <a:r>
              <a:rPr dirty="0" sz="1000" spc="145">
                <a:latin typeface="Cambria"/>
                <a:cs typeface="Cambria"/>
              </a:rPr>
              <a:t>obtuvo </a:t>
            </a:r>
            <a:r>
              <a:rPr dirty="0" sz="1000" spc="75">
                <a:latin typeface="Cambria"/>
                <a:cs typeface="Cambria"/>
              </a:rPr>
              <a:t>entre </a:t>
            </a:r>
            <a:r>
              <a:rPr dirty="0" sz="1000" spc="70">
                <a:latin typeface="Cambria"/>
                <a:cs typeface="Cambria"/>
              </a:rPr>
              <a:t>otros, </a:t>
            </a:r>
            <a:r>
              <a:rPr dirty="0" sz="1000" spc="65">
                <a:latin typeface="Cambria"/>
                <a:cs typeface="Cambria"/>
              </a:rPr>
              <a:t>el </a:t>
            </a:r>
            <a:r>
              <a:rPr dirty="0" sz="1000" spc="110">
                <a:latin typeface="Cambria"/>
                <a:cs typeface="Cambria"/>
              </a:rPr>
              <a:t>Premio </a:t>
            </a:r>
            <a:r>
              <a:rPr dirty="0" sz="1000" spc="13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Camoes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57320" y="3774071"/>
            <a:ext cx="3359150" cy="1157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105">
                <a:latin typeface="Cambria"/>
                <a:cs typeface="Cambria"/>
              </a:rPr>
              <a:t>en </a:t>
            </a:r>
            <a:r>
              <a:rPr dirty="0" sz="1000" spc="35">
                <a:latin typeface="Cambria"/>
                <a:cs typeface="Cambria"/>
              </a:rPr>
              <a:t>1999, </a:t>
            </a:r>
            <a:r>
              <a:rPr dirty="0" sz="1000" spc="65">
                <a:latin typeface="Cambria"/>
                <a:cs typeface="Cambria"/>
              </a:rPr>
              <a:t>el </a:t>
            </a:r>
            <a:r>
              <a:rPr dirty="0" sz="1000" spc="110">
                <a:latin typeface="Cambria"/>
                <a:cs typeface="Cambria"/>
              </a:rPr>
              <a:t>Premio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la </a:t>
            </a:r>
            <a:r>
              <a:rPr dirty="0" sz="1000" spc="90">
                <a:latin typeface="Cambria"/>
                <a:cs typeface="Cambria"/>
              </a:rPr>
              <a:t>Crítica </a:t>
            </a:r>
            <a:r>
              <a:rPr dirty="0" sz="1000" spc="105">
                <a:latin typeface="Cambria"/>
                <a:cs typeface="Cambria"/>
              </a:rPr>
              <a:t>en </a:t>
            </a:r>
            <a:r>
              <a:rPr dirty="0" sz="1000" spc="20">
                <a:latin typeface="Cambria"/>
                <a:cs typeface="Cambria"/>
              </a:rPr>
              <a:t>1983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5">
                <a:latin typeface="Cambria"/>
                <a:cs typeface="Cambria"/>
              </a:rPr>
              <a:t>el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Premio  </a:t>
            </a:r>
            <a:r>
              <a:rPr dirty="0" sz="1000" spc="100">
                <a:latin typeface="Cambria"/>
                <a:cs typeface="Cambria"/>
              </a:rPr>
              <a:t>Reina Sofía </a:t>
            </a:r>
            <a:r>
              <a:rPr dirty="0" sz="1000" spc="105">
                <a:latin typeface="Cambria"/>
                <a:cs typeface="Cambria"/>
              </a:rPr>
              <a:t>en </a:t>
            </a:r>
            <a:r>
              <a:rPr dirty="0" sz="1000" spc="100">
                <a:latin typeface="Cambria"/>
                <a:cs typeface="Cambria"/>
              </a:rPr>
              <a:t>2003. </a:t>
            </a:r>
            <a:r>
              <a:rPr dirty="0" sz="1000" spc="110">
                <a:latin typeface="Cambria"/>
                <a:cs typeface="Cambria"/>
              </a:rPr>
              <a:t>Fue </a:t>
            </a:r>
            <a:r>
              <a:rPr dirty="0" sz="1000" spc="125">
                <a:latin typeface="Cambria"/>
                <a:cs typeface="Cambria"/>
              </a:rPr>
              <a:t>miembro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la </a:t>
            </a:r>
            <a:r>
              <a:rPr dirty="0" sz="1000" spc="105">
                <a:latin typeface="Cambria"/>
                <a:cs typeface="Cambria"/>
              </a:rPr>
              <a:t>Academia  de </a:t>
            </a:r>
            <a:r>
              <a:rPr dirty="0" sz="1000" spc="100">
                <a:latin typeface="Cambria"/>
                <a:cs typeface="Cambria"/>
              </a:rPr>
              <a:t>Ciencias </a:t>
            </a:r>
            <a:r>
              <a:rPr dirty="0" sz="1000" spc="105">
                <a:latin typeface="Cambria"/>
                <a:cs typeface="Cambria"/>
              </a:rPr>
              <a:t>de </a:t>
            </a:r>
            <a:r>
              <a:rPr dirty="0" sz="1000" spc="95">
                <a:latin typeface="Cambria"/>
                <a:cs typeface="Cambria"/>
              </a:rPr>
              <a:t>Lisboa. </a:t>
            </a:r>
            <a:r>
              <a:rPr dirty="0" sz="1000" spc="195" i="1">
                <a:latin typeface="Cambria"/>
                <a:cs typeface="Cambria"/>
              </a:rPr>
              <a:t>O </a:t>
            </a:r>
            <a:r>
              <a:rPr dirty="0" sz="1000" spc="85" i="1">
                <a:latin typeface="Cambria"/>
                <a:cs typeface="Cambria"/>
              </a:rPr>
              <a:t>Livro </a:t>
            </a:r>
            <a:r>
              <a:rPr dirty="0" sz="1000" spc="60" i="1">
                <a:latin typeface="Cambria"/>
                <a:cs typeface="Cambria"/>
              </a:rPr>
              <a:t>Sexto, </a:t>
            </a:r>
            <a:r>
              <a:rPr dirty="0" sz="1000" spc="195" i="1">
                <a:latin typeface="Cambria"/>
                <a:cs typeface="Cambria"/>
              </a:rPr>
              <a:t>O </a:t>
            </a:r>
            <a:r>
              <a:rPr dirty="0" sz="1000" spc="80" i="1">
                <a:latin typeface="Cambria"/>
                <a:cs typeface="Cambria"/>
              </a:rPr>
              <a:t>Rapaz </a:t>
            </a:r>
            <a:r>
              <a:rPr dirty="0" sz="1000" spc="40" i="1">
                <a:latin typeface="Cambria"/>
                <a:cs typeface="Cambria"/>
              </a:rPr>
              <a:t>de  </a:t>
            </a:r>
            <a:r>
              <a:rPr dirty="0" sz="1000" spc="55" i="1">
                <a:latin typeface="Cambria"/>
                <a:cs typeface="Cambria"/>
              </a:rPr>
              <a:t>Bronze, </a:t>
            </a:r>
            <a:r>
              <a:rPr dirty="0" sz="1000" spc="170" i="1">
                <a:latin typeface="Cambria"/>
                <a:cs typeface="Cambria"/>
              </a:rPr>
              <a:t>A</a:t>
            </a:r>
            <a:r>
              <a:rPr dirty="0" sz="1000" spc="-90" i="1">
                <a:latin typeface="Cambria"/>
                <a:cs typeface="Cambria"/>
              </a:rPr>
              <a:t> </a:t>
            </a:r>
            <a:r>
              <a:rPr dirty="0" sz="1000" spc="65" i="1">
                <a:latin typeface="Cambria"/>
                <a:cs typeface="Cambria"/>
              </a:rPr>
              <a:t>Fada </a:t>
            </a:r>
            <a:r>
              <a:rPr dirty="0" sz="1000" spc="80" i="1">
                <a:latin typeface="Cambria"/>
                <a:cs typeface="Cambria"/>
              </a:rPr>
              <a:t>Oriana, </a:t>
            </a:r>
            <a:r>
              <a:rPr dirty="0" sz="1000" spc="70" i="1">
                <a:latin typeface="Cambria"/>
                <a:cs typeface="Cambria"/>
              </a:rPr>
              <a:t>No </a:t>
            </a:r>
            <a:r>
              <a:rPr dirty="0" sz="1000" spc="40" i="1">
                <a:latin typeface="Cambria"/>
                <a:cs typeface="Cambria"/>
              </a:rPr>
              <a:t>Tempo </a:t>
            </a:r>
            <a:r>
              <a:rPr dirty="0" sz="1000" spc="85" i="1">
                <a:latin typeface="Cambria"/>
                <a:cs typeface="Cambria"/>
              </a:rPr>
              <a:t>Dividido </a:t>
            </a:r>
            <a:r>
              <a:rPr dirty="0" sz="1000" spc="-5" i="1">
                <a:latin typeface="Cambria"/>
                <a:cs typeface="Cambria"/>
              </a:rPr>
              <a:t>e </a:t>
            </a:r>
            <a:r>
              <a:rPr dirty="0" sz="1000" spc="95" i="1">
                <a:latin typeface="Cambria"/>
                <a:cs typeface="Cambria"/>
              </a:rPr>
              <a:t>Mar </a:t>
            </a:r>
            <a:r>
              <a:rPr dirty="0" sz="1000" spc="65" i="1">
                <a:latin typeface="Cambria"/>
                <a:cs typeface="Cambria"/>
              </a:rPr>
              <a:t>Novo 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70" i="1">
                <a:latin typeface="Cambria"/>
                <a:cs typeface="Cambria"/>
              </a:rPr>
              <a:t>A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70" i="1">
                <a:latin typeface="Cambria"/>
                <a:cs typeface="Cambria"/>
              </a:rPr>
              <a:t>Menina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do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90" i="1">
                <a:latin typeface="Cambria"/>
                <a:cs typeface="Cambria"/>
              </a:rPr>
              <a:t>Mar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son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algunos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títulos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publicados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por  </a:t>
            </a:r>
            <a:r>
              <a:rPr dirty="0" sz="1000" spc="55">
                <a:latin typeface="Cambria"/>
                <a:cs typeface="Cambria"/>
              </a:rPr>
              <a:t>la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poeta.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700" spc="20">
                <a:latin typeface="Cambria"/>
                <a:cs typeface="Cambria"/>
              </a:rPr>
              <a:t>(A</a:t>
            </a:r>
            <a:r>
              <a:rPr dirty="0" sz="700" spc="-30">
                <a:latin typeface="Cambria"/>
                <a:cs typeface="Cambria"/>
              </a:rPr>
              <a:t> </a:t>
            </a:r>
            <a:r>
              <a:rPr dirty="0" sz="700" spc="105">
                <a:latin typeface="Cambria"/>
                <a:cs typeface="Cambria"/>
              </a:rPr>
              <a:t>MEDIA</a:t>
            </a:r>
            <a:r>
              <a:rPr dirty="0" sz="700" spc="-60">
                <a:latin typeface="Cambria"/>
                <a:cs typeface="Cambria"/>
              </a:rPr>
              <a:t> </a:t>
            </a:r>
            <a:r>
              <a:rPr dirty="0" sz="700" spc="125">
                <a:latin typeface="Cambria"/>
                <a:cs typeface="Cambria"/>
              </a:rPr>
              <a:t>Voz)</a:t>
            </a:r>
            <a:endParaRPr sz="700">
              <a:latin typeface="Cambria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69994" y="359994"/>
            <a:ext cx="3330003" cy="3330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1090"/>
              </a:lnSpc>
            </a:pPr>
            <a:fld id="{81D60167-4931-47E6-BA6A-407CBD079E47}" type="slidenum">
              <a:rPr dirty="0" spc="-10"/>
              <a:t>16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9575" y="1940229"/>
            <a:ext cx="3359150" cy="83369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8255">
              <a:lnSpc>
                <a:spcPct val="100000"/>
              </a:lnSpc>
            </a:pPr>
            <a:r>
              <a:rPr dirty="0" sz="1000" spc="100">
                <a:latin typeface="Cambria"/>
                <a:cs typeface="Cambria"/>
              </a:rPr>
              <a:t>Dirección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Producción: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Ernesto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Ardito</a:t>
            </a:r>
            <a:endParaRPr sz="1000">
              <a:latin typeface="Cambria"/>
              <a:cs typeface="Cambria"/>
            </a:endParaRPr>
          </a:p>
          <a:p>
            <a:pPr algn="r" marL="187325" marR="8255" indent="2191385">
              <a:lnSpc>
                <a:spcPct val="148600"/>
              </a:lnSpc>
            </a:pP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Virna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Molina 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Guión, </a:t>
            </a:r>
            <a:r>
              <a:rPr dirty="0" sz="1000" spc="114">
                <a:latin typeface="Cambria"/>
                <a:cs typeface="Cambria"/>
              </a:rPr>
              <a:t>Cámara, </a:t>
            </a:r>
            <a:r>
              <a:rPr dirty="0" sz="1000" spc="95">
                <a:latin typeface="Cambria"/>
                <a:cs typeface="Cambria"/>
              </a:rPr>
              <a:t>Montaje, </a:t>
            </a:r>
            <a:r>
              <a:rPr dirty="0" sz="1000" spc="100">
                <a:latin typeface="Cambria"/>
                <a:cs typeface="Cambria"/>
              </a:rPr>
              <a:t>Sonido: </a:t>
            </a:r>
            <a:r>
              <a:rPr dirty="0" sz="1000" spc="85">
                <a:latin typeface="Cambria"/>
                <a:cs typeface="Cambria"/>
              </a:rPr>
              <a:t>Ernesto</a:t>
            </a:r>
            <a:r>
              <a:rPr dirty="0" sz="1000" spc="-1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Ardito</a:t>
            </a:r>
            <a:endParaRPr sz="1000">
              <a:latin typeface="Cambria"/>
              <a:cs typeface="Cambria"/>
            </a:endParaRPr>
          </a:p>
          <a:p>
            <a:pPr algn="r" marL="104139" marR="8255" indent="2273935">
              <a:lnSpc>
                <a:spcPct val="148600"/>
              </a:lnSpc>
            </a:pP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Virna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Molina 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Producido </a:t>
            </a:r>
            <a:r>
              <a:rPr dirty="0" sz="1000" spc="80">
                <a:latin typeface="Cambria"/>
                <a:cs typeface="Cambria"/>
              </a:rPr>
              <a:t>por: </a:t>
            </a:r>
            <a:r>
              <a:rPr dirty="0" sz="1000" spc="110">
                <a:latin typeface="Cambria"/>
                <a:cs typeface="Cambria"/>
              </a:rPr>
              <a:t>Canal </a:t>
            </a:r>
            <a:r>
              <a:rPr dirty="0" sz="1000" spc="100">
                <a:latin typeface="Cambria"/>
                <a:cs typeface="Cambria"/>
              </a:rPr>
              <a:t>Encuentro </a:t>
            </a:r>
            <a:r>
              <a:rPr dirty="0" sz="1000" spc="-35">
                <a:latin typeface="Cambria"/>
                <a:cs typeface="Cambria"/>
              </a:rPr>
              <a:t>/ </a:t>
            </a:r>
            <a:r>
              <a:rPr dirty="0" sz="1000" spc="95">
                <a:latin typeface="Cambria"/>
                <a:cs typeface="Cambria"/>
              </a:rPr>
              <a:t>Virna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Ernesto 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140">
                <a:latin typeface="Cambria"/>
                <a:cs typeface="Cambria"/>
              </a:rPr>
              <a:t>En</a:t>
            </a:r>
            <a:r>
              <a:rPr dirty="0" sz="1000" spc="55">
                <a:latin typeface="Cambria"/>
                <a:cs typeface="Cambria"/>
              </a:rPr>
              <a:t> la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voz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Alejandra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Pizarnik: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Vanesa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Molina 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Elenco:</a:t>
            </a:r>
            <a:r>
              <a:rPr dirty="0" sz="1000" spc="6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Carmela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Jerónimo</a:t>
            </a:r>
            <a:r>
              <a:rPr dirty="0" sz="1000" spc="6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Direse</a:t>
            </a:r>
            <a:r>
              <a:rPr dirty="0" sz="1000" spc="6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Rojo,</a:t>
            </a:r>
            <a:endParaRPr sz="1000">
              <a:latin typeface="Cambria"/>
              <a:cs typeface="Cambria"/>
            </a:endParaRPr>
          </a:p>
          <a:p>
            <a:pPr algn="r" marR="8255">
              <a:lnSpc>
                <a:spcPct val="100000"/>
              </a:lnSpc>
              <a:spcBef>
                <a:spcPts val="580"/>
              </a:spcBef>
            </a:pPr>
            <a:r>
              <a:rPr dirty="0" sz="1000" spc="75">
                <a:latin typeface="Cambria"/>
                <a:cs typeface="Cambria"/>
              </a:rPr>
              <a:t>Isadora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Nika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Ardito.</a:t>
            </a:r>
            <a:endParaRPr sz="1000">
              <a:latin typeface="Cambria"/>
              <a:cs typeface="Cambria"/>
            </a:endParaRPr>
          </a:p>
          <a:p>
            <a:pPr algn="r" marL="15875" marR="8255" indent="327025">
              <a:lnSpc>
                <a:spcPct val="125000"/>
              </a:lnSpc>
              <a:spcBef>
                <a:spcPts val="280"/>
              </a:spcBef>
            </a:pPr>
            <a:r>
              <a:rPr dirty="0" sz="1000" spc="70">
                <a:latin typeface="Cambria"/>
                <a:cs typeface="Cambria"/>
              </a:rPr>
              <a:t>Entrevistados: </a:t>
            </a:r>
            <a:r>
              <a:rPr dirty="0" sz="1000" spc="135">
                <a:latin typeface="Cambria"/>
                <a:cs typeface="Cambria"/>
              </a:rPr>
              <a:t>Myriam </a:t>
            </a:r>
            <a:r>
              <a:rPr dirty="0" sz="1000" spc="85">
                <a:latin typeface="Cambria"/>
                <a:cs typeface="Cambria"/>
              </a:rPr>
              <a:t>Pizarnik,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Cristina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Piña, 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Ivonne </a:t>
            </a:r>
            <a:r>
              <a:rPr dirty="0" sz="1000" spc="85">
                <a:latin typeface="Cambria"/>
                <a:cs typeface="Cambria"/>
              </a:rPr>
              <a:t>Bordelois, </a:t>
            </a:r>
            <a:r>
              <a:rPr dirty="0" sz="1000" spc="95">
                <a:latin typeface="Cambria"/>
                <a:cs typeface="Cambria"/>
              </a:rPr>
              <a:t>Roberto </a:t>
            </a:r>
            <a:r>
              <a:rPr dirty="0" sz="1000" spc="85">
                <a:latin typeface="Cambria"/>
                <a:cs typeface="Cambria"/>
              </a:rPr>
              <a:t>Yahni, </a:t>
            </a:r>
            <a:r>
              <a:rPr dirty="0" sz="1000" spc="105">
                <a:latin typeface="Cambria"/>
                <a:cs typeface="Cambria"/>
              </a:rPr>
              <a:t>Antonio</a:t>
            </a:r>
            <a:r>
              <a:rPr dirty="0" sz="1000" spc="-10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Requeni,</a:t>
            </a:r>
            <a:endParaRPr sz="1000">
              <a:latin typeface="Cambria"/>
              <a:cs typeface="Cambria"/>
            </a:endParaRPr>
          </a:p>
          <a:p>
            <a:pPr algn="r" marR="6350">
              <a:lnSpc>
                <a:spcPct val="100000"/>
              </a:lnSpc>
              <a:spcBef>
                <a:spcPts val="300"/>
              </a:spcBef>
            </a:pPr>
            <a:r>
              <a:rPr dirty="0" sz="1000" spc="100">
                <a:latin typeface="Cambria"/>
                <a:cs typeface="Cambria"/>
              </a:rPr>
              <a:t>Fernando </a:t>
            </a:r>
            <a:r>
              <a:rPr dirty="0" sz="1000" spc="105">
                <a:latin typeface="Cambria"/>
                <a:cs typeface="Cambria"/>
              </a:rPr>
              <a:t>Noy, </a:t>
            </a:r>
            <a:r>
              <a:rPr dirty="0" sz="1000" spc="100">
                <a:latin typeface="Cambria"/>
                <a:cs typeface="Cambria"/>
              </a:rPr>
              <a:t>Mariana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Enriquez.</a:t>
            </a:r>
            <a:endParaRPr sz="1000">
              <a:latin typeface="Cambria"/>
              <a:cs typeface="Cambria"/>
            </a:endParaRPr>
          </a:p>
          <a:p>
            <a:pPr algn="just" marL="12700" marR="5080">
              <a:lnSpc>
                <a:spcPct val="125000"/>
              </a:lnSpc>
              <a:spcBef>
                <a:spcPts val="280"/>
              </a:spcBef>
            </a:pPr>
            <a:r>
              <a:rPr dirty="0" sz="1000" spc="114">
                <a:latin typeface="Cambria"/>
                <a:cs typeface="Cambria"/>
              </a:rPr>
              <a:t>Documental </a:t>
            </a:r>
            <a:r>
              <a:rPr dirty="0" sz="1000" spc="100">
                <a:latin typeface="Cambria"/>
                <a:cs typeface="Cambria"/>
              </a:rPr>
              <a:t>que </a:t>
            </a:r>
            <a:r>
              <a:rPr dirty="0" sz="1000" spc="75">
                <a:latin typeface="Cambria"/>
                <a:cs typeface="Cambria"/>
              </a:rPr>
              <a:t>narra </a:t>
            </a:r>
            <a:r>
              <a:rPr dirty="0" sz="1000" spc="55">
                <a:latin typeface="Cambria"/>
                <a:cs typeface="Cambria"/>
              </a:rPr>
              <a:t>la </a:t>
            </a:r>
            <a:r>
              <a:rPr dirty="0" sz="1000" spc="85">
                <a:latin typeface="Cambria"/>
                <a:cs typeface="Cambria"/>
              </a:rPr>
              <a:t>vida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la </a:t>
            </a:r>
            <a:r>
              <a:rPr dirty="0" sz="1000" spc="85">
                <a:latin typeface="Cambria"/>
                <a:cs typeface="Cambria"/>
              </a:rPr>
              <a:t>poeta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argentina  Alejandra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Pizarnik.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Todos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los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ﬁlms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series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los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re-  </a:t>
            </a:r>
            <a:r>
              <a:rPr dirty="0" sz="1000" spc="80">
                <a:latin typeface="Cambria"/>
                <a:cs typeface="Cambria"/>
              </a:rPr>
              <a:t>alizadores </a:t>
            </a:r>
            <a:r>
              <a:rPr dirty="0" sz="1000" spc="55">
                <a:latin typeface="Cambria"/>
                <a:cs typeface="Cambria"/>
              </a:rPr>
              <a:t>se </a:t>
            </a:r>
            <a:r>
              <a:rPr dirty="0" sz="1000" spc="114">
                <a:latin typeface="Cambria"/>
                <a:cs typeface="Cambria"/>
              </a:rPr>
              <a:t>pueden </a:t>
            </a:r>
            <a:r>
              <a:rPr dirty="0" sz="1000" spc="80">
                <a:latin typeface="Cambria"/>
                <a:cs typeface="Cambria"/>
              </a:rPr>
              <a:t>ver </a:t>
            </a:r>
            <a:r>
              <a:rPr dirty="0" sz="1000" spc="105">
                <a:latin typeface="Cambria"/>
                <a:cs typeface="Cambria"/>
              </a:rPr>
              <a:t>online </a:t>
            </a:r>
            <a:r>
              <a:rPr dirty="0" sz="1000" spc="80">
                <a:latin typeface="Cambria"/>
                <a:cs typeface="Cambria"/>
              </a:rPr>
              <a:t>desde: </a:t>
            </a:r>
            <a:r>
              <a:rPr dirty="0" sz="1000" spc="90">
                <a:latin typeface="Cambria"/>
                <a:cs typeface="Cambria"/>
              </a:rPr>
              <a:t>virnayer-  </a:t>
            </a:r>
            <a:r>
              <a:rPr dirty="0" sz="1000" spc="95">
                <a:latin typeface="Cambria"/>
                <a:cs typeface="Cambria"/>
              </a:rPr>
              <a:t>nesto.com.ar </a:t>
            </a:r>
            <a:r>
              <a:rPr dirty="0" sz="1000" spc="100">
                <a:latin typeface="Cambria"/>
                <a:cs typeface="Cambria"/>
              </a:rPr>
              <a:t>El </a:t>
            </a:r>
            <a:r>
              <a:rPr dirty="0" sz="1000" spc="110">
                <a:latin typeface="Cambria"/>
                <a:cs typeface="Cambria"/>
              </a:rPr>
              <a:t>documental </a:t>
            </a:r>
            <a:r>
              <a:rPr dirty="0" sz="1000" spc="105">
                <a:latin typeface="Cambria"/>
                <a:cs typeface="Cambria"/>
              </a:rPr>
              <a:t>fue emitido por </a:t>
            </a:r>
            <a:r>
              <a:rPr dirty="0" sz="1000" spc="85">
                <a:latin typeface="Cambria"/>
                <a:cs typeface="Cambria"/>
              </a:rPr>
              <a:t>canal  </a:t>
            </a:r>
            <a:r>
              <a:rPr dirty="0" sz="1000" spc="95">
                <a:latin typeface="Cambria"/>
                <a:cs typeface="Cambria"/>
              </a:rPr>
              <a:t>Encuentro, </a:t>
            </a:r>
            <a:r>
              <a:rPr dirty="0" sz="1000" spc="105">
                <a:latin typeface="Cambria"/>
                <a:cs typeface="Cambria"/>
              </a:rPr>
              <a:t>en formato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serie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30">
                <a:latin typeface="Cambria"/>
                <a:cs typeface="Cambria"/>
              </a:rPr>
              <a:t>4 </a:t>
            </a:r>
            <a:r>
              <a:rPr dirty="0" sz="1000" spc="75">
                <a:latin typeface="Cambria"/>
                <a:cs typeface="Cambria"/>
              </a:rPr>
              <a:t>capítulos, </a:t>
            </a:r>
            <a:r>
              <a:rPr dirty="0" sz="1000" spc="105">
                <a:latin typeface="Cambria"/>
                <a:cs typeface="Cambria"/>
              </a:rPr>
              <a:t>en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el  </a:t>
            </a:r>
            <a:r>
              <a:rPr dirty="0" sz="1000" spc="70">
                <a:latin typeface="Cambria"/>
                <a:cs typeface="Cambria"/>
              </a:rPr>
              <a:t>territorio </a:t>
            </a:r>
            <a:r>
              <a:rPr dirty="0" sz="1000" spc="85">
                <a:latin typeface="Cambria"/>
                <a:cs typeface="Cambria"/>
              </a:rPr>
              <a:t>argentino, </a:t>
            </a:r>
            <a:r>
              <a:rPr dirty="0" sz="1000" spc="114">
                <a:latin typeface="Cambria"/>
                <a:cs typeface="Cambria"/>
              </a:rPr>
              <a:t>con </a:t>
            </a:r>
            <a:r>
              <a:rPr dirty="0" sz="1000" spc="65">
                <a:latin typeface="Cambria"/>
                <a:cs typeface="Cambria"/>
              </a:rPr>
              <a:t>el </a:t>
            </a:r>
            <a:r>
              <a:rPr dirty="0" sz="1000" spc="120">
                <a:latin typeface="Cambria"/>
                <a:cs typeface="Cambria"/>
              </a:rPr>
              <a:t>nombre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60" i="1">
                <a:latin typeface="Cambria"/>
                <a:cs typeface="Cambria"/>
              </a:rPr>
              <a:t>Memoria </a:t>
            </a:r>
            <a:r>
              <a:rPr dirty="0" sz="1000" spc="80" i="1">
                <a:latin typeface="Cambria"/>
                <a:cs typeface="Cambria"/>
              </a:rPr>
              <a:t>Ilu-  </a:t>
            </a:r>
            <a:r>
              <a:rPr dirty="0" sz="1000" spc="50" i="1">
                <a:latin typeface="Cambria"/>
                <a:cs typeface="Cambria"/>
              </a:rPr>
              <a:t>minada: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Alejandra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Pizarnik.</a:t>
            </a:r>
            <a:r>
              <a:rPr dirty="0" sz="1000" spc="20" i="1">
                <a:latin typeface="Cambria"/>
                <a:cs typeface="Cambria"/>
              </a:rPr>
              <a:t> </a:t>
            </a:r>
            <a:r>
              <a:rPr dirty="0" sz="1000" spc="155">
                <a:latin typeface="Cambria"/>
                <a:cs typeface="Cambria"/>
              </a:rPr>
              <a:t>Con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un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lenguaje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intimista 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sensorial,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el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ﬁlm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narra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vida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poeta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argentina  </a:t>
            </a:r>
            <a:r>
              <a:rPr dirty="0" sz="1000" spc="90">
                <a:latin typeface="Cambria"/>
                <a:cs typeface="Cambria"/>
              </a:rPr>
              <a:t>Alejandra Pizarnik,desde </a:t>
            </a:r>
            <a:r>
              <a:rPr dirty="0" sz="1000" spc="70">
                <a:latin typeface="Cambria"/>
                <a:cs typeface="Cambria"/>
              </a:rPr>
              <a:t>los </a:t>
            </a:r>
            <a:r>
              <a:rPr dirty="0" sz="1000" spc="85">
                <a:latin typeface="Cambria"/>
                <a:cs typeface="Cambria"/>
              </a:rPr>
              <a:t>principales </a:t>
            </a:r>
            <a:r>
              <a:rPr dirty="0" sz="1000" spc="90">
                <a:latin typeface="Cambria"/>
                <a:cs typeface="Cambria"/>
              </a:rPr>
              <a:t>conﬂictos  </a:t>
            </a:r>
            <a:r>
              <a:rPr dirty="0" sz="1000" spc="100">
                <a:latin typeface="Cambria"/>
                <a:cs typeface="Cambria"/>
              </a:rPr>
              <a:t>que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fueron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dejando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una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profunda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marca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en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su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obra 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85">
                <a:latin typeface="Cambria"/>
                <a:cs typeface="Cambria"/>
              </a:rPr>
              <a:t>bajo </a:t>
            </a:r>
            <a:r>
              <a:rPr dirty="0" sz="1000" spc="70">
                <a:latin typeface="Cambria"/>
                <a:cs typeface="Cambria"/>
              </a:rPr>
              <a:t>el </a:t>
            </a:r>
            <a:r>
              <a:rPr dirty="0" sz="1000" spc="100">
                <a:latin typeface="Cambria"/>
                <a:cs typeface="Cambria"/>
              </a:rPr>
              <a:t>contexto </a:t>
            </a:r>
            <a:r>
              <a:rPr dirty="0" sz="1000" spc="105">
                <a:latin typeface="Cambria"/>
                <a:cs typeface="Cambria"/>
              </a:rPr>
              <a:t>de </a:t>
            </a:r>
            <a:r>
              <a:rPr dirty="0" sz="1000" spc="90">
                <a:latin typeface="Cambria"/>
                <a:cs typeface="Cambria"/>
              </a:rPr>
              <a:t>ruptura </a:t>
            </a:r>
            <a:r>
              <a:rPr dirty="0" sz="1000" spc="85">
                <a:latin typeface="Cambria"/>
                <a:cs typeface="Cambria"/>
              </a:rPr>
              <a:t>vanguardista </a:t>
            </a:r>
            <a:r>
              <a:rPr dirty="0" sz="1000" spc="105">
                <a:latin typeface="Cambria"/>
                <a:cs typeface="Cambria"/>
              </a:rPr>
              <a:t>de </a:t>
            </a:r>
            <a:r>
              <a:rPr dirty="0" sz="1000" spc="70">
                <a:latin typeface="Cambria"/>
                <a:cs typeface="Cambria"/>
              </a:rPr>
              <a:t>los  </a:t>
            </a:r>
            <a:r>
              <a:rPr dirty="0" sz="1000" spc="85">
                <a:latin typeface="Cambria"/>
                <a:cs typeface="Cambria"/>
              </a:rPr>
              <a:t>años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60’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5">
                <a:latin typeface="Cambria"/>
                <a:cs typeface="Cambria"/>
              </a:rPr>
              <a:t>70’.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La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puesta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sumerge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al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espectador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en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el  </a:t>
            </a:r>
            <a:r>
              <a:rPr dirty="0" sz="1000" spc="85">
                <a:latin typeface="Cambria"/>
                <a:cs typeface="Cambria"/>
              </a:rPr>
              <a:t>universo </a:t>
            </a:r>
            <a:r>
              <a:rPr dirty="0" sz="1000" spc="95">
                <a:latin typeface="Cambria"/>
                <a:cs typeface="Cambria"/>
              </a:rPr>
              <a:t>interno </a:t>
            </a:r>
            <a:r>
              <a:rPr dirty="0" sz="1000" spc="105">
                <a:latin typeface="Cambria"/>
                <a:cs typeface="Cambria"/>
              </a:rPr>
              <a:t>de </a:t>
            </a:r>
            <a:r>
              <a:rPr dirty="0" sz="1000" spc="85">
                <a:latin typeface="Cambria"/>
                <a:cs typeface="Cambria"/>
              </a:rPr>
              <a:t>Alejandra, </a:t>
            </a:r>
            <a:r>
              <a:rPr dirty="0" sz="1000" spc="80">
                <a:latin typeface="Cambria"/>
                <a:cs typeface="Cambria"/>
              </a:rPr>
              <a:t>para </a:t>
            </a:r>
            <a:r>
              <a:rPr dirty="0" sz="1000" spc="105">
                <a:latin typeface="Cambria"/>
                <a:cs typeface="Cambria"/>
              </a:rPr>
              <a:t>comprenderla  </a:t>
            </a:r>
            <a:r>
              <a:rPr dirty="0" sz="1000" spc="85">
                <a:latin typeface="Cambria"/>
                <a:cs typeface="Cambria"/>
              </a:rPr>
              <a:t>desde </a:t>
            </a:r>
            <a:r>
              <a:rPr dirty="0" sz="1000" spc="70">
                <a:latin typeface="Cambria"/>
                <a:cs typeface="Cambria"/>
              </a:rPr>
              <a:t>su </a:t>
            </a:r>
            <a:r>
              <a:rPr dirty="0" sz="1000" spc="100">
                <a:latin typeface="Cambria"/>
                <a:cs typeface="Cambria"/>
              </a:rPr>
              <a:t>núcleo </a:t>
            </a:r>
            <a:r>
              <a:rPr dirty="0" sz="1000" spc="70">
                <a:latin typeface="Cambria"/>
                <a:cs typeface="Cambria"/>
              </a:rPr>
              <a:t>creativo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25">
                <a:latin typeface="Cambria"/>
                <a:cs typeface="Cambria"/>
              </a:rPr>
              <a:t>humano. </a:t>
            </a:r>
            <a:r>
              <a:rPr dirty="0" sz="1000" spc="75">
                <a:latin typeface="Cambria"/>
                <a:cs typeface="Cambria"/>
              </a:rPr>
              <a:t>Así, </a:t>
            </a:r>
            <a:r>
              <a:rPr dirty="0" sz="1000" spc="55">
                <a:latin typeface="Cambria"/>
                <a:cs typeface="Cambria"/>
              </a:rPr>
              <a:t>sus </a:t>
            </a:r>
            <a:r>
              <a:rPr dirty="0" sz="1000" spc="70">
                <a:latin typeface="Cambria"/>
                <a:cs typeface="Cambria"/>
              </a:rPr>
              <a:t>diarios  </a:t>
            </a:r>
            <a:r>
              <a:rPr dirty="0" sz="1000" spc="80">
                <a:latin typeface="Cambria"/>
                <a:cs typeface="Cambria"/>
              </a:rPr>
              <a:t>personales, </a:t>
            </a:r>
            <a:r>
              <a:rPr dirty="0" sz="1000" spc="55">
                <a:latin typeface="Cambria"/>
                <a:cs typeface="Cambria"/>
              </a:rPr>
              <a:t>sus </a:t>
            </a:r>
            <a:r>
              <a:rPr dirty="0" sz="1000" spc="60">
                <a:latin typeface="Cambria"/>
                <a:cs typeface="Cambria"/>
              </a:rPr>
              <a:t>cartas, </a:t>
            </a:r>
            <a:r>
              <a:rPr dirty="0" sz="1000" spc="55">
                <a:latin typeface="Cambria"/>
                <a:cs typeface="Cambria"/>
              </a:rPr>
              <a:t>sus </a:t>
            </a:r>
            <a:r>
              <a:rPr dirty="0" sz="1000" spc="105">
                <a:latin typeface="Cambria"/>
                <a:cs typeface="Cambria"/>
              </a:rPr>
              <a:t>poemas, </a:t>
            </a:r>
            <a:r>
              <a:rPr dirty="0" sz="1000" spc="70">
                <a:latin typeface="Cambria"/>
                <a:cs typeface="Cambria"/>
              </a:rPr>
              <a:t>el relato </a:t>
            </a:r>
            <a:r>
              <a:rPr dirty="0" sz="1000" spc="105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sus </a:t>
            </a:r>
            <a:r>
              <a:rPr dirty="0" sz="1000" spc="33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amigos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familiares;</a:t>
            </a:r>
            <a:r>
              <a:rPr dirty="0" sz="1000" spc="6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son</a:t>
            </a:r>
            <a:r>
              <a:rPr dirty="0" sz="1000" spc="6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la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herramienta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que</a:t>
            </a:r>
            <a:r>
              <a:rPr dirty="0" sz="1000" spc="6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arrojan  </a:t>
            </a:r>
            <a:r>
              <a:rPr dirty="0" sz="1000" spc="60">
                <a:latin typeface="Cambria"/>
                <a:cs typeface="Cambria"/>
              </a:rPr>
              <a:t>pistas </a:t>
            </a:r>
            <a:r>
              <a:rPr dirty="0" sz="1000" spc="80">
                <a:latin typeface="Cambria"/>
                <a:cs typeface="Cambria"/>
              </a:rPr>
              <a:t>sobre </a:t>
            </a:r>
            <a:r>
              <a:rPr dirty="0" sz="1000" spc="70">
                <a:latin typeface="Cambria"/>
                <a:cs typeface="Cambria"/>
              </a:rPr>
              <a:t>el </a:t>
            </a:r>
            <a:r>
              <a:rPr dirty="0" sz="1000" spc="85">
                <a:latin typeface="Cambria"/>
                <a:cs typeface="Cambria"/>
              </a:rPr>
              <a:t>misterioso </a:t>
            </a:r>
            <a:r>
              <a:rPr dirty="0" sz="1000" spc="120">
                <a:latin typeface="Cambria"/>
                <a:cs typeface="Cambria"/>
              </a:rPr>
              <a:t>camino </a:t>
            </a:r>
            <a:r>
              <a:rPr dirty="0" sz="1000" spc="105">
                <a:latin typeface="Cambria"/>
                <a:cs typeface="Cambria"/>
              </a:rPr>
              <a:t>que </a:t>
            </a:r>
            <a:r>
              <a:rPr dirty="0" sz="1000" spc="60">
                <a:latin typeface="Cambria"/>
                <a:cs typeface="Cambria"/>
              </a:rPr>
              <a:t>la </a:t>
            </a:r>
            <a:r>
              <a:rPr dirty="0" sz="1000" spc="80">
                <a:latin typeface="Cambria"/>
                <a:cs typeface="Cambria"/>
              </a:rPr>
              <a:t>llevó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70">
                <a:latin typeface="Cambria"/>
                <a:cs typeface="Cambria"/>
              </a:rPr>
              <a:t>su  </a:t>
            </a:r>
            <a:r>
              <a:rPr dirty="0" sz="1000" spc="85">
                <a:latin typeface="Cambria"/>
                <a:cs typeface="Cambria"/>
              </a:rPr>
              <a:t>autodestrucción. </a:t>
            </a:r>
            <a:r>
              <a:rPr dirty="0" sz="1000" spc="110">
                <a:latin typeface="Cambria"/>
                <a:cs typeface="Cambria"/>
              </a:rPr>
              <a:t>Hoy, </a:t>
            </a:r>
            <a:r>
              <a:rPr dirty="0" sz="1000" spc="95">
                <a:latin typeface="Cambria"/>
                <a:cs typeface="Cambria"/>
              </a:rPr>
              <a:t>luego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70">
                <a:latin typeface="Cambria"/>
                <a:cs typeface="Cambria"/>
              </a:rPr>
              <a:t>su </a:t>
            </a:r>
            <a:r>
              <a:rPr dirty="0" sz="1000" spc="105">
                <a:latin typeface="Cambria"/>
                <a:cs typeface="Cambria"/>
              </a:rPr>
              <a:t>muerte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tras </a:t>
            </a:r>
            <a:r>
              <a:rPr dirty="0" sz="1000" spc="55">
                <a:latin typeface="Cambria"/>
                <a:cs typeface="Cambria"/>
              </a:rPr>
              <a:t>ser  </a:t>
            </a:r>
            <a:r>
              <a:rPr dirty="0" sz="1000" spc="80">
                <a:latin typeface="Cambria"/>
                <a:cs typeface="Cambria"/>
              </a:rPr>
              <a:t>censurada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por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dictadura,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fue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redescubierta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por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las  </a:t>
            </a:r>
            <a:r>
              <a:rPr dirty="0" sz="1000" spc="80">
                <a:latin typeface="Cambria"/>
                <a:cs typeface="Cambria"/>
              </a:rPr>
              <a:t>nuevas </a:t>
            </a:r>
            <a:r>
              <a:rPr dirty="0" sz="1000" spc="85">
                <a:latin typeface="Cambria"/>
                <a:cs typeface="Cambria"/>
              </a:rPr>
              <a:t>generaciones, quienes </a:t>
            </a:r>
            <a:r>
              <a:rPr dirty="0" sz="1000" spc="55">
                <a:latin typeface="Cambria"/>
                <a:cs typeface="Cambria"/>
              </a:rPr>
              <a:t>la </a:t>
            </a:r>
            <a:r>
              <a:rPr dirty="0" sz="1000" spc="85">
                <a:latin typeface="Cambria"/>
                <a:cs typeface="Cambria"/>
              </a:rPr>
              <a:t>convirtieron </a:t>
            </a:r>
            <a:r>
              <a:rPr dirty="0" sz="1000" spc="105">
                <a:latin typeface="Cambria"/>
                <a:cs typeface="Cambria"/>
              </a:rPr>
              <a:t>en </a:t>
            </a:r>
            <a:r>
              <a:rPr dirty="0" sz="1000" spc="120">
                <a:latin typeface="Cambria"/>
                <a:cs typeface="Cambria"/>
              </a:rPr>
              <a:t>un  </a:t>
            </a:r>
            <a:r>
              <a:rPr dirty="0" sz="1000" spc="105">
                <a:latin typeface="Cambria"/>
                <a:cs typeface="Cambria"/>
              </a:rPr>
              <a:t>mito, </a:t>
            </a:r>
            <a:r>
              <a:rPr dirty="0" sz="1000" spc="90">
                <a:latin typeface="Cambria"/>
                <a:cs typeface="Cambria"/>
              </a:rPr>
              <a:t>siendo </a:t>
            </a:r>
            <a:r>
              <a:rPr dirty="0" sz="1000" spc="55">
                <a:latin typeface="Cambria"/>
                <a:cs typeface="Cambria"/>
              </a:rPr>
              <a:t>la </a:t>
            </a:r>
            <a:r>
              <a:rPr dirty="0" sz="1000" spc="85">
                <a:latin typeface="Cambria"/>
                <a:cs typeface="Cambria"/>
              </a:rPr>
              <a:t>poeta </a:t>
            </a:r>
            <a:r>
              <a:rPr dirty="0" sz="1000" spc="80">
                <a:latin typeface="Cambria"/>
                <a:cs typeface="Cambria"/>
              </a:rPr>
              <a:t>argentina </a:t>
            </a:r>
            <a:r>
              <a:rPr dirty="0" sz="1000" spc="110">
                <a:latin typeface="Cambria"/>
                <a:cs typeface="Cambria"/>
              </a:rPr>
              <a:t>más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leída.</a:t>
            </a:r>
            <a:endParaRPr sz="1000">
              <a:latin typeface="Cambria"/>
              <a:cs typeface="Cambria"/>
            </a:endParaRPr>
          </a:p>
          <a:p>
            <a:pPr algn="just" marL="12700" marR="6985">
              <a:lnSpc>
                <a:spcPct val="125000"/>
              </a:lnSpc>
              <a:spcBef>
                <a:spcPts val="280"/>
              </a:spcBef>
            </a:pPr>
            <a:r>
              <a:rPr dirty="0" sz="1000" spc="60" b="1">
                <a:latin typeface="Book Antiqua"/>
                <a:cs typeface="Book Antiqua"/>
              </a:rPr>
              <a:t>Alejandra</a:t>
            </a:r>
            <a:r>
              <a:rPr dirty="0" sz="1000" spc="-35" b="1">
                <a:latin typeface="Book Antiqua"/>
                <a:cs typeface="Book Antiqua"/>
              </a:rPr>
              <a:t> </a:t>
            </a:r>
            <a:r>
              <a:rPr dirty="0" sz="1000" spc="65" b="1">
                <a:latin typeface="Book Antiqua"/>
                <a:cs typeface="Book Antiqua"/>
              </a:rPr>
              <a:t>Pizarnik</a:t>
            </a:r>
            <a:r>
              <a:rPr dirty="0" sz="1000" spc="-50" b="1">
                <a:latin typeface="Book Antiqua"/>
                <a:cs typeface="Book Antiqua"/>
              </a:rPr>
              <a:t> </a:t>
            </a:r>
            <a:r>
              <a:rPr dirty="0" sz="1000" spc="65">
                <a:latin typeface="Cambria"/>
                <a:cs typeface="Cambria"/>
              </a:rPr>
              <a:t>(Avellaneda,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29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abril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1936-  </a:t>
            </a:r>
            <a:r>
              <a:rPr dirty="0" sz="1000" spc="105">
                <a:latin typeface="Cambria"/>
                <a:cs typeface="Cambria"/>
              </a:rPr>
              <a:t>Buenos </a:t>
            </a:r>
            <a:r>
              <a:rPr dirty="0" sz="1000" spc="70">
                <a:latin typeface="Cambria"/>
                <a:cs typeface="Cambria"/>
              </a:rPr>
              <a:t>Aires, </a:t>
            </a:r>
            <a:r>
              <a:rPr dirty="0" sz="1000" spc="35">
                <a:latin typeface="Cambria"/>
                <a:cs typeface="Cambria"/>
              </a:rPr>
              <a:t>25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90">
                <a:latin typeface="Cambria"/>
                <a:cs typeface="Cambria"/>
              </a:rPr>
              <a:t>septiembre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-15">
                <a:latin typeface="Cambria"/>
                <a:cs typeface="Cambria"/>
              </a:rPr>
              <a:t>1972) </a:t>
            </a:r>
            <a:r>
              <a:rPr dirty="0" sz="1000" spc="145">
                <a:latin typeface="Cambria"/>
                <a:cs typeface="Cambria"/>
              </a:rPr>
              <a:t>obtuvo </a:t>
            </a:r>
            <a:r>
              <a:rPr dirty="0" sz="1000" spc="70">
                <a:latin typeface="Cambria"/>
                <a:cs typeface="Cambria"/>
              </a:rPr>
              <a:t>su  </a:t>
            </a:r>
            <a:r>
              <a:rPr dirty="0" sz="1000" spc="80">
                <a:latin typeface="Cambria"/>
                <a:cs typeface="Cambria"/>
              </a:rPr>
              <a:t>título </a:t>
            </a:r>
            <a:r>
              <a:rPr dirty="0" sz="1000" spc="110">
                <a:latin typeface="Cambria"/>
                <a:cs typeface="Cambria"/>
              </a:rPr>
              <a:t>en </a:t>
            </a:r>
            <a:r>
              <a:rPr dirty="0" sz="1000" spc="90">
                <a:latin typeface="Cambria"/>
                <a:cs typeface="Cambria"/>
              </a:rPr>
              <a:t>Filosofía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85">
                <a:latin typeface="Cambria"/>
                <a:cs typeface="Cambria"/>
              </a:rPr>
              <a:t>Letras </a:t>
            </a:r>
            <a:r>
              <a:rPr dirty="0" sz="1000" spc="105">
                <a:latin typeface="Cambria"/>
                <a:cs typeface="Cambria"/>
              </a:rPr>
              <a:t>por </a:t>
            </a:r>
            <a:r>
              <a:rPr dirty="0" sz="1000" spc="60">
                <a:latin typeface="Cambria"/>
                <a:cs typeface="Cambria"/>
              </a:rPr>
              <a:t>la </a:t>
            </a:r>
            <a:r>
              <a:rPr dirty="0" sz="1000" spc="95">
                <a:latin typeface="Cambria"/>
                <a:cs typeface="Cambria"/>
              </a:rPr>
              <a:t>Universidad </a:t>
            </a:r>
            <a:r>
              <a:rPr dirty="0" sz="1000" spc="105">
                <a:latin typeface="Cambria"/>
                <a:cs typeface="Cambria"/>
              </a:rPr>
              <a:t>de  </a:t>
            </a:r>
            <a:r>
              <a:rPr dirty="0" sz="1000" spc="110">
                <a:latin typeface="Cambria"/>
                <a:cs typeface="Cambria"/>
              </a:rPr>
              <a:t>Buenos </a:t>
            </a:r>
            <a:r>
              <a:rPr dirty="0" sz="1000" spc="80">
                <a:latin typeface="Cambria"/>
                <a:cs typeface="Cambria"/>
              </a:rPr>
              <a:t>Aires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00">
                <a:latin typeface="Cambria"/>
                <a:cs typeface="Cambria"/>
              </a:rPr>
              <a:t>posteriormente </a:t>
            </a:r>
            <a:r>
              <a:rPr dirty="0" sz="1000" spc="85">
                <a:latin typeface="Cambria"/>
                <a:cs typeface="Cambria"/>
              </a:rPr>
              <a:t>viajó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70">
                <a:latin typeface="Cambria"/>
                <a:cs typeface="Cambria"/>
              </a:rPr>
              <a:t>Paris hasta  </a:t>
            </a:r>
            <a:r>
              <a:rPr dirty="0" sz="1000" spc="25">
                <a:latin typeface="Cambria"/>
                <a:cs typeface="Cambria"/>
              </a:rPr>
              <a:t>1964 </a:t>
            </a:r>
            <a:r>
              <a:rPr dirty="0" sz="1000" spc="114">
                <a:latin typeface="Cambria"/>
                <a:cs typeface="Cambria"/>
              </a:rPr>
              <a:t>donde </a:t>
            </a:r>
            <a:r>
              <a:rPr dirty="0" sz="1000" spc="80">
                <a:latin typeface="Cambria"/>
                <a:cs typeface="Cambria"/>
              </a:rPr>
              <a:t>estudió </a:t>
            </a:r>
            <a:r>
              <a:rPr dirty="0" sz="1000" spc="75">
                <a:latin typeface="Cambria"/>
                <a:cs typeface="Cambria"/>
              </a:rPr>
              <a:t>Literatura </a:t>
            </a:r>
            <a:r>
              <a:rPr dirty="0" sz="1000" spc="80">
                <a:latin typeface="Cambria"/>
                <a:cs typeface="Cambria"/>
              </a:rPr>
              <a:t>Francesa </a:t>
            </a:r>
            <a:r>
              <a:rPr dirty="0" sz="1000" spc="105">
                <a:latin typeface="Cambria"/>
                <a:cs typeface="Cambria"/>
              </a:rPr>
              <a:t>en </a:t>
            </a:r>
            <a:r>
              <a:rPr dirty="0" sz="1000" spc="125">
                <a:latin typeface="Cambria"/>
                <a:cs typeface="Cambria"/>
              </a:rPr>
              <a:t>La </a:t>
            </a:r>
            <a:r>
              <a:rPr dirty="0" sz="1000" spc="105">
                <a:latin typeface="Cambria"/>
                <a:cs typeface="Cambria"/>
              </a:rPr>
              <a:t>Sor-  bona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trabajó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en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el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campo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literario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colaborando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en  </a:t>
            </a:r>
            <a:r>
              <a:rPr dirty="0" sz="1000" spc="70">
                <a:latin typeface="Cambria"/>
                <a:cs typeface="Cambria"/>
              </a:rPr>
              <a:t>varios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diarios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revistas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con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poemas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traduccio-  </a:t>
            </a:r>
            <a:r>
              <a:rPr dirty="0" sz="1000" spc="80">
                <a:latin typeface="Cambria"/>
                <a:cs typeface="Cambria"/>
              </a:rPr>
              <a:t>nes </a:t>
            </a:r>
            <a:r>
              <a:rPr dirty="0" sz="1000" spc="105">
                <a:latin typeface="Cambria"/>
                <a:cs typeface="Cambria"/>
              </a:rPr>
              <a:t>de </a:t>
            </a:r>
            <a:r>
              <a:rPr dirty="0" sz="1000" spc="95">
                <a:latin typeface="Cambria"/>
                <a:cs typeface="Cambria"/>
              </a:rPr>
              <a:t>Artaud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0">
                <a:latin typeface="Cambria"/>
                <a:cs typeface="Cambria"/>
              </a:rPr>
              <a:t>Cesairé, </a:t>
            </a:r>
            <a:r>
              <a:rPr dirty="0" sz="1000" spc="80">
                <a:latin typeface="Cambria"/>
                <a:cs typeface="Cambria"/>
              </a:rPr>
              <a:t>entre </a:t>
            </a:r>
            <a:r>
              <a:rPr dirty="0" sz="1000" spc="70">
                <a:latin typeface="Cambria"/>
                <a:cs typeface="Cambria"/>
              </a:rPr>
              <a:t>otros. </a:t>
            </a:r>
            <a:r>
              <a:rPr dirty="0" sz="1000" spc="90">
                <a:latin typeface="Cambria"/>
                <a:cs typeface="Cambria"/>
              </a:rPr>
              <a:t>Es </a:t>
            </a:r>
            <a:r>
              <a:rPr dirty="0" sz="1000" spc="105">
                <a:latin typeface="Cambria"/>
                <a:cs typeface="Cambria"/>
              </a:rPr>
              <a:t>una de </a:t>
            </a:r>
            <a:r>
              <a:rPr dirty="0" sz="1000" spc="50">
                <a:latin typeface="Cambria"/>
                <a:cs typeface="Cambria"/>
              </a:rPr>
              <a:t>las  </a:t>
            </a:r>
            <a:r>
              <a:rPr dirty="0" sz="1000" spc="85">
                <a:latin typeface="Cambria"/>
                <a:cs typeface="Cambria"/>
              </a:rPr>
              <a:t>voces </a:t>
            </a:r>
            <a:r>
              <a:rPr dirty="0" sz="1000" spc="110">
                <a:latin typeface="Cambria"/>
                <a:cs typeface="Cambria"/>
              </a:rPr>
              <a:t>más </a:t>
            </a:r>
            <a:r>
              <a:rPr dirty="0" sz="1000" spc="70">
                <a:latin typeface="Cambria"/>
                <a:cs typeface="Cambria"/>
              </a:rPr>
              <a:t>representativas </a:t>
            </a:r>
            <a:r>
              <a:rPr dirty="0" sz="1000" spc="105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la </a:t>
            </a:r>
            <a:r>
              <a:rPr dirty="0" sz="1000" spc="95">
                <a:latin typeface="Cambria"/>
                <a:cs typeface="Cambria"/>
              </a:rPr>
              <a:t>generación </a:t>
            </a:r>
            <a:r>
              <a:rPr dirty="0" sz="1000" spc="85">
                <a:latin typeface="Cambria"/>
                <a:cs typeface="Cambria"/>
              </a:rPr>
              <a:t>del </a:t>
            </a:r>
            <a:r>
              <a:rPr dirty="0" sz="1000" spc="80">
                <a:latin typeface="Cambria"/>
                <a:cs typeface="Cambria"/>
              </a:rPr>
              <a:t>se-  </a:t>
            </a:r>
            <a:r>
              <a:rPr dirty="0" sz="1000" spc="65">
                <a:latin typeface="Cambria"/>
                <a:cs typeface="Cambria"/>
              </a:rPr>
              <a:t>senta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considerada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40">
                <a:latin typeface="Cambria"/>
                <a:cs typeface="Cambria"/>
              </a:rPr>
              <a:t>como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una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poetas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líricas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12047" y="311823"/>
            <a:ext cx="4613910" cy="1372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148715">
              <a:lnSpc>
                <a:spcPts val="1490"/>
              </a:lnSpc>
            </a:pPr>
            <a:r>
              <a:rPr dirty="0" sz="1400" spc="-10">
                <a:latin typeface="Calibri"/>
                <a:cs typeface="Calibri"/>
              </a:rPr>
              <a:t>2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30">
                <a:latin typeface="Calibri"/>
                <a:cs typeface="Calibri"/>
              </a:rPr>
              <a:t>AGOStO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85">
                <a:latin typeface="Calibri"/>
                <a:cs typeface="Calibri"/>
              </a:rPr>
              <a:t>MiéRCOLES</a:t>
            </a:r>
            <a:r>
              <a:rPr dirty="0" sz="1400" spc="-125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20:15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marL="2413000" marR="5080" indent="-120650">
              <a:lnSpc>
                <a:spcPct val="77400"/>
              </a:lnSpc>
              <a:spcBef>
                <a:spcPts val="190"/>
              </a:spcBef>
            </a:pPr>
            <a:r>
              <a:rPr dirty="0" sz="1400" spc="105">
                <a:latin typeface="Calibri"/>
                <a:cs typeface="Calibri"/>
              </a:rPr>
              <a:t>FiLMOtECA </a:t>
            </a:r>
            <a:r>
              <a:rPr dirty="0" sz="1400" spc="60">
                <a:latin typeface="Calibri"/>
                <a:cs typeface="Calibri"/>
              </a:rPr>
              <a:t>RAFAEL</a:t>
            </a:r>
            <a:r>
              <a:rPr dirty="0" sz="1400" spc="-114">
                <a:latin typeface="Calibri"/>
                <a:cs typeface="Calibri"/>
              </a:rPr>
              <a:t> </a:t>
            </a:r>
            <a:r>
              <a:rPr dirty="0" sz="1400" spc="145">
                <a:latin typeface="Calibri"/>
                <a:cs typeface="Calibri"/>
              </a:rPr>
              <a:t>AzCOnA  LOGROñO </a:t>
            </a:r>
            <a:r>
              <a:rPr dirty="0" sz="1400" spc="-5">
                <a:latin typeface="Calibri"/>
                <a:cs typeface="Calibri"/>
              </a:rPr>
              <a:t>. </a:t>
            </a:r>
            <a:r>
              <a:rPr dirty="0" sz="1400" spc="120">
                <a:latin typeface="Calibri"/>
                <a:cs typeface="Calibri"/>
              </a:rPr>
              <a:t>tAquiLLA:</a:t>
            </a:r>
            <a:r>
              <a:rPr dirty="0" sz="1400" spc="-125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2,5€</a:t>
            </a:r>
            <a:endParaRPr sz="1400">
              <a:latin typeface="Calibri"/>
              <a:cs typeface="Calibri"/>
            </a:endParaRPr>
          </a:p>
          <a:p>
            <a:pPr marL="3023870">
              <a:lnSpc>
                <a:spcPts val="2740"/>
              </a:lnSpc>
              <a:spcBef>
                <a:spcPts val="315"/>
              </a:spcBef>
            </a:pPr>
            <a:r>
              <a:rPr dirty="0" sz="2400" spc="65" b="1">
                <a:latin typeface="Calibri"/>
                <a:cs typeface="Calibri"/>
              </a:rPr>
              <a:t>ALEJANDRA</a:t>
            </a:r>
            <a:endParaRPr sz="2400">
              <a:latin typeface="Calibri"/>
              <a:cs typeface="Calibri"/>
            </a:endParaRPr>
          </a:p>
          <a:p>
            <a:pPr marL="1283970">
              <a:lnSpc>
                <a:spcPts val="1660"/>
              </a:lnSpc>
            </a:pPr>
            <a:r>
              <a:rPr dirty="0" sz="1500" spc="95" b="1">
                <a:latin typeface="Calibri"/>
                <a:cs typeface="Calibri"/>
              </a:rPr>
              <a:t>DE </a:t>
            </a:r>
            <a:r>
              <a:rPr dirty="0" sz="1500" spc="85" b="1">
                <a:latin typeface="Calibri"/>
                <a:cs typeface="Calibri"/>
              </a:rPr>
              <a:t>ERNESTO </a:t>
            </a:r>
            <a:r>
              <a:rPr dirty="0" sz="1500" spc="60" b="1">
                <a:latin typeface="Calibri"/>
                <a:cs typeface="Calibri"/>
              </a:rPr>
              <a:t>ARDITO </a:t>
            </a:r>
            <a:r>
              <a:rPr dirty="0" sz="1500" spc="45" b="1">
                <a:latin typeface="Calibri"/>
                <a:cs typeface="Calibri"/>
              </a:rPr>
              <a:t>Y </a:t>
            </a:r>
            <a:r>
              <a:rPr dirty="0" sz="1500" spc="40" b="1">
                <a:latin typeface="Calibri"/>
                <a:cs typeface="Calibri"/>
              </a:rPr>
              <a:t>VIRNA</a:t>
            </a:r>
            <a:r>
              <a:rPr dirty="0" sz="1500" spc="-140" b="1">
                <a:latin typeface="Calibri"/>
                <a:cs typeface="Calibri"/>
              </a:rPr>
              <a:t> </a:t>
            </a:r>
            <a:r>
              <a:rPr dirty="0" sz="1500" spc="70" b="1">
                <a:latin typeface="Calibri"/>
                <a:cs typeface="Calibri"/>
              </a:rPr>
              <a:t>MOLINA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80">
                <a:latin typeface="Calibri"/>
                <a:cs typeface="Calibri"/>
              </a:rPr>
              <a:t>(RECitAL </a:t>
            </a:r>
            <a:r>
              <a:rPr dirty="0" sz="1300" spc="150">
                <a:latin typeface="Calibri"/>
                <a:cs typeface="Calibri"/>
              </a:rPr>
              <a:t>intRODuCtORiO</a:t>
            </a:r>
            <a:r>
              <a:rPr dirty="0" sz="1300" spc="-140">
                <a:latin typeface="Calibri"/>
                <a:cs typeface="Calibri"/>
              </a:rPr>
              <a:t> </a:t>
            </a:r>
            <a:r>
              <a:rPr dirty="0" sz="1300" spc="20">
                <a:latin typeface="Calibri"/>
                <a:cs typeface="Calibri"/>
              </a:rPr>
              <a:t>A </a:t>
            </a:r>
            <a:r>
              <a:rPr dirty="0" sz="1300" spc="75">
                <a:latin typeface="Calibri"/>
                <a:cs typeface="Calibri"/>
              </a:rPr>
              <a:t>CARGO </a:t>
            </a:r>
            <a:r>
              <a:rPr dirty="0" sz="1300" spc="95">
                <a:latin typeface="Calibri"/>
                <a:cs typeface="Calibri"/>
              </a:rPr>
              <a:t>DE </a:t>
            </a:r>
            <a:r>
              <a:rPr dirty="0" sz="1300" spc="55" b="1">
                <a:latin typeface="Calibri"/>
                <a:cs typeface="Calibri"/>
              </a:rPr>
              <a:t>RICARDO ROMANOS</a:t>
            </a:r>
            <a:r>
              <a:rPr dirty="0" sz="1300" spc="55">
                <a:latin typeface="Calibri"/>
                <a:cs typeface="Calibri"/>
              </a:rPr>
              <a:t>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82694" y="1944001"/>
            <a:ext cx="3330003" cy="45610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82694" y="6605079"/>
            <a:ext cx="3330003" cy="3726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 rot="21120000">
            <a:off x="830791" y="660218"/>
            <a:ext cx="2117360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00"/>
              </a:lnSpc>
            </a:pPr>
            <a:r>
              <a:rPr dirty="0" sz="3000" spc="-445">
                <a:latin typeface="Arial"/>
                <a:cs typeface="Arial"/>
              </a:rPr>
              <a:t>Alejandra</a:t>
            </a:r>
            <a:r>
              <a:rPr dirty="0" sz="3000" spc="-355">
                <a:latin typeface="Arial"/>
                <a:cs typeface="Arial"/>
              </a:rPr>
              <a:t> </a:t>
            </a:r>
            <a:r>
              <a:rPr dirty="0" baseline="1851" sz="4500" spc="-675">
                <a:latin typeface="Arial"/>
                <a:cs typeface="Arial"/>
              </a:rPr>
              <a:t>Pizarnik</a:t>
            </a:r>
            <a:endParaRPr baseline="1851" sz="45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1090"/>
              </a:lnSpc>
            </a:pPr>
            <a:fld id="{81D60167-4931-47E6-BA6A-407CBD079E47}" type="slidenum">
              <a:rPr dirty="0" spc="-10"/>
              <a:t>16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640">
              <a:lnSpc>
                <a:spcPts val="1090"/>
              </a:lnSpc>
            </a:pPr>
            <a:fld id="{81D60167-4931-47E6-BA6A-407CBD079E47}" type="slidenum">
              <a:rPr dirty="0" spc="-10"/>
              <a:t>16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47192" y="318058"/>
            <a:ext cx="3359785" cy="967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surrealistas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más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importantes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Argentina.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Su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obra  </a:t>
            </a:r>
            <a:r>
              <a:rPr dirty="0" sz="1000" spc="85">
                <a:latin typeface="Cambria"/>
                <a:cs typeface="Cambria"/>
              </a:rPr>
              <a:t>poética </a:t>
            </a:r>
            <a:r>
              <a:rPr dirty="0" sz="1000" spc="50">
                <a:latin typeface="Cambria"/>
                <a:cs typeface="Cambria"/>
              </a:rPr>
              <a:t>está </a:t>
            </a:r>
            <a:r>
              <a:rPr dirty="0" sz="1000" spc="75">
                <a:latin typeface="Cambria"/>
                <a:cs typeface="Cambria"/>
              </a:rPr>
              <a:t>representada </a:t>
            </a:r>
            <a:r>
              <a:rPr dirty="0" sz="1000" spc="10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las </a:t>
            </a:r>
            <a:r>
              <a:rPr dirty="0" sz="1000" spc="70">
                <a:latin typeface="Cambria"/>
                <a:cs typeface="Cambria"/>
              </a:rPr>
              <a:t>siguientes </a:t>
            </a:r>
            <a:r>
              <a:rPr dirty="0" sz="1000" spc="65">
                <a:latin typeface="Cambria"/>
                <a:cs typeface="Cambria"/>
              </a:rPr>
              <a:t>obras: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110" i="1">
                <a:latin typeface="Cambria"/>
                <a:cs typeface="Cambria"/>
              </a:rPr>
              <a:t>La  </a:t>
            </a:r>
            <a:r>
              <a:rPr dirty="0" sz="1000" spc="35" i="1">
                <a:latin typeface="Cambria"/>
                <a:cs typeface="Cambria"/>
              </a:rPr>
              <a:t>tierra más </a:t>
            </a:r>
            <a:r>
              <a:rPr dirty="0" sz="1000" spc="40" i="1">
                <a:latin typeface="Cambria"/>
                <a:cs typeface="Cambria"/>
              </a:rPr>
              <a:t>ajena </a:t>
            </a:r>
            <a:r>
              <a:rPr dirty="0" sz="1000" spc="105">
                <a:latin typeface="Cambria"/>
                <a:cs typeface="Cambria"/>
              </a:rPr>
              <a:t>en </a:t>
            </a:r>
            <a:r>
              <a:rPr dirty="0" sz="1000" spc="10">
                <a:latin typeface="Cambria"/>
                <a:cs typeface="Cambria"/>
              </a:rPr>
              <a:t>1955, </a:t>
            </a:r>
            <a:r>
              <a:rPr dirty="0" sz="1000" spc="110" i="1">
                <a:latin typeface="Cambria"/>
                <a:cs typeface="Cambria"/>
              </a:rPr>
              <a:t>La </a:t>
            </a:r>
            <a:r>
              <a:rPr dirty="0" sz="1000" spc="50" i="1">
                <a:latin typeface="Cambria"/>
                <a:cs typeface="Cambria"/>
              </a:rPr>
              <a:t>última </a:t>
            </a:r>
            <a:r>
              <a:rPr dirty="0" sz="1000" spc="45" i="1">
                <a:latin typeface="Cambria"/>
                <a:cs typeface="Cambria"/>
              </a:rPr>
              <a:t>inocencia </a:t>
            </a:r>
            <a:r>
              <a:rPr dirty="0" sz="1000" spc="105">
                <a:latin typeface="Cambria"/>
                <a:cs typeface="Cambria"/>
              </a:rPr>
              <a:t>en </a:t>
            </a:r>
            <a:r>
              <a:rPr dirty="0" sz="1000" spc="30">
                <a:latin typeface="Cambria"/>
                <a:cs typeface="Cambria"/>
              </a:rPr>
              <a:t>1956,  </a:t>
            </a:r>
            <a:r>
              <a:rPr dirty="0" sz="1000" spc="70" i="1">
                <a:latin typeface="Cambria"/>
                <a:cs typeface="Cambria"/>
              </a:rPr>
              <a:t>Las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aventuras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perdidas</a:t>
            </a:r>
            <a:r>
              <a:rPr dirty="0" sz="1000" spc="15" i="1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en</a:t>
            </a:r>
            <a:r>
              <a:rPr dirty="0" sz="1000" spc="15">
                <a:latin typeface="Cambria"/>
                <a:cs typeface="Cambria"/>
              </a:rPr>
              <a:t> 1958, </a:t>
            </a:r>
            <a:r>
              <a:rPr dirty="0" sz="1000" spc="45" i="1">
                <a:latin typeface="Cambria"/>
                <a:cs typeface="Cambria"/>
              </a:rPr>
              <a:t>Árbol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de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diana</a:t>
            </a:r>
            <a:r>
              <a:rPr dirty="0" sz="1000" spc="15" i="1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en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1962,  </a:t>
            </a:r>
            <a:r>
              <a:rPr dirty="0" sz="1000" spc="60" i="1">
                <a:latin typeface="Cambria"/>
                <a:cs typeface="Cambria"/>
              </a:rPr>
              <a:t>Los</a:t>
            </a:r>
            <a:r>
              <a:rPr dirty="0" sz="1000" spc="25" i="1">
                <a:latin typeface="Cambria"/>
                <a:cs typeface="Cambria"/>
              </a:rPr>
              <a:t> trabajos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25" i="1">
                <a:latin typeface="Cambria"/>
                <a:cs typeface="Cambria"/>
              </a:rPr>
              <a:t> las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noches </a:t>
            </a:r>
            <a:r>
              <a:rPr dirty="0" sz="1000" spc="105">
                <a:latin typeface="Cambria"/>
                <a:cs typeface="Cambria"/>
              </a:rPr>
              <a:t>en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1965,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Extracción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de</a:t>
            </a:r>
            <a:r>
              <a:rPr dirty="0" sz="1000" spc="25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la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piedra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964" y="318058"/>
            <a:ext cx="3357245" cy="776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35" i="1">
                <a:latin typeface="Cambria"/>
                <a:cs typeface="Cambria"/>
              </a:rPr>
              <a:t>de </a:t>
            </a:r>
            <a:r>
              <a:rPr dirty="0" sz="1000" spc="30" i="1">
                <a:latin typeface="Cambria"/>
                <a:cs typeface="Cambria"/>
              </a:rPr>
              <a:t>locura </a:t>
            </a:r>
            <a:r>
              <a:rPr dirty="0" sz="1000" spc="105">
                <a:latin typeface="Cambria"/>
                <a:cs typeface="Cambria"/>
              </a:rPr>
              <a:t>en </a:t>
            </a:r>
            <a:r>
              <a:rPr dirty="0" sz="1000" spc="35">
                <a:latin typeface="Cambria"/>
                <a:cs typeface="Cambria"/>
              </a:rPr>
              <a:t>1968, </a:t>
            </a:r>
            <a:r>
              <a:rPr dirty="0" sz="1000" spc="105" i="1">
                <a:latin typeface="Cambria"/>
                <a:cs typeface="Cambria"/>
              </a:rPr>
              <a:t>El </a:t>
            </a:r>
            <a:r>
              <a:rPr dirty="0" sz="1000" spc="50" i="1">
                <a:latin typeface="Cambria"/>
                <a:cs typeface="Cambria"/>
              </a:rPr>
              <a:t>inﬁerno </a:t>
            </a:r>
            <a:r>
              <a:rPr dirty="0" sz="1000" spc="40" i="1">
                <a:latin typeface="Cambria"/>
                <a:cs typeface="Cambria"/>
              </a:rPr>
              <a:t>musical </a:t>
            </a:r>
            <a:r>
              <a:rPr dirty="0" sz="1000" spc="105">
                <a:latin typeface="Cambria"/>
                <a:cs typeface="Cambria"/>
              </a:rPr>
              <a:t>en </a:t>
            </a:r>
            <a:r>
              <a:rPr dirty="0" sz="1000" spc="-45">
                <a:latin typeface="Cambria"/>
                <a:cs typeface="Cambria"/>
              </a:rPr>
              <a:t>1971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40" i="1">
                <a:latin typeface="Cambria"/>
                <a:cs typeface="Cambria"/>
              </a:rPr>
              <a:t>Textos  </a:t>
            </a:r>
            <a:r>
              <a:rPr dirty="0" sz="1000" spc="30" i="1">
                <a:latin typeface="Cambria"/>
                <a:cs typeface="Cambria"/>
              </a:rPr>
              <a:t>de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sombra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últimos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poemas</a:t>
            </a:r>
            <a:r>
              <a:rPr dirty="0" sz="1000" spc="25">
                <a:latin typeface="Cambria"/>
                <a:cs typeface="Cambria"/>
              </a:rPr>
              <a:t>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publicación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póstuma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en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el  </a:t>
            </a:r>
            <a:r>
              <a:rPr dirty="0" sz="1000" spc="100">
                <a:latin typeface="Cambria"/>
                <a:cs typeface="Cambria"/>
              </a:rPr>
              <a:t>año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1982.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-10">
                <a:latin typeface="Cambria"/>
                <a:cs typeface="Cambria"/>
              </a:rPr>
              <a:t>1972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falleció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como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consecuencia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una  </a:t>
            </a:r>
            <a:r>
              <a:rPr dirty="0" sz="1000" spc="100">
                <a:latin typeface="Cambria"/>
                <a:cs typeface="Cambria"/>
              </a:rPr>
              <a:t>profunda </a:t>
            </a:r>
            <a:r>
              <a:rPr dirty="0" sz="1000" spc="85">
                <a:latin typeface="Cambria"/>
                <a:cs typeface="Cambria"/>
              </a:rPr>
              <a:t>depresión. </a:t>
            </a:r>
            <a:r>
              <a:rPr dirty="0" sz="700" spc="20">
                <a:latin typeface="Cambria"/>
                <a:cs typeface="Cambria"/>
              </a:rPr>
              <a:t>(A </a:t>
            </a:r>
            <a:r>
              <a:rPr dirty="0" sz="700" spc="105">
                <a:latin typeface="Cambria"/>
                <a:cs typeface="Cambria"/>
              </a:rPr>
              <a:t>MEDIA</a:t>
            </a:r>
            <a:r>
              <a:rPr dirty="0" sz="700" spc="114">
                <a:latin typeface="Cambria"/>
                <a:cs typeface="Cambria"/>
              </a:rPr>
              <a:t> </a:t>
            </a:r>
            <a:r>
              <a:rPr dirty="0" sz="700" spc="125">
                <a:latin typeface="Cambria"/>
                <a:cs typeface="Cambria"/>
              </a:rPr>
              <a:t>Voz)</a:t>
            </a:r>
            <a:endParaRPr sz="7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97274" y="10218522"/>
            <a:ext cx="146050" cy="167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80">
                <a:latin typeface="Cambria"/>
                <a:cs typeface="Cambria"/>
              </a:rPr>
              <a:t>17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4539" y="1921230"/>
            <a:ext cx="3369310" cy="786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35" b="1">
                <a:latin typeface="Book Antiqua"/>
                <a:cs typeface="Book Antiqua"/>
              </a:rPr>
              <a:t>Itziar </a:t>
            </a:r>
            <a:r>
              <a:rPr dirty="0" sz="1000" spc="60" b="1">
                <a:latin typeface="Book Antiqua"/>
                <a:cs typeface="Book Antiqua"/>
              </a:rPr>
              <a:t>Ancín </a:t>
            </a:r>
            <a:r>
              <a:rPr dirty="0" sz="1000" spc="70">
                <a:latin typeface="Cambria"/>
                <a:cs typeface="Cambria"/>
              </a:rPr>
              <a:t>(Pamplona, </a:t>
            </a:r>
            <a:r>
              <a:rPr dirty="0" sz="1000" spc="-55">
                <a:latin typeface="Cambria"/>
                <a:cs typeface="Cambria"/>
              </a:rPr>
              <a:t>1977) </a:t>
            </a:r>
            <a:r>
              <a:rPr dirty="0" sz="1000" spc="40">
                <a:latin typeface="Cambria"/>
                <a:cs typeface="Cambria"/>
              </a:rPr>
              <a:t>es </a:t>
            </a:r>
            <a:r>
              <a:rPr dirty="0" sz="1000" spc="60">
                <a:latin typeface="Cambria"/>
                <a:cs typeface="Cambria"/>
              </a:rPr>
              <a:t>licenciada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145">
                <a:latin typeface="Cambria"/>
                <a:cs typeface="Cambria"/>
              </a:rPr>
              <a:t>Comu-  </a:t>
            </a:r>
            <a:r>
              <a:rPr dirty="0" sz="1000" spc="70">
                <a:latin typeface="Cambria"/>
                <a:cs typeface="Cambria"/>
              </a:rPr>
              <a:t>nicación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comenzó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andadura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poética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Aula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55">
                <a:latin typeface="Cambria"/>
                <a:cs typeface="Cambria"/>
              </a:rPr>
              <a:t>Literatura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Casa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Juventud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Pamplona,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  </a:t>
            </a:r>
            <a:r>
              <a:rPr dirty="0" sz="1000" spc="80">
                <a:latin typeface="Cambria"/>
                <a:cs typeface="Cambria"/>
              </a:rPr>
              <a:t>que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formó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parte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entre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5">
                <a:latin typeface="Cambria"/>
                <a:cs typeface="Cambria"/>
              </a:rPr>
              <a:t>1996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2000.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febrero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-10">
                <a:latin typeface="Cambria"/>
                <a:cs typeface="Cambria"/>
              </a:rPr>
              <a:t>2017 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organizado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coordinado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homenaje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grupo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55">
                <a:latin typeface="Cambria"/>
                <a:cs typeface="Cambria"/>
              </a:rPr>
              <a:t>poetas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Hitzune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Jorge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oteiza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25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aniversario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  </a:t>
            </a:r>
            <a:r>
              <a:rPr dirty="0" sz="1000" spc="80">
                <a:latin typeface="Cambria"/>
                <a:cs typeface="Cambria"/>
              </a:rPr>
              <a:t>publicación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su </a:t>
            </a:r>
            <a:r>
              <a:rPr dirty="0" sz="1000" spc="95">
                <a:latin typeface="Cambria"/>
                <a:cs typeface="Cambria"/>
              </a:rPr>
              <a:t>poemario </a:t>
            </a:r>
            <a:r>
              <a:rPr dirty="0" sz="1000" spc="40" i="1">
                <a:latin typeface="Cambria"/>
                <a:cs typeface="Cambria"/>
              </a:rPr>
              <a:t>Itziar </a:t>
            </a:r>
            <a:r>
              <a:rPr dirty="0" sz="1000" spc="15" i="1">
                <a:latin typeface="Cambria"/>
                <a:cs typeface="Cambria"/>
              </a:rPr>
              <a:t>elegía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60">
                <a:latin typeface="Cambria"/>
                <a:cs typeface="Cambria"/>
              </a:rPr>
              <a:t>el </a:t>
            </a:r>
            <a:r>
              <a:rPr dirty="0" sz="1000" spc="105">
                <a:latin typeface="Cambria"/>
                <a:cs typeface="Cambria"/>
              </a:rPr>
              <a:t>Museo  </a:t>
            </a:r>
            <a:r>
              <a:rPr dirty="0" sz="1000" spc="95">
                <a:latin typeface="Cambria"/>
                <a:cs typeface="Cambria"/>
              </a:rPr>
              <a:t>oteiza.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También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participado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festival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poesía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conciencia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Voces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Extremo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sus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ediciones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20">
                <a:latin typeface="Cambria"/>
                <a:cs typeface="Cambria"/>
              </a:rPr>
              <a:t>2016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-15">
                <a:latin typeface="Cambria"/>
                <a:cs typeface="Cambria"/>
              </a:rPr>
              <a:t>2017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que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celebra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Moguer,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Huelva,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hace  habitualmente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recitales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Artistas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Juárez,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así  </a:t>
            </a:r>
            <a:r>
              <a:rPr dirty="0" sz="1000" spc="114">
                <a:latin typeface="Cambria"/>
                <a:cs typeface="Cambria"/>
              </a:rPr>
              <a:t>como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otros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eventos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poéticos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ciudad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Pamplona.  </a:t>
            </a:r>
            <a:r>
              <a:rPr dirty="0" sz="1000" spc="80">
                <a:latin typeface="Cambria"/>
                <a:cs typeface="Cambria"/>
              </a:rPr>
              <a:t>Además, </a:t>
            </a:r>
            <a:r>
              <a:rPr dirty="0" sz="1000" spc="85">
                <a:latin typeface="Cambria"/>
                <a:cs typeface="Cambria"/>
              </a:rPr>
              <a:t>ha </a:t>
            </a:r>
            <a:r>
              <a:rPr dirty="0" sz="1000" spc="95">
                <a:latin typeface="Cambria"/>
                <a:cs typeface="Cambria"/>
              </a:rPr>
              <a:t>formado </a:t>
            </a:r>
            <a:r>
              <a:rPr dirty="0" sz="1000" spc="55">
                <a:latin typeface="Cambria"/>
                <a:cs typeface="Cambria"/>
              </a:rPr>
              <a:t>parte </a:t>
            </a:r>
            <a:r>
              <a:rPr dirty="0" sz="1000" spc="65">
                <a:latin typeface="Cambria"/>
                <a:cs typeface="Cambria"/>
              </a:rPr>
              <a:t>del </a:t>
            </a:r>
            <a:r>
              <a:rPr dirty="0" sz="1000" spc="35">
                <a:latin typeface="Cambria"/>
                <a:cs typeface="Cambria"/>
              </a:rPr>
              <a:t>taller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creatividad</a:t>
            </a:r>
            <a:r>
              <a:rPr dirty="0" sz="1000" spc="-10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li-  </a:t>
            </a:r>
            <a:r>
              <a:rPr dirty="0" sz="1000" spc="40">
                <a:latin typeface="Cambria"/>
                <a:cs typeface="Cambria"/>
              </a:rPr>
              <a:t>teraria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iniciado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escritor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Mario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Levrero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Mon-  </a:t>
            </a:r>
            <a:r>
              <a:rPr dirty="0" sz="1000" spc="70">
                <a:latin typeface="Cambria"/>
                <a:cs typeface="Cambria"/>
              </a:rPr>
              <a:t>tevideo, </a:t>
            </a:r>
            <a:r>
              <a:rPr dirty="0" sz="1000" spc="95">
                <a:latin typeface="Cambria"/>
                <a:cs typeface="Cambria"/>
              </a:rPr>
              <a:t>Uruguay </a:t>
            </a:r>
            <a:r>
              <a:rPr dirty="0" sz="1000" spc="30">
                <a:latin typeface="Cambria"/>
                <a:cs typeface="Cambria"/>
              </a:rPr>
              <a:t>(2009-2011). </a:t>
            </a:r>
            <a:r>
              <a:rPr dirty="0" sz="1000" spc="140">
                <a:latin typeface="Cambria"/>
                <a:cs typeface="Cambria"/>
              </a:rPr>
              <a:t>Ha </a:t>
            </a:r>
            <a:r>
              <a:rPr dirty="0" sz="1000" spc="60">
                <a:latin typeface="Cambria"/>
                <a:cs typeface="Cambria"/>
              </a:rPr>
              <a:t>trabajado </a:t>
            </a:r>
            <a:r>
              <a:rPr dirty="0" sz="1000" spc="130">
                <a:latin typeface="Cambria"/>
                <a:cs typeface="Cambria"/>
              </a:rPr>
              <a:t>como  </a:t>
            </a:r>
            <a:r>
              <a:rPr dirty="0" sz="1000" spc="50">
                <a:latin typeface="Cambria"/>
                <a:cs typeface="Cambria"/>
              </a:rPr>
              <a:t>periodista,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guionista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especialista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comunica-  </a:t>
            </a:r>
            <a:r>
              <a:rPr dirty="0" sz="1000" spc="80">
                <a:latin typeface="Cambria"/>
                <a:cs typeface="Cambria"/>
              </a:rPr>
              <a:t>ción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empresas </a:t>
            </a:r>
            <a:r>
              <a:rPr dirty="0" sz="1000" spc="85">
                <a:latin typeface="Cambria"/>
                <a:cs typeface="Cambria"/>
              </a:rPr>
              <a:t>e </a:t>
            </a:r>
            <a:r>
              <a:rPr dirty="0" sz="1000" spc="50">
                <a:latin typeface="Cambria"/>
                <a:cs typeface="Cambria"/>
              </a:rPr>
              <a:t>instituciones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0">
                <a:latin typeface="Cambria"/>
                <a:cs typeface="Cambria"/>
              </a:rPr>
              <a:t>desarrollo, </a:t>
            </a:r>
            <a:r>
              <a:rPr dirty="0" sz="1000" spc="75">
                <a:latin typeface="Cambria"/>
                <a:cs typeface="Cambria"/>
              </a:rPr>
              <a:t>lo </a:t>
            </a:r>
            <a:r>
              <a:rPr dirty="0" sz="1000" spc="85">
                <a:latin typeface="Cambria"/>
                <a:cs typeface="Cambria"/>
              </a:rPr>
              <a:t>que  </a:t>
            </a:r>
            <a:r>
              <a:rPr dirty="0" sz="1000" spc="55">
                <a:latin typeface="Cambria"/>
                <a:cs typeface="Cambria"/>
              </a:rPr>
              <a:t>le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llevado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vivir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Marruecos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Uruguay.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Tam-  </a:t>
            </a:r>
            <a:r>
              <a:rPr dirty="0" sz="1000" spc="70">
                <a:latin typeface="Cambria"/>
                <a:cs typeface="Cambria"/>
              </a:rPr>
              <a:t>bién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desarrollado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una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investigación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acerca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Kabir,  </a:t>
            </a:r>
            <a:r>
              <a:rPr dirty="0" sz="1000" spc="65">
                <a:latin typeface="Cambria"/>
                <a:cs typeface="Cambria"/>
              </a:rPr>
              <a:t>poeta </a:t>
            </a:r>
            <a:r>
              <a:rPr dirty="0" sz="1000" spc="70">
                <a:latin typeface="Cambria"/>
                <a:cs typeface="Cambria"/>
              </a:rPr>
              <a:t>místico medieval,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65">
                <a:latin typeface="Cambria"/>
                <a:cs typeface="Cambria"/>
              </a:rPr>
              <a:t>India. </a:t>
            </a:r>
            <a:r>
              <a:rPr dirty="0" sz="1000" spc="135">
                <a:latin typeface="Cambria"/>
                <a:cs typeface="Cambria"/>
              </a:rPr>
              <a:t>Ha </a:t>
            </a:r>
            <a:r>
              <a:rPr dirty="0" sz="1000" spc="65">
                <a:latin typeface="Cambria"/>
                <a:cs typeface="Cambria"/>
              </a:rPr>
              <a:t>recibido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75">
                <a:latin typeface="Cambria"/>
                <a:cs typeface="Cambria"/>
              </a:rPr>
              <a:t>pre-  </a:t>
            </a:r>
            <a:r>
              <a:rPr dirty="0" sz="1000" spc="130">
                <a:latin typeface="Cambria"/>
                <a:cs typeface="Cambria"/>
              </a:rPr>
              <a:t>mio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Poesía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75">
                <a:latin typeface="Cambria"/>
                <a:cs typeface="Cambria"/>
              </a:rPr>
              <a:t>Universidad Pública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70">
                <a:latin typeface="Cambria"/>
                <a:cs typeface="Cambria"/>
              </a:rPr>
              <a:t>Navarra  </a:t>
            </a:r>
            <a:r>
              <a:rPr dirty="0" sz="1000" spc="40">
                <a:latin typeface="Cambria"/>
                <a:cs typeface="Cambria"/>
              </a:rPr>
              <a:t>(2003)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0">
                <a:latin typeface="Cambria"/>
                <a:cs typeface="Cambria"/>
              </a:rPr>
              <a:t>ha </a:t>
            </a:r>
            <a:r>
              <a:rPr dirty="0" sz="1000" spc="70">
                <a:latin typeface="Cambria"/>
                <a:cs typeface="Cambria"/>
              </a:rPr>
              <a:t>sido </a:t>
            </a:r>
            <a:r>
              <a:rPr dirty="0" sz="1000" spc="50">
                <a:latin typeface="Cambria"/>
                <a:cs typeface="Cambria"/>
              </a:rPr>
              <a:t>ﬁnalista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75">
                <a:latin typeface="Cambria"/>
                <a:cs typeface="Cambria"/>
              </a:rPr>
              <a:t>dos </a:t>
            </a:r>
            <a:r>
              <a:rPr dirty="0" sz="1000" spc="85">
                <a:latin typeface="Cambria"/>
                <a:cs typeface="Cambria"/>
              </a:rPr>
              <a:t>premios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poesía  </a:t>
            </a:r>
            <a:r>
              <a:rPr dirty="0" sz="1000" spc="55">
                <a:latin typeface="Cambria"/>
                <a:cs typeface="Cambria"/>
              </a:rPr>
              <a:t>joven: el </a:t>
            </a:r>
            <a:r>
              <a:rPr dirty="0" sz="1000" spc="60">
                <a:latin typeface="Cambria"/>
                <a:cs typeface="Cambria"/>
              </a:rPr>
              <a:t>Internacional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Alzira </a:t>
            </a:r>
            <a:r>
              <a:rPr dirty="0" sz="1000" spc="35">
                <a:latin typeface="Cambria"/>
                <a:cs typeface="Cambria"/>
              </a:rPr>
              <a:t>(2002)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9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Ayun-  </a:t>
            </a:r>
            <a:r>
              <a:rPr dirty="0" sz="1000" spc="75">
                <a:latin typeface="Cambria"/>
                <a:cs typeface="Cambria"/>
              </a:rPr>
              <a:t>tamiento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Pamplona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-10">
                <a:latin typeface="Cambria"/>
                <a:cs typeface="Cambria"/>
              </a:rPr>
              <a:t>(1996).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autora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blog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Shere-  </a:t>
            </a:r>
            <a:r>
              <a:rPr dirty="0" sz="1000" spc="30" i="1">
                <a:latin typeface="Cambria"/>
                <a:cs typeface="Cambria"/>
              </a:rPr>
              <a:t>zade </a:t>
            </a:r>
            <a:r>
              <a:rPr dirty="0" sz="1000" spc="114" i="1">
                <a:latin typeface="Cambria"/>
                <a:cs typeface="Cambria"/>
              </a:rPr>
              <a:t>En </a:t>
            </a:r>
            <a:r>
              <a:rPr dirty="0" sz="1000" spc="100" i="1">
                <a:latin typeface="Cambria"/>
                <a:cs typeface="Cambria"/>
              </a:rPr>
              <a:t>La </a:t>
            </a:r>
            <a:r>
              <a:rPr dirty="0" sz="1000" spc="45" i="1">
                <a:latin typeface="Cambria"/>
                <a:cs typeface="Cambria"/>
              </a:rPr>
              <a:t>Red</a:t>
            </a:r>
            <a:r>
              <a:rPr dirty="0" sz="1000" spc="45">
                <a:latin typeface="Cambria"/>
                <a:cs typeface="Cambria"/>
              </a:rPr>
              <a:t>: </a:t>
            </a:r>
            <a:r>
              <a:rPr dirty="0" sz="1000" spc="65">
                <a:latin typeface="Cambria"/>
                <a:cs typeface="Cambria"/>
              </a:rPr>
              <a:t>sherezadeenlared.wordpress.com </a:t>
            </a:r>
            <a:r>
              <a:rPr dirty="0" sz="1000" spc="80">
                <a:latin typeface="Cambria"/>
                <a:cs typeface="Cambria"/>
              </a:rPr>
              <a:t>Sus  </a:t>
            </a:r>
            <a:r>
              <a:rPr dirty="0" sz="1000" spc="85">
                <a:latin typeface="Cambria"/>
                <a:cs typeface="Cambria"/>
              </a:rPr>
              <a:t>poemas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han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sido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incluidos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las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siguientes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publicacio-  </a:t>
            </a:r>
            <a:r>
              <a:rPr dirty="0" sz="1000" spc="45">
                <a:latin typeface="Cambria"/>
                <a:cs typeface="Cambria"/>
              </a:rPr>
              <a:t>nes: </a:t>
            </a:r>
            <a:r>
              <a:rPr dirty="0" sz="1000" spc="30" i="1">
                <a:latin typeface="Cambria"/>
                <a:cs typeface="Cambria"/>
              </a:rPr>
              <a:t>Antología </a:t>
            </a:r>
            <a:r>
              <a:rPr dirty="0" sz="1000" spc="-10" i="1">
                <a:latin typeface="Cambria"/>
                <a:cs typeface="Cambria"/>
              </a:rPr>
              <a:t>Voces </a:t>
            </a:r>
            <a:r>
              <a:rPr dirty="0" sz="1000" spc="20" i="1">
                <a:latin typeface="Cambria"/>
                <a:cs typeface="Cambria"/>
              </a:rPr>
              <a:t>del </a:t>
            </a:r>
            <a:r>
              <a:rPr dirty="0" sz="1000" spc="15" i="1">
                <a:latin typeface="Cambria"/>
                <a:cs typeface="Cambria"/>
              </a:rPr>
              <a:t>extremo </a:t>
            </a:r>
            <a:r>
              <a:rPr dirty="0" sz="1000" spc="45" i="1">
                <a:latin typeface="Cambria"/>
                <a:cs typeface="Cambria"/>
              </a:rPr>
              <a:t>2016 </a:t>
            </a:r>
            <a:r>
              <a:rPr dirty="0" sz="1000" spc="70">
                <a:latin typeface="Cambria"/>
                <a:cs typeface="Cambria"/>
              </a:rPr>
              <a:t>(Amargord, </a:t>
            </a:r>
            <a:r>
              <a:rPr dirty="0" sz="1000" spc="-10">
                <a:latin typeface="Cambria"/>
                <a:cs typeface="Cambria"/>
              </a:rPr>
              <a:t>2017),  </a:t>
            </a:r>
            <a:r>
              <a:rPr dirty="0" sz="1000" spc="25" i="1">
                <a:latin typeface="Cambria"/>
                <a:cs typeface="Cambria"/>
              </a:rPr>
              <a:t>Poesía </a:t>
            </a:r>
            <a:r>
              <a:rPr dirty="0" sz="1000" spc="35" i="1">
                <a:latin typeface="Cambria"/>
                <a:cs typeface="Cambria"/>
              </a:rPr>
              <a:t>en </a:t>
            </a:r>
            <a:r>
              <a:rPr dirty="0" sz="1000" spc="40" i="1">
                <a:latin typeface="Cambria"/>
                <a:cs typeface="Cambria"/>
              </a:rPr>
              <a:t>movimiento </a:t>
            </a:r>
            <a:r>
              <a:rPr dirty="0" sz="1000" spc="100">
                <a:latin typeface="Cambria"/>
                <a:cs typeface="Cambria"/>
              </a:rPr>
              <a:t>(Mancomunidad </a:t>
            </a:r>
            <a:r>
              <a:rPr dirty="0" sz="1000" spc="95">
                <a:latin typeface="Cambria"/>
                <a:cs typeface="Cambria"/>
              </a:rPr>
              <a:t>de Pamplona,  </a:t>
            </a:r>
            <a:r>
              <a:rPr dirty="0" sz="1000" spc="45">
                <a:latin typeface="Cambria"/>
                <a:cs typeface="Cambria"/>
              </a:rPr>
              <a:t>2008),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Poemas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yrelatos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(UPNA,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2004),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Alquimia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(Ayto.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  </a:t>
            </a:r>
            <a:r>
              <a:rPr dirty="0" sz="1000" spc="50">
                <a:latin typeface="Cambria"/>
                <a:cs typeface="Cambria"/>
              </a:rPr>
              <a:t>Alzira,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2004),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Eljuego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de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hacerversos,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eljuego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de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hacercuen-  </a:t>
            </a:r>
            <a:r>
              <a:rPr dirty="0" sz="1000" i="1">
                <a:latin typeface="Cambria"/>
                <a:cs typeface="Cambria"/>
              </a:rPr>
              <a:t>tos </a:t>
            </a:r>
            <a:r>
              <a:rPr dirty="0" sz="1000" spc="75">
                <a:latin typeface="Cambria"/>
                <a:cs typeface="Cambria"/>
              </a:rPr>
              <a:t>(Ayuntamiento </a:t>
            </a:r>
            <a:r>
              <a:rPr dirty="0" sz="1000" spc="95">
                <a:latin typeface="Cambria"/>
                <a:cs typeface="Cambria"/>
              </a:rPr>
              <a:t>de Pamplona, </a:t>
            </a:r>
            <a:r>
              <a:rPr dirty="0" sz="1000" spc="60">
                <a:latin typeface="Cambria"/>
                <a:cs typeface="Cambria"/>
              </a:rPr>
              <a:t>2002), </a:t>
            </a:r>
            <a:r>
              <a:rPr dirty="0" sz="1000" spc="40" i="1">
                <a:latin typeface="Cambria"/>
                <a:cs typeface="Cambria"/>
              </a:rPr>
              <a:t>Desazulado  </a:t>
            </a:r>
            <a:r>
              <a:rPr dirty="0" sz="1000" spc="65">
                <a:latin typeface="Cambria"/>
                <a:cs typeface="Cambria"/>
              </a:rPr>
              <a:t>(Rago, </a:t>
            </a:r>
            <a:r>
              <a:rPr dirty="0" sz="1000" spc="30">
                <a:latin typeface="Cambria"/>
                <a:cs typeface="Cambria"/>
              </a:rPr>
              <a:t>2001)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35" i="1">
                <a:latin typeface="Cambria"/>
                <a:cs typeface="Cambria"/>
              </a:rPr>
              <a:t>Antología </a:t>
            </a:r>
            <a:r>
              <a:rPr dirty="0" sz="1000" spc="25" i="1">
                <a:latin typeface="Cambria"/>
                <a:cs typeface="Cambria"/>
              </a:rPr>
              <a:t>de </a:t>
            </a:r>
            <a:r>
              <a:rPr dirty="0" sz="1000" spc="35" i="1">
                <a:latin typeface="Cambria"/>
                <a:cs typeface="Cambria"/>
              </a:rPr>
              <a:t>la </a:t>
            </a:r>
            <a:r>
              <a:rPr dirty="0" sz="1000" spc="20" i="1">
                <a:latin typeface="Cambria"/>
                <a:cs typeface="Cambria"/>
              </a:rPr>
              <a:t>literatura </a:t>
            </a:r>
            <a:r>
              <a:rPr dirty="0" sz="1000" spc="45" i="1">
                <a:latin typeface="Cambria"/>
                <a:cs typeface="Cambria"/>
              </a:rPr>
              <a:t>navarra </a:t>
            </a:r>
            <a:r>
              <a:rPr dirty="0" sz="1000" spc="25" i="1">
                <a:latin typeface="Cambria"/>
                <a:cs typeface="Cambria"/>
              </a:rPr>
              <a:t>actual.  </a:t>
            </a:r>
            <a:r>
              <a:rPr dirty="0" sz="1000" spc="25" i="1">
                <a:latin typeface="Cambria"/>
                <a:cs typeface="Cambria"/>
              </a:rPr>
              <a:t>Este </a:t>
            </a:r>
            <a:r>
              <a:rPr dirty="0" sz="1000" spc="30" i="1">
                <a:latin typeface="Cambria"/>
                <a:cs typeface="Cambria"/>
              </a:rPr>
              <a:t>noventa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i="1">
                <a:latin typeface="Cambria"/>
                <a:cs typeface="Cambria"/>
              </a:rPr>
              <a:t>ocho </a:t>
            </a:r>
            <a:r>
              <a:rPr dirty="0" sz="1000" spc="65">
                <a:latin typeface="Cambria"/>
                <a:cs typeface="Cambria"/>
              </a:rPr>
              <a:t>(Ayuntamiento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Pamplona, </a:t>
            </a:r>
            <a:r>
              <a:rPr dirty="0" sz="1000" spc="-5">
                <a:latin typeface="Cambria"/>
                <a:cs typeface="Cambria"/>
              </a:rPr>
              <a:t>1998).  </a:t>
            </a:r>
            <a:r>
              <a:rPr dirty="0" sz="1000" spc="135">
                <a:latin typeface="Cambria"/>
                <a:cs typeface="Cambria"/>
              </a:rPr>
              <a:t>Ha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sido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colaboradora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revista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poesía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0" i="1">
                <a:latin typeface="Cambria"/>
                <a:cs typeface="Cambria"/>
              </a:rPr>
              <a:t>Una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vez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en  </a:t>
            </a:r>
            <a:r>
              <a:rPr dirty="0" sz="1000" spc="30" i="1">
                <a:latin typeface="Cambria"/>
                <a:cs typeface="Cambria"/>
              </a:rPr>
              <a:t>Pamplona, </a:t>
            </a:r>
            <a:r>
              <a:rPr dirty="0" sz="1000" spc="35" i="1">
                <a:latin typeface="Cambria"/>
                <a:cs typeface="Cambria"/>
              </a:rPr>
              <a:t>Iruñean </a:t>
            </a:r>
            <a:r>
              <a:rPr dirty="0" sz="1000" spc="20" i="1">
                <a:latin typeface="Cambria"/>
                <a:cs typeface="Cambria"/>
              </a:rPr>
              <a:t>behin</a:t>
            </a:r>
            <a:r>
              <a:rPr dirty="0" sz="1000" spc="-90" i="1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(1996-2006).</a:t>
            </a:r>
            <a:endParaRPr sz="1000">
              <a:latin typeface="Cambria"/>
              <a:cs typeface="Cambria"/>
            </a:endParaRPr>
          </a:p>
          <a:p>
            <a:pPr algn="just" marL="12700" marR="6985">
              <a:lnSpc>
                <a:spcPct val="125000"/>
              </a:lnSpc>
              <a:spcBef>
                <a:spcPts val="280"/>
              </a:spcBef>
            </a:pPr>
            <a:r>
              <a:rPr dirty="0" sz="1000" spc="65" b="1">
                <a:latin typeface="Book Antiqua"/>
                <a:cs typeface="Book Antiqua"/>
              </a:rPr>
              <a:t>Tere</a:t>
            </a:r>
            <a:r>
              <a:rPr dirty="0" sz="1000" spc="-25" b="1">
                <a:latin typeface="Book Antiqua"/>
                <a:cs typeface="Book Antiqua"/>
              </a:rPr>
              <a:t> </a:t>
            </a:r>
            <a:r>
              <a:rPr dirty="0" sz="1000" spc="45" b="1">
                <a:latin typeface="Book Antiqua"/>
                <a:cs typeface="Book Antiqua"/>
              </a:rPr>
              <a:t>Irastortza</a:t>
            </a:r>
            <a:r>
              <a:rPr dirty="0" sz="1000" spc="-25" b="1">
                <a:latin typeface="Book Antiqua"/>
                <a:cs typeface="Book Antiqua"/>
              </a:rPr>
              <a:t> </a:t>
            </a:r>
            <a:r>
              <a:rPr dirty="0" sz="1000" spc="65" b="1">
                <a:latin typeface="Book Antiqua"/>
                <a:cs typeface="Book Antiqua"/>
              </a:rPr>
              <a:t>Garmendia</a:t>
            </a:r>
            <a:r>
              <a:rPr dirty="0" sz="1000" spc="-5" b="1">
                <a:latin typeface="Book Antiqua"/>
                <a:cs typeface="Book Antiqua"/>
              </a:rPr>
              <a:t> </a:t>
            </a:r>
            <a:r>
              <a:rPr dirty="0" sz="1000" spc="60">
                <a:latin typeface="Cambria"/>
                <a:cs typeface="Cambria"/>
              </a:rPr>
              <a:t>(zaldibia,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Gipuzkoa,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-30">
                <a:latin typeface="Cambria"/>
                <a:cs typeface="Cambria"/>
              </a:rPr>
              <a:t>1961).  </a:t>
            </a:r>
            <a:r>
              <a:rPr dirty="0" sz="1000" spc="65">
                <a:latin typeface="Cambria"/>
                <a:cs typeface="Cambria"/>
              </a:rPr>
              <a:t>Directora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ikastola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Andramendi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Beasain.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Crea-  </a:t>
            </a:r>
            <a:r>
              <a:rPr dirty="0" sz="1000" spc="65">
                <a:latin typeface="Cambria"/>
                <a:cs typeface="Cambria"/>
              </a:rPr>
              <a:t>dora, </a:t>
            </a:r>
            <a:r>
              <a:rPr dirty="0" sz="1000" spc="60">
                <a:latin typeface="Cambria"/>
                <a:cs typeface="Cambria"/>
              </a:rPr>
              <a:t>profesora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directora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0">
                <a:latin typeface="Cambria"/>
                <a:cs typeface="Cambria"/>
              </a:rPr>
              <a:t>Escuela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Escritores 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Bergara.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Profesora</a:t>
            </a:r>
            <a:r>
              <a:rPr dirty="0" sz="1000" spc="-8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Asociada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75">
                <a:latin typeface="Cambria"/>
                <a:cs typeface="Cambria"/>
              </a:rPr>
              <a:t>UNED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Madrid, 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Depto.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40">
                <a:latin typeface="Cambria"/>
                <a:cs typeface="Cambria"/>
              </a:rPr>
              <a:t>De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Filología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Clásica.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60">
                <a:latin typeface="Cambria"/>
                <a:cs typeface="Cambria"/>
              </a:rPr>
              <a:t>Como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poeta.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Ha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pu-  </a:t>
            </a:r>
            <a:r>
              <a:rPr dirty="0" sz="1000" spc="65">
                <a:latin typeface="Cambria"/>
                <a:cs typeface="Cambria"/>
              </a:rPr>
              <a:t>blicado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muchas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obras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poesía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editorial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Pamiela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74084" y="8807932"/>
            <a:ext cx="3368675" cy="967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85">
                <a:latin typeface="Cambria"/>
                <a:cs typeface="Cambria"/>
              </a:rPr>
              <a:t>ha </a:t>
            </a:r>
            <a:r>
              <a:rPr dirty="0" sz="1000" spc="65">
                <a:latin typeface="Cambria"/>
                <a:cs typeface="Cambria"/>
              </a:rPr>
              <a:t>recibido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70">
                <a:latin typeface="Cambria"/>
                <a:cs typeface="Cambria"/>
              </a:rPr>
              <a:t>dos </a:t>
            </a:r>
            <a:r>
              <a:rPr dirty="0" sz="1000" spc="55">
                <a:latin typeface="Cambria"/>
                <a:cs typeface="Cambria"/>
              </a:rPr>
              <a:t>ocasiones el </a:t>
            </a:r>
            <a:r>
              <a:rPr dirty="0" sz="1000" spc="90">
                <a:latin typeface="Cambria"/>
                <a:cs typeface="Cambria"/>
              </a:rPr>
              <a:t>Premio de</a:t>
            </a:r>
            <a:r>
              <a:rPr dirty="0" sz="1000" spc="-9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5">
                <a:latin typeface="Cambria"/>
                <a:cs typeface="Cambria"/>
              </a:rPr>
              <a:t>Crítica 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poesía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euskera. </a:t>
            </a:r>
            <a:r>
              <a:rPr dirty="0" sz="1000" spc="80">
                <a:latin typeface="Cambria"/>
                <a:cs typeface="Cambria"/>
              </a:rPr>
              <a:t>Sus </a:t>
            </a:r>
            <a:r>
              <a:rPr dirty="0" sz="1000" spc="70">
                <a:latin typeface="Cambria"/>
                <a:cs typeface="Cambria"/>
              </a:rPr>
              <a:t>dos últimos </a:t>
            </a:r>
            <a:r>
              <a:rPr dirty="0" sz="1000" spc="45">
                <a:latin typeface="Cambria"/>
                <a:cs typeface="Cambria"/>
              </a:rPr>
              <a:t>libros </a:t>
            </a:r>
            <a:r>
              <a:rPr dirty="0" sz="1000" spc="90">
                <a:latin typeface="Cambria"/>
                <a:cs typeface="Cambria"/>
              </a:rPr>
              <a:t>han </a:t>
            </a:r>
            <a:r>
              <a:rPr dirty="0" sz="1000" spc="60">
                <a:latin typeface="Cambria"/>
                <a:cs typeface="Cambria"/>
              </a:rPr>
              <a:t>sido  </a:t>
            </a:r>
            <a:r>
              <a:rPr dirty="0" sz="1000" spc="65">
                <a:latin typeface="Cambria"/>
                <a:cs typeface="Cambria"/>
              </a:rPr>
              <a:t>poemarios: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Etaorainbadakit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-45">
                <a:latin typeface="Cambria"/>
                <a:cs typeface="Cambria"/>
              </a:rPr>
              <a:t>(2011)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Munduabetetzenze-  </a:t>
            </a:r>
            <a:r>
              <a:rPr dirty="0" sz="1000" spc="30" i="1">
                <a:latin typeface="Cambria"/>
                <a:cs typeface="Cambria"/>
              </a:rPr>
              <a:t>nuten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-10">
                <a:latin typeface="Cambria"/>
                <a:cs typeface="Cambria"/>
              </a:rPr>
              <a:t>(2015).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También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escrito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publicado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ensayos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45">
                <a:latin typeface="Cambria"/>
                <a:cs typeface="Cambria"/>
              </a:rPr>
              <a:t>artículos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80">
                <a:latin typeface="Cambria"/>
                <a:cs typeface="Cambria"/>
              </a:rPr>
              <a:t>opinión.</a:t>
            </a:r>
            <a:r>
              <a:rPr dirty="0" sz="1000" spc="-1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  <a:hlinkClick r:id="rId2"/>
              </a:rPr>
              <a:t>www.tereirastortza.com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08924" y="330961"/>
            <a:ext cx="5511165" cy="13785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0">
                <a:latin typeface="Calibri"/>
                <a:cs typeface="Calibri"/>
              </a:rPr>
              <a:t>3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30">
                <a:latin typeface="Calibri"/>
                <a:cs typeface="Calibri"/>
              </a:rPr>
              <a:t>AGOStO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80">
                <a:latin typeface="Calibri"/>
                <a:cs typeface="Calibri"/>
              </a:rPr>
              <a:t>JuEVES</a:t>
            </a:r>
            <a:r>
              <a:rPr dirty="0" sz="1400" spc="-120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20:00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300"/>
              </a:lnSpc>
            </a:pPr>
            <a:r>
              <a:rPr dirty="0" sz="1400" spc="105">
                <a:latin typeface="Calibri"/>
                <a:cs typeface="Calibri"/>
              </a:rPr>
              <a:t>BiBLiOtECA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60">
                <a:latin typeface="Calibri"/>
                <a:cs typeface="Calibri"/>
              </a:rPr>
              <a:t>LA</a:t>
            </a:r>
            <a:r>
              <a:rPr dirty="0" sz="1400" spc="-180">
                <a:latin typeface="Calibri"/>
                <a:cs typeface="Calibri"/>
              </a:rPr>
              <a:t> </a:t>
            </a:r>
            <a:r>
              <a:rPr dirty="0" sz="1400" spc="55">
                <a:latin typeface="Calibri"/>
                <a:cs typeface="Calibri"/>
              </a:rPr>
              <a:t>RiOJA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2740"/>
              </a:lnSpc>
              <a:spcBef>
                <a:spcPts val="315"/>
              </a:spcBef>
            </a:pPr>
            <a:r>
              <a:rPr dirty="0" sz="2400" spc="95" b="1">
                <a:latin typeface="Calibri"/>
                <a:cs typeface="Calibri"/>
              </a:rPr>
              <a:t>ITZIAR </a:t>
            </a:r>
            <a:r>
              <a:rPr dirty="0" sz="2400" spc="140" b="1">
                <a:latin typeface="Calibri"/>
                <a:cs typeface="Calibri"/>
              </a:rPr>
              <a:t>ANCÍN </a:t>
            </a:r>
            <a:r>
              <a:rPr dirty="0" sz="2400" spc="-10" b="1">
                <a:latin typeface="Calibri"/>
                <a:cs typeface="Calibri"/>
              </a:rPr>
              <a:t>&amp; </a:t>
            </a:r>
            <a:r>
              <a:rPr dirty="0" sz="2400" spc="100" b="1">
                <a:latin typeface="Calibri"/>
                <a:cs typeface="Calibri"/>
              </a:rPr>
              <a:t>TERE</a:t>
            </a:r>
            <a:r>
              <a:rPr dirty="0" sz="2400" spc="-60" b="1">
                <a:latin typeface="Calibri"/>
                <a:cs typeface="Calibri"/>
              </a:rPr>
              <a:t> </a:t>
            </a:r>
            <a:r>
              <a:rPr dirty="0" sz="2400" spc="95" b="1">
                <a:latin typeface="Calibri"/>
                <a:cs typeface="Calibri"/>
              </a:rPr>
              <a:t>IRASTORTZA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610"/>
              </a:lnSpc>
            </a:pPr>
            <a:r>
              <a:rPr dirty="0" sz="1500" spc="95">
                <a:latin typeface="Calibri"/>
                <a:cs typeface="Calibri"/>
              </a:rPr>
              <a:t>RECitAL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55">
                <a:latin typeface="Calibri"/>
                <a:cs typeface="Calibri"/>
              </a:rPr>
              <a:t>PRESEntACión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05">
                <a:latin typeface="Calibri"/>
                <a:cs typeface="Calibri"/>
              </a:rPr>
              <a:t>DE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40">
                <a:latin typeface="Calibri"/>
                <a:cs typeface="Calibri"/>
              </a:rPr>
              <a:t>CuADERnOS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60">
                <a:latin typeface="Calibri"/>
                <a:cs typeface="Calibri"/>
              </a:rPr>
              <a:t>CLAnDEStinOS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50"/>
              </a:lnSpc>
            </a:pPr>
            <a:r>
              <a:rPr dirty="0" sz="1500" spc="40" b="1">
                <a:latin typeface="Calibri"/>
                <a:cs typeface="Calibri"/>
              </a:rPr>
              <a:t>ME </a:t>
            </a:r>
            <a:r>
              <a:rPr dirty="0" sz="1500" spc="80" b="1">
                <a:latin typeface="Calibri"/>
                <a:cs typeface="Calibri"/>
              </a:rPr>
              <a:t>DESHARÉ </a:t>
            </a:r>
            <a:r>
              <a:rPr dirty="0" sz="1500" spc="110" b="1">
                <a:latin typeface="Calibri"/>
                <a:cs typeface="Calibri"/>
              </a:rPr>
              <a:t>EN </a:t>
            </a:r>
            <a:r>
              <a:rPr dirty="0" sz="1500" spc="30" b="1">
                <a:latin typeface="Calibri"/>
                <a:cs typeface="Calibri"/>
              </a:rPr>
              <a:t>PALABRAS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-185">
                <a:latin typeface="Calibri"/>
                <a:cs typeface="Calibri"/>
              </a:rPr>
              <a:t> </a:t>
            </a:r>
            <a:r>
              <a:rPr dirty="0" sz="1500" spc="70" b="1">
                <a:latin typeface="Calibri"/>
                <a:cs typeface="Calibri"/>
              </a:rPr>
              <a:t>VELEROS </a:t>
            </a:r>
            <a:r>
              <a:rPr dirty="0" sz="1500" spc="85" b="1">
                <a:latin typeface="Calibri"/>
                <a:cs typeface="Calibri"/>
              </a:rPr>
              <a:t>QUE </a:t>
            </a:r>
            <a:r>
              <a:rPr dirty="0" sz="1500" spc="65" b="1">
                <a:latin typeface="Calibri"/>
                <a:cs typeface="Calibri"/>
              </a:rPr>
              <a:t>PARECEN </a:t>
            </a:r>
            <a:r>
              <a:rPr dirty="0" sz="1500" spc="25" b="1">
                <a:latin typeface="Calibri"/>
                <a:cs typeface="Calibri"/>
              </a:rPr>
              <a:t>GAVIOTAS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95966" y="1963140"/>
            <a:ext cx="3329990" cy="3330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95966" y="5408701"/>
            <a:ext cx="3329990" cy="3329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 rot="21120000">
            <a:off x="836252" y="423809"/>
            <a:ext cx="1481132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70"/>
              </a:lnSpc>
            </a:pPr>
            <a:r>
              <a:rPr dirty="0" sz="3000" spc="-10">
                <a:latin typeface="Arial"/>
                <a:cs typeface="Arial"/>
              </a:rPr>
              <a:t>2 </a:t>
            </a:r>
            <a:r>
              <a:rPr dirty="0" sz="3000" spc="-540">
                <a:latin typeface="Arial"/>
                <a:cs typeface="Arial"/>
              </a:rPr>
              <a:t>libros</a:t>
            </a:r>
            <a:r>
              <a:rPr dirty="0" sz="3000" spc="-625">
                <a:latin typeface="Arial"/>
                <a:cs typeface="Arial"/>
              </a:rPr>
              <a:t> </a:t>
            </a:r>
            <a:r>
              <a:rPr dirty="0" baseline="1851" sz="4500" spc="-727">
                <a:latin typeface="Arial"/>
                <a:cs typeface="Arial"/>
              </a:rPr>
              <a:t>gratis</a:t>
            </a:r>
            <a:endParaRPr baseline="1851" sz="4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336" y="1922436"/>
            <a:ext cx="3368040" cy="2681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50" b="1">
                <a:latin typeface="Book Antiqua"/>
                <a:cs typeface="Book Antiqua"/>
              </a:rPr>
              <a:t>Sergio</a:t>
            </a:r>
            <a:r>
              <a:rPr dirty="0" sz="1000" spc="-65" b="1">
                <a:latin typeface="Book Antiqua"/>
                <a:cs typeface="Book Antiqu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C.</a:t>
            </a:r>
            <a:r>
              <a:rPr dirty="0" sz="1000" spc="-65" b="1">
                <a:latin typeface="Book Antiqua"/>
                <a:cs typeface="Book Antiqua"/>
              </a:rPr>
              <a:t> </a:t>
            </a:r>
            <a:r>
              <a:rPr dirty="0" sz="1000" spc="45" b="1">
                <a:latin typeface="Book Antiqua"/>
                <a:cs typeface="Book Antiqua"/>
              </a:rPr>
              <a:t>Fanjul</a:t>
            </a:r>
            <a:r>
              <a:rPr dirty="0" sz="1000" spc="-50" b="1">
                <a:latin typeface="Book Antiqua"/>
                <a:cs typeface="Book Antiqua"/>
              </a:rPr>
              <a:t> </a:t>
            </a:r>
            <a:r>
              <a:rPr dirty="0" sz="1000" spc="90">
                <a:latin typeface="Cambria"/>
                <a:cs typeface="Cambria"/>
              </a:rPr>
              <a:t>(oviedo,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>
                <a:latin typeface="Cambria"/>
                <a:cs typeface="Cambria"/>
              </a:rPr>
              <a:t>1980)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licenciado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Astro-  </a:t>
            </a:r>
            <a:r>
              <a:rPr dirty="0" sz="1000" spc="45">
                <a:latin typeface="Cambria"/>
                <a:cs typeface="Cambria"/>
              </a:rPr>
              <a:t>física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Universidad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Complutense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Máster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Pe-  riodismo </a:t>
            </a:r>
            <a:r>
              <a:rPr dirty="0" sz="1000" spc="90">
                <a:latin typeface="Cambria"/>
                <a:cs typeface="Cambria"/>
              </a:rPr>
              <a:t>por </a:t>
            </a:r>
            <a:r>
              <a:rPr dirty="0" sz="1000" spc="60">
                <a:latin typeface="Cambria"/>
                <a:cs typeface="Cambria"/>
              </a:rPr>
              <a:t>el </a:t>
            </a:r>
            <a:r>
              <a:rPr dirty="0" sz="1000" spc="90">
                <a:latin typeface="Cambria"/>
                <a:cs typeface="Cambria"/>
              </a:rPr>
              <a:t>El </a:t>
            </a:r>
            <a:r>
              <a:rPr dirty="0" sz="1000" spc="80">
                <a:latin typeface="Cambria"/>
                <a:cs typeface="Cambria"/>
              </a:rPr>
              <a:t>País/UAM. Actualmente </a:t>
            </a:r>
            <a:r>
              <a:rPr dirty="0" sz="1000" spc="60">
                <a:latin typeface="Cambria"/>
                <a:cs typeface="Cambria"/>
              </a:rPr>
              <a:t>escribe  </a:t>
            </a:r>
            <a:r>
              <a:rPr dirty="0" sz="1000" spc="55">
                <a:latin typeface="Cambria"/>
                <a:cs typeface="Cambria"/>
              </a:rPr>
              <a:t>sobre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cultura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ciencia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diario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0" i="1">
                <a:latin typeface="Cambria"/>
                <a:cs typeface="Cambria"/>
              </a:rPr>
              <a:t>El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País</a:t>
            </a:r>
            <a:r>
              <a:rPr dirty="0" sz="1000" spc="30">
                <a:latin typeface="Cambria"/>
                <a:cs typeface="Cambria"/>
              </a:rPr>
              <a:t>.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También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  </a:t>
            </a:r>
            <a:r>
              <a:rPr dirty="0" sz="1000" spc="60">
                <a:latin typeface="Cambria"/>
                <a:cs typeface="Cambria"/>
              </a:rPr>
              <a:t>colaborado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otros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medios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como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Vice,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Playground,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For-  </a:t>
            </a:r>
            <a:r>
              <a:rPr dirty="0" sz="1000" spc="-20" i="1">
                <a:latin typeface="Cambria"/>
                <a:cs typeface="Cambria"/>
              </a:rPr>
              <a:t>bes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Atlántica</a:t>
            </a:r>
            <a:r>
              <a:rPr dirty="0" sz="1000" spc="-100" i="1">
                <a:latin typeface="Cambria"/>
                <a:cs typeface="Cambria"/>
              </a:rPr>
              <a:t> </a:t>
            </a:r>
            <a:r>
              <a:rPr dirty="0" sz="1000" spc="145" i="1">
                <a:latin typeface="Cambria"/>
                <a:cs typeface="Cambria"/>
              </a:rPr>
              <a:t>XXII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columnista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ElAsombrario/Pú-  </a:t>
            </a:r>
            <a:r>
              <a:rPr dirty="0" sz="1000" spc="10" i="1">
                <a:latin typeface="Cambria"/>
                <a:cs typeface="Cambria"/>
              </a:rPr>
              <a:t>blico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Buensalvaje</a:t>
            </a:r>
            <a:r>
              <a:rPr dirty="0" sz="1000" spc="20">
                <a:latin typeface="Cambria"/>
                <a:cs typeface="Cambria"/>
              </a:rPr>
              <a:t>.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Ha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publicado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los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poemarios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Pertinaz  </a:t>
            </a:r>
            <a:r>
              <a:rPr dirty="0" sz="1000" spc="10" i="1">
                <a:latin typeface="Cambria"/>
                <a:cs typeface="Cambria"/>
              </a:rPr>
              <a:t>freelance </a:t>
            </a:r>
            <a:r>
              <a:rPr dirty="0" sz="1000" spc="40">
                <a:latin typeface="Cambria"/>
                <a:cs typeface="Cambria"/>
              </a:rPr>
              <a:t>(Visor, </a:t>
            </a:r>
            <a:r>
              <a:rPr dirty="0" sz="1000" spc="45">
                <a:latin typeface="Cambria"/>
                <a:cs typeface="Cambria"/>
              </a:rPr>
              <a:t>accésit </a:t>
            </a:r>
            <a:r>
              <a:rPr dirty="0" sz="1000" spc="95">
                <a:latin typeface="Cambria"/>
                <a:cs typeface="Cambria"/>
              </a:rPr>
              <a:t>premio </a:t>
            </a:r>
            <a:r>
              <a:rPr dirty="0" sz="1000" spc="85">
                <a:latin typeface="Cambria"/>
                <a:cs typeface="Cambria"/>
              </a:rPr>
              <a:t>Jaime </a:t>
            </a:r>
            <a:r>
              <a:rPr dirty="0" sz="1000" spc="110">
                <a:latin typeface="Cambria"/>
                <a:cs typeface="Cambria"/>
              </a:rPr>
              <a:t>Gil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70">
                <a:latin typeface="Cambria"/>
                <a:cs typeface="Cambria"/>
              </a:rPr>
              <a:t>Biedma),  </a:t>
            </a:r>
            <a:r>
              <a:rPr dirty="0" sz="1000" spc="30" i="1">
                <a:latin typeface="Cambria"/>
                <a:cs typeface="Cambria"/>
              </a:rPr>
              <a:t>Otros </a:t>
            </a:r>
            <a:r>
              <a:rPr dirty="0" sz="1000" spc="20" i="1">
                <a:latin typeface="Cambria"/>
                <a:cs typeface="Cambria"/>
              </a:rPr>
              <a:t>demonios </a:t>
            </a:r>
            <a:r>
              <a:rPr dirty="0" sz="1000" spc="60">
                <a:latin typeface="Cambria"/>
                <a:cs typeface="Cambria"/>
              </a:rPr>
              <a:t>(premios </a:t>
            </a:r>
            <a:r>
              <a:rPr dirty="0" sz="1000" spc="45">
                <a:latin typeface="Cambria"/>
                <a:cs typeface="Cambria"/>
              </a:rPr>
              <a:t>Asturias </a:t>
            </a:r>
            <a:r>
              <a:rPr dirty="0" sz="1000" spc="70">
                <a:latin typeface="Cambria"/>
                <a:cs typeface="Cambria"/>
              </a:rPr>
              <a:t>Joven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0">
                <a:latin typeface="Cambria"/>
                <a:cs typeface="Cambria"/>
              </a:rPr>
              <a:t>Poesía,</a:t>
            </a:r>
            <a:r>
              <a:rPr dirty="0" sz="1000" spc="-11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KRK  </a:t>
            </a:r>
            <a:r>
              <a:rPr dirty="0" sz="1000" spc="55">
                <a:latin typeface="Cambria"/>
                <a:cs typeface="Cambria"/>
              </a:rPr>
              <a:t>ediciones), </a:t>
            </a:r>
            <a:r>
              <a:rPr dirty="0" sz="1000" spc="100" i="1">
                <a:latin typeface="Cambria"/>
                <a:cs typeface="Cambria"/>
              </a:rPr>
              <a:t>La </a:t>
            </a:r>
            <a:r>
              <a:rPr dirty="0" sz="1000" spc="50" i="1">
                <a:latin typeface="Cambria"/>
                <a:cs typeface="Cambria"/>
              </a:rPr>
              <a:t>Crisis, </a:t>
            </a:r>
            <a:r>
              <a:rPr dirty="0" sz="1000" spc="10" i="1">
                <a:latin typeface="Cambria"/>
                <a:cs typeface="Cambria"/>
              </a:rPr>
              <a:t>econopoemas </a:t>
            </a:r>
            <a:r>
              <a:rPr dirty="0" sz="1000" spc="15">
                <a:latin typeface="Cambria"/>
                <a:cs typeface="Cambria"/>
              </a:rPr>
              <a:t>(Ya </a:t>
            </a:r>
            <a:r>
              <a:rPr dirty="0" sz="1000" spc="80">
                <a:latin typeface="Cambria"/>
                <a:cs typeface="Cambria"/>
              </a:rPr>
              <a:t>lo </a:t>
            </a:r>
            <a:r>
              <a:rPr dirty="0" sz="1000" spc="70">
                <a:latin typeface="Cambria"/>
                <a:cs typeface="Cambria"/>
              </a:rPr>
              <a:t>dijo </a:t>
            </a:r>
            <a:r>
              <a:rPr dirty="0" sz="1000" spc="95">
                <a:latin typeface="Cambria"/>
                <a:cs typeface="Cambria"/>
              </a:rPr>
              <a:t>Casimiro  </a:t>
            </a:r>
            <a:r>
              <a:rPr dirty="0" sz="1000" spc="20">
                <a:latin typeface="Cambria"/>
                <a:cs typeface="Cambria"/>
              </a:rPr>
              <a:t>Parker),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Inventario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de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invertebrados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(Premio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Pablo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García  Baena,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La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Bella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Varsovia)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libro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cuentos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Genio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  </a:t>
            </a:r>
            <a:r>
              <a:rPr dirty="0" sz="1000" spc="15" i="1">
                <a:latin typeface="Cambria"/>
                <a:cs typeface="Cambria"/>
              </a:rPr>
              <a:t>extrarradio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(La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hoja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del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monte).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Es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profesor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escuela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escritura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creativa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Hotel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0">
                <a:latin typeface="Cambria"/>
                <a:cs typeface="Cambria"/>
              </a:rPr>
              <a:t>KaTha.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33460" y="332155"/>
            <a:ext cx="4976495" cy="13785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0">
                <a:latin typeface="Calibri"/>
                <a:cs typeface="Calibri"/>
              </a:rPr>
              <a:t>4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30">
                <a:latin typeface="Calibri"/>
                <a:cs typeface="Calibri"/>
              </a:rPr>
              <a:t>AGOStO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105">
                <a:latin typeface="Calibri"/>
                <a:cs typeface="Calibri"/>
              </a:rPr>
              <a:t>ViERnES</a:t>
            </a:r>
            <a:r>
              <a:rPr dirty="0" sz="1400" spc="-110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20:00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300"/>
              </a:lnSpc>
            </a:pPr>
            <a:r>
              <a:rPr dirty="0" sz="1400" spc="105">
                <a:latin typeface="Calibri"/>
                <a:cs typeface="Calibri"/>
              </a:rPr>
              <a:t>BiBLiOtECA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60">
                <a:latin typeface="Calibri"/>
                <a:cs typeface="Calibri"/>
              </a:rPr>
              <a:t>LA</a:t>
            </a:r>
            <a:r>
              <a:rPr dirty="0" sz="1400" spc="-180">
                <a:latin typeface="Calibri"/>
                <a:cs typeface="Calibri"/>
              </a:rPr>
              <a:t> </a:t>
            </a:r>
            <a:r>
              <a:rPr dirty="0" sz="1400" spc="55">
                <a:latin typeface="Calibri"/>
                <a:cs typeface="Calibri"/>
              </a:rPr>
              <a:t>RiOJA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2740"/>
              </a:lnSpc>
              <a:spcBef>
                <a:spcPts val="315"/>
              </a:spcBef>
            </a:pPr>
            <a:r>
              <a:rPr dirty="0" sz="2400" spc="125" b="1">
                <a:latin typeface="Calibri"/>
                <a:cs typeface="Calibri"/>
              </a:rPr>
              <a:t>SERGIO </a:t>
            </a:r>
            <a:r>
              <a:rPr dirty="0" sz="2400" spc="70" b="1">
                <a:latin typeface="Calibri"/>
                <a:cs typeface="Calibri"/>
              </a:rPr>
              <a:t>C.</a:t>
            </a:r>
            <a:r>
              <a:rPr dirty="0" sz="2400" spc="-80" b="1">
                <a:latin typeface="Calibri"/>
                <a:cs typeface="Calibri"/>
              </a:rPr>
              <a:t> </a:t>
            </a:r>
            <a:r>
              <a:rPr dirty="0" sz="2400" spc="95" b="1">
                <a:latin typeface="Calibri"/>
                <a:cs typeface="Calibri"/>
              </a:rPr>
              <a:t>FANJUL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610"/>
              </a:lnSpc>
            </a:pPr>
            <a:r>
              <a:rPr dirty="0" sz="1500" spc="95">
                <a:latin typeface="Calibri"/>
                <a:cs typeface="Calibri"/>
              </a:rPr>
              <a:t>RECitAL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55">
                <a:latin typeface="Calibri"/>
                <a:cs typeface="Calibri"/>
              </a:rPr>
              <a:t>PRESEntACión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10">
                <a:latin typeface="Calibri"/>
                <a:cs typeface="Calibri"/>
              </a:rPr>
              <a:t>DEL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CuADERnO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65">
                <a:latin typeface="Calibri"/>
                <a:cs typeface="Calibri"/>
              </a:rPr>
              <a:t>CLAnDEStinO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50"/>
              </a:lnSpc>
            </a:pPr>
            <a:r>
              <a:rPr dirty="0" sz="1500" spc="90" b="1">
                <a:latin typeface="Calibri"/>
                <a:cs typeface="Calibri"/>
              </a:rPr>
              <a:t>EL </a:t>
            </a:r>
            <a:r>
              <a:rPr dirty="0" sz="1500" spc="60" b="1">
                <a:latin typeface="Calibri"/>
                <a:cs typeface="Calibri"/>
              </a:rPr>
              <a:t>VERSO</a:t>
            </a:r>
            <a:r>
              <a:rPr dirty="0" sz="1500" spc="-55" b="1">
                <a:latin typeface="Calibri"/>
                <a:cs typeface="Calibri"/>
              </a:rPr>
              <a:t> </a:t>
            </a:r>
            <a:r>
              <a:rPr dirty="0" sz="1500" spc="80" b="1">
                <a:latin typeface="Calibri"/>
                <a:cs typeface="Calibri"/>
              </a:rPr>
              <a:t>ANSIOLÍTICO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85768" y="1964334"/>
            <a:ext cx="3330003" cy="50624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 rot="21120000">
            <a:off x="954315" y="425010"/>
            <a:ext cx="122472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55"/>
              </a:lnSpc>
            </a:pPr>
            <a:r>
              <a:rPr dirty="0" sz="3000" spc="-520">
                <a:latin typeface="Arial"/>
                <a:cs typeface="Arial"/>
              </a:rPr>
              <a:t>Libro</a:t>
            </a:r>
            <a:r>
              <a:rPr dirty="0" sz="3000" spc="-350">
                <a:latin typeface="Arial"/>
                <a:cs typeface="Arial"/>
              </a:rPr>
              <a:t> </a:t>
            </a:r>
            <a:r>
              <a:rPr dirty="0" sz="3000" spc="-484">
                <a:latin typeface="Arial"/>
                <a:cs typeface="Arial"/>
              </a:rPr>
              <a:t>gratis</a:t>
            </a:r>
            <a:endParaRPr sz="3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20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5889" y="2385365"/>
            <a:ext cx="3369310" cy="786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985">
              <a:lnSpc>
                <a:spcPct val="125000"/>
              </a:lnSpc>
            </a:pPr>
            <a:r>
              <a:rPr dirty="0" sz="1000" spc="50">
                <a:latin typeface="Cambria"/>
                <a:cs typeface="Cambria"/>
              </a:rPr>
              <a:t>Presentación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 i="1">
                <a:latin typeface="Cambria"/>
                <a:cs typeface="Cambria"/>
              </a:rPr>
              <a:t>Gloriaa</a:t>
            </a:r>
            <a:r>
              <a:rPr dirty="0" sz="1000" spc="-9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Gloria(Antologíahomenaje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a</a:t>
            </a:r>
            <a:r>
              <a:rPr dirty="0" sz="1000" spc="-90" i="1">
                <a:latin typeface="Cambria"/>
                <a:cs typeface="Cambria"/>
              </a:rPr>
              <a:t> </a:t>
            </a:r>
            <a:r>
              <a:rPr dirty="0" sz="1000" spc="80" i="1">
                <a:latin typeface="Cambria"/>
                <a:cs typeface="Cambria"/>
              </a:rPr>
              <a:t>Glo-  </a:t>
            </a:r>
            <a:r>
              <a:rPr dirty="0" sz="1000" spc="30" i="1">
                <a:latin typeface="Cambria"/>
                <a:cs typeface="Cambria"/>
              </a:rPr>
              <a:t>ria</a:t>
            </a:r>
            <a:r>
              <a:rPr dirty="0" sz="1000" spc="-80" i="1">
                <a:latin typeface="Cambria"/>
                <a:cs typeface="Cambria"/>
              </a:rPr>
              <a:t> </a:t>
            </a:r>
            <a:r>
              <a:rPr dirty="0" sz="1000" spc="-5" i="1">
                <a:latin typeface="Cambria"/>
                <a:cs typeface="Cambria"/>
              </a:rPr>
              <a:t>Fuertes)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con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poemas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 b="1">
                <a:latin typeface="Book Antiqua"/>
                <a:cs typeface="Book Antiqua"/>
              </a:rPr>
              <a:t>Mar</a:t>
            </a:r>
            <a:r>
              <a:rPr dirty="0" sz="1000" spc="-105" b="1">
                <a:latin typeface="Book Antiqua"/>
                <a:cs typeface="Book Antiqu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Benegas,</a:t>
            </a:r>
            <a:r>
              <a:rPr dirty="0" sz="1000" spc="-90" b="1">
                <a:latin typeface="Book Antiqua"/>
                <a:cs typeface="Book Antiqu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Martha</a:t>
            </a:r>
            <a:r>
              <a:rPr dirty="0" sz="1000" spc="-130" b="1">
                <a:latin typeface="Book Antiqua"/>
                <a:cs typeface="Book Antiqua"/>
              </a:rPr>
              <a:t> </a:t>
            </a:r>
            <a:r>
              <a:rPr dirty="0" sz="1000" spc="50" b="1">
                <a:latin typeface="Book Antiqua"/>
                <a:cs typeface="Book Antiqua"/>
              </a:rPr>
              <a:t>Asun-  </a:t>
            </a:r>
            <a:r>
              <a:rPr dirty="0" sz="1000" spc="70" b="1">
                <a:latin typeface="Book Antiqua"/>
                <a:cs typeface="Book Antiqua"/>
              </a:rPr>
              <a:t>ción</a:t>
            </a:r>
            <a:r>
              <a:rPr dirty="0" sz="1000" spc="-55" b="1">
                <a:latin typeface="Book Antiqua"/>
                <a:cs typeface="Book Antiqua"/>
              </a:rPr>
              <a:t> </a:t>
            </a:r>
            <a:r>
              <a:rPr dirty="0" sz="1000" spc="35" b="1">
                <a:latin typeface="Book Antiqua"/>
                <a:cs typeface="Book Antiqua"/>
              </a:rPr>
              <a:t>Alonso,</a:t>
            </a:r>
            <a:r>
              <a:rPr dirty="0" sz="1000" spc="-15" b="1">
                <a:latin typeface="Book Antiqua"/>
                <a:cs typeface="Book Antiqu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David</a:t>
            </a:r>
            <a:r>
              <a:rPr dirty="0" sz="1000" spc="-45" b="1">
                <a:latin typeface="Book Antiqua"/>
                <a:cs typeface="Book Antiqua"/>
              </a:rPr>
              <a:t> </a:t>
            </a:r>
            <a:r>
              <a:rPr dirty="0" sz="1000" spc="65" b="1">
                <a:latin typeface="Book Antiqua"/>
                <a:cs typeface="Book Antiqua"/>
              </a:rPr>
              <a:t>Trashumante,</a:t>
            </a:r>
            <a:r>
              <a:rPr dirty="0" sz="1000" spc="-15" b="1">
                <a:latin typeface="Book Antiqua"/>
                <a:cs typeface="Book Antiqu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Sara</a:t>
            </a:r>
            <a:r>
              <a:rPr dirty="0" sz="1000" spc="-15" b="1">
                <a:latin typeface="Book Antiqua"/>
                <a:cs typeface="Book Antiqu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Otero,</a:t>
            </a:r>
            <a:r>
              <a:rPr dirty="0" sz="1000" spc="-15" b="1">
                <a:latin typeface="Book Antiqua"/>
                <a:cs typeface="Book Antiqua"/>
              </a:rPr>
              <a:t> </a:t>
            </a:r>
            <a:r>
              <a:rPr dirty="0" sz="1000" spc="50" b="1">
                <a:latin typeface="Book Antiqua"/>
                <a:cs typeface="Book Antiqua"/>
              </a:rPr>
              <a:t>Gracia  </a:t>
            </a:r>
            <a:r>
              <a:rPr dirty="0" sz="1000" spc="15" b="1">
                <a:latin typeface="Book Antiqua"/>
                <a:cs typeface="Book Antiqua"/>
              </a:rPr>
              <a:t>Iglesias, </a:t>
            </a:r>
            <a:r>
              <a:rPr dirty="0" sz="1000" spc="25" b="1">
                <a:latin typeface="Book Antiqua"/>
                <a:cs typeface="Book Antiqua"/>
              </a:rPr>
              <a:t>Gsús </a:t>
            </a:r>
            <a:r>
              <a:rPr dirty="0" sz="1000" spc="40" b="1">
                <a:latin typeface="Book Antiqua"/>
                <a:cs typeface="Book Antiqua"/>
              </a:rPr>
              <a:t>Bonilla, </a:t>
            </a:r>
            <a:r>
              <a:rPr dirty="0" sz="1000" spc="30" b="1">
                <a:latin typeface="Book Antiqua"/>
                <a:cs typeface="Book Antiqua"/>
              </a:rPr>
              <a:t>Julio </a:t>
            </a:r>
            <a:r>
              <a:rPr dirty="0" sz="1000" spc="35" b="1">
                <a:latin typeface="Book Antiqua"/>
                <a:cs typeface="Book Antiqua"/>
              </a:rPr>
              <a:t>Santiago, </a:t>
            </a:r>
            <a:r>
              <a:rPr dirty="0" sz="1000" spc="65" b="1">
                <a:latin typeface="Book Antiqua"/>
                <a:cs typeface="Book Antiqua"/>
              </a:rPr>
              <a:t>Ernesto Fratta-  </a:t>
            </a:r>
            <a:r>
              <a:rPr dirty="0" sz="1000" spc="45" b="1">
                <a:latin typeface="Book Antiqua"/>
                <a:cs typeface="Book Antiqua"/>
              </a:rPr>
              <a:t>rola, </a:t>
            </a:r>
            <a:r>
              <a:rPr dirty="0" sz="1000" spc="35" b="1">
                <a:latin typeface="Book Antiqua"/>
                <a:cs typeface="Book Antiqua"/>
              </a:rPr>
              <a:t>Javier </a:t>
            </a:r>
            <a:r>
              <a:rPr dirty="0" sz="1000" spc="70" b="1">
                <a:latin typeface="Book Antiqua"/>
                <a:cs typeface="Book Antiqua"/>
              </a:rPr>
              <a:t>Hernando, </a:t>
            </a:r>
            <a:r>
              <a:rPr dirty="0" sz="1000" spc="40" b="1">
                <a:latin typeface="Book Antiqua"/>
                <a:cs typeface="Book Antiqua"/>
              </a:rPr>
              <a:t>Itziar </a:t>
            </a:r>
            <a:r>
              <a:rPr dirty="0" sz="1000" spc="55" b="1">
                <a:latin typeface="Book Antiqua"/>
                <a:cs typeface="Book Antiqua"/>
              </a:rPr>
              <a:t>Mínguez, </a:t>
            </a:r>
            <a:r>
              <a:rPr dirty="0" sz="1000" spc="60" b="1">
                <a:latin typeface="Book Antiqua"/>
                <a:cs typeface="Book Antiqua"/>
              </a:rPr>
              <a:t>Sara </a:t>
            </a:r>
            <a:r>
              <a:rPr dirty="0" sz="1000" spc="75" b="1">
                <a:latin typeface="Book Antiqua"/>
                <a:cs typeface="Book Antiqua"/>
              </a:rPr>
              <a:t>Herrera  </a:t>
            </a:r>
            <a:r>
              <a:rPr dirty="0" sz="1000" spc="45" b="1">
                <a:latin typeface="Book Antiqua"/>
                <a:cs typeface="Book Antiqua"/>
              </a:rPr>
              <a:t>Peralta, </a:t>
            </a:r>
            <a:r>
              <a:rPr dirty="0" sz="1000" spc="95" b="1">
                <a:latin typeface="Book Antiqua"/>
                <a:cs typeface="Book Antiqua"/>
              </a:rPr>
              <a:t>Txus </a:t>
            </a:r>
            <a:r>
              <a:rPr dirty="0" sz="1000" spc="50" b="1">
                <a:latin typeface="Book Antiqua"/>
                <a:cs typeface="Book Antiqua"/>
              </a:rPr>
              <a:t>García, </a:t>
            </a:r>
            <a:r>
              <a:rPr dirty="0" sz="1000" spc="75" b="1">
                <a:latin typeface="Book Antiqua"/>
                <a:cs typeface="Book Antiqua"/>
              </a:rPr>
              <a:t>Elena </a:t>
            </a:r>
            <a:r>
              <a:rPr dirty="0" sz="1000" spc="55" b="1">
                <a:latin typeface="Book Antiqua"/>
                <a:cs typeface="Book Antiqua"/>
              </a:rPr>
              <a:t>Medel, </a:t>
            </a:r>
            <a:r>
              <a:rPr dirty="0" sz="1000" spc="40" b="1">
                <a:latin typeface="Book Antiqua"/>
                <a:cs typeface="Book Antiqua"/>
              </a:rPr>
              <a:t>Víktor </a:t>
            </a:r>
            <a:r>
              <a:rPr dirty="0" sz="1000" spc="75" b="1">
                <a:latin typeface="Book Antiqua"/>
                <a:cs typeface="Book Antiqua"/>
              </a:rPr>
              <a:t>Gómez,  </a:t>
            </a:r>
            <a:r>
              <a:rPr dirty="0" sz="1000" spc="45" b="1">
                <a:latin typeface="Book Antiqua"/>
                <a:cs typeface="Book Antiqua"/>
              </a:rPr>
              <a:t>Adrián</a:t>
            </a:r>
            <a:r>
              <a:rPr dirty="0" sz="1000" spc="-60" b="1">
                <a:latin typeface="Book Antiqua"/>
                <a:cs typeface="Book Antiqu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Pérez</a:t>
            </a:r>
            <a:r>
              <a:rPr dirty="0" sz="1000" spc="-60" b="1">
                <a:latin typeface="Book Antiqua"/>
                <a:cs typeface="Book Antiqu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 b="1">
                <a:latin typeface="Book Antiqua"/>
                <a:cs typeface="Book Antiqua"/>
              </a:rPr>
              <a:t>Enrique</a:t>
            </a:r>
            <a:r>
              <a:rPr dirty="0" sz="1000" spc="-60" b="1">
                <a:latin typeface="Book Antiqua"/>
                <a:cs typeface="Book Antiqu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Cabezón</a:t>
            </a:r>
            <a:r>
              <a:rPr dirty="0" sz="1000" spc="60">
                <a:latin typeface="Cambria"/>
                <a:cs typeface="Cambria"/>
              </a:rPr>
              <a:t>.</a:t>
            </a:r>
            <a:r>
              <a:rPr dirty="0" sz="1000" spc="229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Coordinado,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selec-  </a:t>
            </a:r>
            <a:r>
              <a:rPr dirty="0" sz="1000" spc="85">
                <a:latin typeface="Cambria"/>
                <a:cs typeface="Cambria"/>
              </a:rPr>
              <a:t>cionado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75">
                <a:latin typeface="Cambria"/>
                <a:cs typeface="Cambria"/>
              </a:rPr>
              <a:t>anotado </a:t>
            </a:r>
            <a:r>
              <a:rPr dirty="0" sz="1000" spc="85">
                <a:latin typeface="Cambria"/>
                <a:cs typeface="Cambria"/>
              </a:rPr>
              <a:t>por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5" b="1">
                <a:latin typeface="Book Antiqua"/>
                <a:cs typeface="Book Antiqua"/>
              </a:rPr>
              <a:t>Sonia </a:t>
            </a:r>
            <a:r>
              <a:rPr dirty="0" sz="1000" spc="65" b="1">
                <a:latin typeface="Book Antiqua"/>
                <a:cs typeface="Book Antiqua"/>
              </a:rPr>
              <a:t>San </a:t>
            </a:r>
            <a:r>
              <a:rPr dirty="0" sz="1000" spc="90" b="1">
                <a:latin typeface="Book Antiqua"/>
                <a:cs typeface="Book Antiqua"/>
              </a:rPr>
              <a:t>Román</a:t>
            </a:r>
            <a:r>
              <a:rPr dirty="0" sz="1000" spc="90">
                <a:latin typeface="Cambria"/>
                <a:cs typeface="Cambria"/>
              </a:rPr>
              <a:t>. </a:t>
            </a:r>
            <a:r>
              <a:rPr dirty="0" sz="1000" spc="150">
                <a:latin typeface="Cambria"/>
                <a:cs typeface="Cambria"/>
              </a:rPr>
              <a:t>Con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  </a:t>
            </a:r>
            <a:r>
              <a:rPr dirty="0" sz="1000" spc="50">
                <a:latin typeface="Cambria"/>
                <a:cs typeface="Cambria"/>
              </a:rPr>
              <a:t>presencia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0" b="1">
                <a:latin typeface="Book Antiqua"/>
                <a:cs typeface="Book Antiqua"/>
              </a:rPr>
              <a:t>Paloma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50" b="1">
                <a:latin typeface="Book Antiqua"/>
                <a:cs typeface="Book Antiqua"/>
              </a:rPr>
              <a:t>Porpetta</a:t>
            </a:r>
            <a:r>
              <a:rPr dirty="0" sz="1000" spc="50">
                <a:latin typeface="Cambria"/>
                <a:cs typeface="Cambria"/>
              </a:rPr>
              <a:t>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presidenta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Funda-  </a:t>
            </a:r>
            <a:r>
              <a:rPr dirty="0" sz="1000" spc="80">
                <a:latin typeface="Cambria"/>
                <a:cs typeface="Cambria"/>
              </a:rPr>
              <a:t>ción Gloria</a:t>
            </a:r>
            <a:r>
              <a:rPr dirty="0" sz="1000" spc="-9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Fuertes.</a:t>
            </a:r>
            <a:endParaRPr sz="1000">
              <a:latin typeface="Cambria"/>
              <a:cs typeface="Cambria"/>
            </a:endParaRPr>
          </a:p>
          <a:p>
            <a:pPr algn="just" marL="12700" marR="5080" indent="635">
              <a:lnSpc>
                <a:spcPct val="125000"/>
              </a:lnSpc>
              <a:spcBef>
                <a:spcPts val="280"/>
              </a:spcBef>
            </a:pPr>
            <a:r>
              <a:rPr dirty="0" sz="1000" spc="45" b="1">
                <a:latin typeface="Book Antiqua"/>
                <a:cs typeface="Book Antiqua"/>
              </a:rPr>
              <a:t>Gloria </a:t>
            </a:r>
            <a:r>
              <a:rPr dirty="0" sz="1000" spc="65" b="1">
                <a:latin typeface="Book Antiqua"/>
                <a:cs typeface="Book Antiqua"/>
              </a:rPr>
              <a:t>Fuertes </a:t>
            </a:r>
            <a:r>
              <a:rPr dirty="0" sz="1000" spc="75">
                <a:latin typeface="Cambria"/>
                <a:cs typeface="Cambria"/>
              </a:rPr>
              <a:t>(Madrid </a:t>
            </a:r>
            <a:r>
              <a:rPr dirty="0" sz="1000" spc="-60">
                <a:latin typeface="Cambria"/>
                <a:cs typeface="Cambria"/>
              </a:rPr>
              <a:t>1917 </a:t>
            </a:r>
            <a:r>
              <a:rPr dirty="0" sz="1000" spc="130">
                <a:latin typeface="Cambria"/>
                <a:cs typeface="Cambria"/>
              </a:rPr>
              <a:t>- </a:t>
            </a:r>
            <a:r>
              <a:rPr dirty="0" sz="1000" spc="100">
                <a:latin typeface="Cambria"/>
                <a:cs typeface="Cambria"/>
              </a:rPr>
              <a:t>Madrid </a:t>
            </a:r>
            <a:r>
              <a:rPr dirty="0" sz="1000" spc="-5">
                <a:latin typeface="Cambria"/>
                <a:cs typeface="Cambria"/>
              </a:rPr>
              <a:t>1998) </a:t>
            </a:r>
            <a:r>
              <a:rPr dirty="0" sz="1000" spc="50">
                <a:latin typeface="Cambria"/>
                <a:cs typeface="Cambria"/>
              </a:rPr>
              <a:t>escritora 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narrativa, </a:t>
            </a:r>
            <a:r>
              <a:rPr dirty="0" sz="1000" spc="55">
                <a:latin typeface="Cambria"/>
                <a:cs typeface="Cambria"/>
              </a:rPr>
              <a:t>poesía, </a:t>
            </a:r>
            <a:r>
              <a:rPr dirty="0" sz="1000" spc="45">
                <a:latin typeface="Cambria"/>
                <a:cs typeface="Cambria"/>
              </a:rPr>
              <a:t>teatro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55">
                <a:latin typeface="Cambria"/>
                <a:cs typeface="Cambria"/>
              </a:rPr>
              <a:t>prolíﬁca autora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litera-  tura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infantil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juvenil.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Su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interés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las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letras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comienza 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temprana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edad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cinco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años,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cuando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ya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escribía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55">
                <a:latin typeface="Cambria"/>
                <a:cs typeface="Cambria"/>
              </a:rPr>
              <a:t>dibujaba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sus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propios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cuentos.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Publica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primer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poema  </a:t>
            </a:r>
            <a:r>
              <a:rPr dirty="0" sz="1000" spc="95">
                <a:latin typeface="Cambria"/>
                <a:cs typeface="Cambria"/>
              </a:rPr>
              <a:t>con </a:t>
            </a:r>
            <a:r>
              <a:rPr dirty="0" sz="1000" spc="60">
                <a:latin typeface="Cambria"/>
                <a:cs typeface="Cambria"/>
              </a:rPr>
              <a:t>tan sólo </a:t>
            </a:r>
            <a:r>
              <a:rPr dirty="0" sz="1000" spc="55">
                <a:latin typeface="Cambria"/>
                <a:cs typeface="Cambria"/>
              </a:rPr>
              <a:t>catorce </a:t>
            </a:r>
            <a:r>
              <a:rPr dirty="0" sz="1000" spc="65">
                <a:latin typeface="Cambria"/>
                <a:cs typeface="Cambria"/>
              </a:rPr>
              <a:t>años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10">
                <a:latin typeface="Cambria"/>
                <a:cs typeface="Cambria"/>
              </a:rPr>
              <a:t>1932, </a:t>
            </a:r>
            <a:r>
              <a:rPr dirty="0" sz="1000" spc="60">
                <a:latin typeface="Cambria"/>
                <a:cs typeface="Cambria"/>
              </a:rPr>
              <a:t>bajo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100">
                <a:latin typeface="Cambria"/>
                <a:cs typeface="Cambria"/>
              </a:rPr>
              <a:t>nombre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95">
                <a:latin typeface="Cambria"/>
                <a:cs typeface="Cambria"/>
              </a:rPr>
              <a:t>Niñez, </a:t>
            </a:r>
            <a:r>
              <a:rPr dirty="0" sz="1000" spc="75">
                <a:latin typeface="Cambria"/>
                <a:cs typeface="Cambria"/>
              </a:rPr>
              <a:t>juventud, </a:t>
            </a:r>
            <a:r>
              <a:rPr dirty="0" sz="1000" spc="40">
                <a:latin typeface="Cambria"/>
                <a:cs typeface="Cambria"/>
              </a:rPr>
              <a:t>vejez… </a:t>
            </a:r>
            <a:r>
              <a:rPr dirty="0" sz="1000" spc="75">
                <a:latin typeface="Cambria"/>
                <a:cs typeface="Cambria"/>
              </a:rPr>
              <a:t>persiguiendo desde joven </a:t>
            </a:r>
            <a:r>
              <a:rPr dirty="0" sz="1000" spc="50">
                <a:latin typeface="Cambria"/>
                <a:cs typeface="Cambria"/>
              </a:rPr>
              <a:t>la  </a:t>
            </a:r>
            <a:r>
              <a:rPr dirty="0" sz="1000" spc="75">
                <a:latin typeface="Cambria"/>
                <a:cs typeface="Cambria"/>
              </a:rPr>
              <a:t>edición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sus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escritos.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145">
                <a:latin typeface="Cambria"/>
                <a:cs typeface="Cambria"/>
              </a:rPr>
              <a:t>A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quince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ya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recita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sus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versos 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Radio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España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Madrid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diecisiete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da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forma 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primer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libro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poemas,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Isla</a:t>
            </a:r>
            <a:r>
              <a:rPr dirty="0" sz="1000" spc="-9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ignorada</a:t>
            </a:r>
            <a:r>
              <a:rPr dirty="0" sz="1000" spc="25">
                <a:latin typeface="Cambria"/>
                <a:cs typeface="Cambria"/>
              </a:rPr>
              <a:t>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década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  </a:t>
            </a:r>
            <a:r>
              <a:rPr dirty="0" sz="1000" spc="50">
                <a:latin typeface="Cambria"/>
                <a:cs typeface="Cambria"/>
              </a:rPr>
              <a:t>los </a:t>
            </a:r>
            <a:r>
              <a:rPr dirty="0" sz="1000" spc="80">
                <a:latin typeface="Cambria"/>
                <a:cs typeface="Cambria"/>
              </a:rPr>
              <a:t>40 </a:t>
            </a:r>
            <a:r>
              <a:rPr dirty="0" sz="1000" spc="75">
                <a:latin typeface="Cambria"/>
                <a:cs typeface="Cambria"/>
              </a:rPr>
              <a:t>supone </a:t>
            </a:r>
            <a:r>
              <a:rPr dirty="0" sz="1000" spc="55">
                <a:latin typeface="Cambria"/>
                <a:cs typeface="Cambria"/>
              </a:rPr>
              <a:t>su </a:t>
            </a:r>
            <a:r>
              <a:rPr dirty="0" sz="1000" spc="65">
                <a:latin typeface="Cambria"/>
                <a:cs typeface="Cambria"/>
              </a:rPr>
              <a:t>incursión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125">
                <a:latin typeface="Cambria"/>
                <a:cs typeface="Cambria"/>
              </a:rPr>
              <a:t>mundo</a:t>
            </a:r>
            <a:r>
              <a:rPr dirty="0" sz="1000" spc="-114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literario </a:t>
            </a:r>
            <a:r>
              <a:rPr dirty="0" sz="1000" spc="85">
                <a:latin typeface="Cambria"/>
                <a:cs typeface="Cambria"/>
              </a:rPr>
              <a:t>pro-  </a:t>
            </a:r>
            <a:r>
              <a:rPr dirty="0" sz="1000" spc="45">
                <a:latin typeface="Cambria"/>
                <a:cs typeface="Cambria"/>
              </a:rPr>
              <a:t>fesional.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En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los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cinco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primeros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años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se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estrenan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algunas 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35">
                <a:latin typeface="Cambria"/>
                <a:cs typeface="Cambria"/>
              </a:rPr>
              <a:t>sus </a:t>
            </a:r>
            <a:r>
              <a:rPr dirty="0" sz="1000" spc="55">
                <a:latin typeface="Cambria"/>
                <a:cs typeface="Cambria"/>
              </a:rPr>
              <a:t>obras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teatro </a:t>
            </a:r>
            <a:r>
              <a:rPr dirty="0" sz="1000" spc="60">
                <a:latin typeface="Cambria"/>
                <a:cs typeface="Cambria"/>
              </a:rPr>
              <a:t>infantil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85">
                <a:latin typeface="Cambria"/>
                <a:cs typeface="Cambria"/>
              </a:rPr>
              <a:t>poemas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esceniﬁcados 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varios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teatros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Madrid.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Comienza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trabajar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como  </a:t>
            </a:r>
            <a:r>
              <a:rPr dirty="0" sz="1000" spc="65">
                <a:latin typeface="Cambria"/>
                <a:cs typeface="Cambria"/>
              </a:rPr>
              <a:t>redactora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45">
                <a:latin typeface="Cambria"/>
                <a:cs typeface="Cambria"/>
              </a:rPr>
              <a:t>revista </a:t>
            </a:r>
            <a:r>
              <a:rPr dirty="0" sz="1000" spc="65">
                <a:latin typeface="Cambria"/>
                <a:cs typeface="Cambria"/>
              </a:rPr>
              <a:t>infantil </a:t>
            </a:r>
            <a:r>
              <a:rPr dirty="0" sz="1000" spc="50" i="1">
                <a:latin typeface="Cambria"/>
                <a:cs typeface="Cambria"/>
              </a:rPr>
              <a:t>Maravillas </a:t>
            </a:r>
            <a:r>
              <a:rPr dirty="0" sz="1000" spc="30">
                <a:latin typeface="Cambria"/>
                <a:cs typeface="Cambria"/>
              </a:rPr>
              <a:t>(de </a:t>
            </a:r>
            <a:r>
              <a:rPr dirty="0" sz="1000" spc="20">
                <a:latin typeface="Cambria"/>
                <a:cs typeface="Cambria"/>
              </a:rPr>
              <a:t>1939 </a:t>
            </a:r>
            <a:r>
              <a:rPr dirty="0" sz="1000" spc="65">
                <a:latin typeface="Cambria"/>
                <a:cs typeface="Cambria"/>
              </a:rPr>
              <a:t>a  </a:t>
            </a:r>
            <a:r>
              <a:rPr dirty="0" sz="1000" spc="-30">
                <a:latin typeface="Cambria"/>
                <a:cs typeface="Cambria"/>
              </a:rPr>
              <a:t>1953)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donde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publica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semanalmente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cuentos,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historietas 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0">
                <a:latin typeface="Cambria"/>
                <a:cs typeface="Cambria"/>
              </a:rPr>
              <a:t>poesía. </a:t>
            </a:r>
            <a:r>
              <a:rPr dirty="0" sz="1000" spc="130">
                <a:latin typeface="Cambria"/>
                <a:cs typeface="Cambria"/>
              </a:rPr>
              <a:t>En </a:t>
            </a:r>
            <a:r>
              <a:rPr dirty="0" sz="1000">
                <a:latin typeface="Cambria"/>
                <a:cs typeface="Cambria"/>
              </a:rPr>
              <a:t>1942 </a:t>
            </a:r>
            <a:r>
              <a:rPr dirty="0" sz="1000" spc="90">
                <a:latin typeface="Cambria"/>
                <a:cs typeface="Cambria"/>
              </a:rPr>
              <a:t>conoce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75">
                <a:latin typeface="Cambria"/>
                <a:cs typeface="Cambria"/>
              </a:rPr>
              <a:t>Carlos </a:t>
            </a:r>
            <a:r>
              <a:rPr dirty="0" sz="1000" spc="125">
                <a:latin typeface="Cambria"/>
                <a:cs typeface="Cambria"/>
              </a:rPr>
              <a:t>Edmundo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140">
                <a:latin typeface="Cambria"/>
                <a:cs typeface="Cambria"/>
              </a:rPr>
              <a:t>ory,  </a:t>
            </a:r>
            <a:r>
              <a:rPr dirty="0" sz="1000" spc="60">
                <a:latin typeface="Cambria"/>
                <a:cs typeface="Cambria"/>
              </a:rPr>
              <a:t>integrándose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95">
                <a:latin typeface="Cambria"/>
                <a:cs typeface="Cambria"/>
              </a:rPr>
              <a:t>movimiento </a:t>
            </a:r>
            <a:r>
              <a:rPr dirty="0" sz="1000" spc="70">
                <a:latin typeface="Cambria"/>
                <a:cs typeface="Cambria"/>
              </a:rPr>
              <a:t>poético </a:t>
            </a:r>
            <a:r>
              <a:rPr dirty="0" sz="1000" spc="95">
                <a:latin typeface="Cambria"/>
                <a:cs typeface="Cambria"/>
              </a:rPr>
              <a:t>denominado  </a:t>
            </a:r>
            <a:r>
              <a:rPr dirty="0" sz="1000" spc="60">
                <a:latin typeface="Cambria"/>
                <a:cs typeface="Cambria"/>
              </a:rPr>
              <a:t>Postismo,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participando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activamente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las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revistas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Pos-  </a:t>
            </a:r>
            <a:r>
              <a:rPr dirty="0" sz="1000" spc="10" i="1">
                <a:latin typeface="Cambria"/>
                <a:cs typeface="Cambria"/>
              </a:rPr>
              <a:t>tismo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Cerbatana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junto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30">
                <a:latin typeface="Cambria"/>
                <a:cs typeface="Cambria"/>
              </a:rPr>
              <a:t>ory,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Eduardo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Chicharro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Sil-  </a:t>
            </a:r>
            <a:r>
              <a:rPr dirty="0" sz="1000" spc="85">
                <a:latin typeface="Cambria"/>
                <a:cs typeface="Cambria"/>
              </a:rPr>
              <a:t>vano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Sernesi.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También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colabora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otra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revista,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Chicas  </a:t>
            </a:r>
            <a:r>
              <a:rPr dirty="0" sz="1000" spc="25">
                <a:latin typeface="Cambria"/>
                <a:cs typeface="Cambria"/>
              </a:rPr>
              <a:t>(de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1940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-15">
                <a:latin typeface="Cambria"/>
                <a:cs typeface="Cambria"/>
              </a:rPr>
              <a:t>1945),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publicando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cuentos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humor,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  </a:t>
            </a:r>
            <a:r>
              <a:rPr dirty="0" sz="1000" spc="60">
                <a:latin typeface="Cambria"/>
                <a:cs typeface="Cambria"/>
              </a:rPr>
              <a:t>diario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Arriba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historietas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Coletas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Pelines</a:t>
            </a:r>
            <a:r>
              <a:rPr dirty="0" sz="1000" spc="20">
                <a:latin typeface="Cambria"/>
                <a:cs typeface="Cambria"/>
              </a:rPr>
              <a:t>.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Parale-  </a:t>
            </a:r>
            <a:r>
              <a:rPr dirty="0" sz="1000" spc="75">
                <a:latin typeface="Cambria"/>
                <a:cs typeface="Cambria"/>
              </a:rPr>
              <a:t>lamente </a:t>
            </a:r>
            <a:r>
              <a:rPr dirty="0" sz="1000" spc="85">
                <a:latin typeface="Cambria"/>
                <a:cs typeface="Cambria"/>
              </a:rPr>
              <a:t>funda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85">
                <a:latin typeface="Cambria"/>
                <a:cs typeface="Cambria"/>
              </a:rPr>
              <a:t>grupo </a:t>
            </a:r>
            <a:r>
              <a:rPr dirty="0" sz="1000" spc="-5" i="1">
                <a:latin typeface="Cambria"/>
                <a:cs typeface="Cambria"/>
              </a:rPr>
              <a:t>Versos </a:t>
            </a:r>
            <a:r>
              <a:rPr dirty="0" sz="1000" spc="20" i="1">
                <a:latin typeface="Cambria"/>
                <a:cs typeface="Cambria"/>
              </a:rPr>
              <a:t>con </a:t>
            </a:r>
            <a:r>
              <a:rPr dirty="0" sz="1000" spc="15" i="1">
                <a:latin typeface="Cambria"/>
                <a:cs typeface="Cambria"/>
              </a:rPr>
              <a:t>faldas </a:t>
            </a:r>
            <a:r>
              <a:rPr dirty="0" sz="1000" spc="65">
                <a:latin typeface="Cambria"/>
                <a:cs typeface="Cambria"/>
              </a:rPr>
              <a:t>junto a </a:t>
            </a:r>
            <a:r>
              <a:rPr dirty="0" sz="1000" spc="85">
                <a:latin typeface="Cambria"/>
                <a:cs typeface="Cambria"/>
              </a:rPr>
              <a:t>María  </a:t>
            </a:r>
            <a:r>
              <a:rPr dirty="0" sz="1000" spc="75">
                <a:latin typeface="Cambria"/>
                <a:cs typeface="Cambria"/>
              </a:rPr>
              <a:t>Dolores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Pueblos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Adelaida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Lasantas,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dedicado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du-  </a:t>
            </a:r>
            <a:r>
              <a:rPr dirty="0" sz="1000" spc="45">
                <a:latin typeface="Cambria"/>
                <a:cs typeface="Cambria"/>
              </a:rPr>
              <a:t>rante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años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ofrecer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recitales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lecturas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bares 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0">
                <a:latin typeface="Cambria"/>
                <a:cs typeface="Cambria"/>
              </a:rPr>
              <a:t>cafés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55">
                <a:latin typeface="Cambria"/>
                <a:cs typeface="Cambria"/>
              </a:rPr>
              <a:t>capital. </a:t>
            </a:r>
            <a:r>
              <a:rPr dirty="0" sz="1000" spc="130">
                <a:latin typeface="Cambria"/>
                <a:cs typeface="Cambria"/>
              </a:rPr>
              <a:t>En </a:t>
            </a:r>
            <a:r>
              <a:rPr dirty="0" sz="1000" spc="25">
                <a:latin typeface="Cambria"/>
                <a:cs typeface="Cambria"/>
              </a:rPr>
              <a:t>1950 </a:t>
            </a:r>
            <a:r>
              <a:rPr dirty="0" sz="1000" spc="75">
                <a:latin typeface="Cambria"/>
                <a:cs typeface="Cambria"/>
              </a:rPr>
              <a:t>publica </a:t>
            </a:r>
            <a:r>
              <a:rPr dirty="0" sz="1000" spc="55" i="1">
                <a:latin typeface="Cambria"/>
                <a:cs typeface="Cambria"/>
              </a:rPr>
              <a:t>Pirulí</a:t>
            </a:r>
            <a:r>
              <a:rPr dirty="0" sz="1000" spc="55">
                <a:latin typeface="Cambria"/>
                <a:cs typeface="Cambria"/>
              </a:rPr>
              <a:t>, </a:t>
            </a:r>
            <a:r>
              <a:rPr dirty="0" sz="1000" spc="75">
                <a:latin typeface="Cambria"/>
                <a:cs typeface="Cambria"/>
              </a:rPr>
              <a:t>dos </a:t>
            </a:r>
            <a:r>
              <a:rPr dirty="0" sz="1000" spc="70">
                <a:latin typeface="Cambria"/>
                <a:cs typeface="Cambria"/>
              </a:rPr>
              <a:t>años  </a:t>
            </a:r>
            <a:r>
              <a:rPr dirty="0" sz="1000" spc="50">
                <a:latin typeface="Cambria"/>
                <a:cs typeface="Cambria"/>
              </a:rPr>
              <a:t>después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estrena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su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primera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obra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teatro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verso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Pro-  </a:t>
            </a:r>
            <a:r>
              <a:rPr dirty="0" sz="1000" i="1">
                <a:latin typeface="Cambria"/>
                <a:cs typeface="Cambria"/>
              </a:rPr>
              <a:t>meteo</a:t>
            </a:r>
            <a:r>
              <a:rPr dirty="0" sz="1000" spc="20" i="1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lleva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recibir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Premio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Valle-Inclán,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  </a:t>
            </a:r>
            <a:r>
              <a:rPr dirty="0" sz="1000" spc="-10">
                <a:latin typeface="Cambria"/>
                <a:cs typeface="Cambria"/>
              </a:rPr>
              <a:t>1954 </a:t>
            </a:r>
            <a:r>
              <a:rPr dirty="0" sz="1000" spc="65">
                <a:latin typeface="Cambria"/>
                <a:cs typeface="Cambria"/>
              </a:rPr>
              <a:t>lanza </a:t>
            </a:r>
            <a:r>
              <a:rPr dirty="0" sz="1000" spc="35" i="1">
                <a:latin typeface="Cambria"/>
                <a:cs typeface="Cambria"/>
              </a:rPr>
              <a:t>Antología </a:t>
            </a:r>
            <a:r>
              <a:rPr dirty="0" sz="1000" spc="20" i="1">
                <a:latin typeface="Cambria"/>
                <a:cs typeface="Cambria"/>
              </a:rPr>
              <a:t>Poética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20" i="1">
                <a:latin typeface="Cambria"/>
                <a:cs typeface="Cambria"/>
              </a:rPr>
              <a:t>Poemas </a:t>
            </a:r>
            <a:r>
              <a:rPr dirty="0" sz="1000" spc="25" i="1">
                <a:latin typeface="Cambria"/>
                <a:cs typeface="Cambria"/>
              </a:rPr>
              <a:t>del </a:t>
            </a:r>
            <a:r>
              <a:rPr dirty="0" sz="1000" spc="20" i="1">
                <a:latin typeface="Cambria"/>
                <a:cs typeface="Cambria"/>
              </a:rPr>
              <a:t>suburbio. </a:t>
            </a:r>
            <a:r>
              <a:rPr dirty="0" sz="1000" spc="140">
                <a:latin typeface="Cambria"/>
                <a:cs typeface="Cambria"/>
              </a:rPr>
              <a:t>Du-  </a:t>
            </a:r>
            <a:r>
              <a:rPr dirty="0" sz="1000" spc="45">
                <a:latin typeface="Cambria"/>
                <a:cs typeface="Cambria"/>
              </a:rPr>
              <a:t>rante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estos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primeros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años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década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organiza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una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bi-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5440" y="5856275"/>
            <a:ext cx="3370579" cy="4431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10160">
              <a:lnSpc>
                <a:spcPct val="125000"/>
              </a:lnSpc>
            </a:pPr>
            <a:r>
              <a:rPr dirty="0" sz="1000" spc="55">
                <a:latin typeface="Cambria"/>
                <a:cs typeface="Cambria"/>
              </a:rPr>
              <a:t>blioteca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infantil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ambulante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pequeños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pueblos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  </a:t>
            </a:r>
            <a:r>
              <a:rPr dirty="0" sz="1000" spc="70">
                <a:latin typeface="Cambria"/>
                <a:cs typeface="Cambria"/>
              </a:rPr>
              <a:t>afán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paliar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analfabetismo,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funda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junto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9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Antonio  Gala, </a:t>
            </a:r>
            <a:r>
              <a:rPr dirty="0" sz="1000" spc="70">
                <a:latin typeface="Cambria"/>
                <a:cs typeface="Cambria"/>
              </a:rPr>
              <a:t>Rafael </a:t>
            </a:r>
            <a:r>
              <a:rPr dirty="0" sz="1000" spc="114">
                <a:latin typeface="Cambria"/>
                <a:cs typeface="Cambria"/>
              </a:rPr>
              <a:t>Mir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0">
                <a:latin typeface="Cambria"/>
                <a:cs typeface="Cambria"/>
              </a:rPr>
              <a:t>Julio </a:t>
            </a:r>
            <a:r>
              <a:rPr dirty="0" sz="1000" spc="65">
                <a:latin typeface="Cambria"/>
                <a:cs typeface="Cambria"/>
              </a:rPr>
              <a:t>Mariscal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35">
                <a:latin typeface="Cambria"/>
                <a:cs typeface="Cambria"/>
              </a:rPr>
              <a:t>revista </a:t>
            </a:r>
            <a:r>
              <a:rPr dirty="0" sz="1000" spc="60">
                <a:latin typeface="Cambria"/>
                <a:cs typeface="Cambria"/>
              </a:rPr>
              <a:t>poética </a:t>
            </a:r>
            <a:r>
              <a:rPr dirty="0" sz="1000" spc="75" i="1">
                <a:latin typeface="Cambria"/>
                <a:cs typeface="Cambria"/>
              </a:rPr>
              <a:t>Ar-  </a:t>
            </a:r>
            <a:r>
              <a:rPr dirty="0" sz="1000" spc="10" i="1">
                <a:latin typeface="Cambria"/>
                <a:cs typeface="Cambria"/>
              </a:rPr>
              <a:t>quero</a:t>
            </a:r>
            <a:r>
              <a:rPr dirty="0" sz="1000" spc="10">
                <a:latin typeface="Cambria"/>
                <a:cs typeface="Cambria"/>
              </a:rPr>
              <a:t>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dirige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hasta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-5">
                <a:latin typeface="Cambria"/>
                <a:cs typeface="Cambria"/>
              </a:rPr>
              <a:t>1954.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4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-20">
                <a:latin typeface="Cambria"/>
                <a:cs typeface="Cambria"/>
              </a:rPr>
              <a:t>1955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1960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estudia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Bi-  </a:t>
            </a:r>
            <a:r>
              <a:rPr dirty="0" sz="1000" spc="75">
                <a:latin typeface="Cambria"/>
                <a:cs typeface="Cambria"/>
              </a:rPr>
              <a:t>blioteconomía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Inglés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International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Institute.</a:t>
            </a:r>
            <a:endParaRPr sz="1000">
              <a:latin typeface="Cambria"/>
              <a:cs typeface="Cambria"/>
            </a:endParaRPr>
          </a:p>
          <a:p>
            <a:pPr algn="just" marL="12700" marR="5080">
              <a:lnSpc>
                <a:spcPct val="125000"/>
              </a:lnSpc>
              <a:spcBef>
                <a:spcPts val="280"/>
              </a:spcBef>
            </a:pP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1960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viaja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tres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años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60">
                <a:latin typeface="Cambria"/>
                <a:cs typeface="Cambria"/>
              </a:rPr>
              <a:t>EEUU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tras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obtener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beca  </a:t>
            </a:r>
            <a:r>
              <a:rPr dirty="0" sz="1000" spc="60">
                <a:latin typeface="Cambria"/>
                <a:cs typeface="Cambria"/>
              </a:rPr>
              <a:t>Fullbirght para </a:t>
            </a:r>
            <a:r>
              <a:rPr dirty="0" sz="1000" spc="65">
                <a:latin typeface="Cambria"/>
                <a:cs typeface="Cambria"/>
              </a:rPr>
              <a:t>impartir </a:t>
            </a:r>
            <a:r>
              <a:rPr dirty="0" sz="1000" spc="40">
                <a:latin typeface="Cambria"/>
                <a:cs typeface="Cambria"/>
              </a:rPr>
              <a:t>literatura </a:t>
            </a:r>
            <a:r>
              <a:rPr dirty="0" sz="1000" spc="60">
                <a:latin typeface="Cambria"/>
                <a:cs typeface="Cambria"/>
              </a:rPr>
              <a:t>española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100">
                <a:latin typeface="Cambria"/>
                <a:cs typeface="Cambria"/>
              </a:rPr>
              <a:t>Uni-  </a:t>
            </a:r>
            <a:r>
              <a:rPr dirty="0" sz="1000" spc="55">
                <a:latin typeface="Cambria"/>
                <a:cs typeface="Cambria"/>
              </a:rPr>
              <a:t>versidad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Bucknell,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Mary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Baldwin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College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 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Bryn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Mawr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College.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45">
                <a:latin typeface="Cambria"/>
                <a:cs typeface="Cambria"/>
              </a:rPr>
              <a:t>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vuelta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producción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poé-  </a:t>
            </a:r>
            <a:r>
              <a:rPr dirty="0" sz="1000" spc="45">
                <a:latin typeface="Cambria"/>
                <a:cs typeface="Cambria"/>
              </a:rPr>
              <a:t>tica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 </a:t>
            </a:r>
            <a:r>
              <a:rPr dirty="0" sz="1000" spc="70">
                <a:latin typeface="Cambria"/>
                <a:cs typeface="Cambria"/>
              </a:rPr>
              <a:t>enriquece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0" i="1">
                <a:latin typeface="Cambria"/>
                <a:cs typeface="Cambria"/>
              </a:rPr>
              <a:t>Ni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tiro,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70" i="1">
                <a:latin typeface="Cambria"/>
                <a:cs typeface="Cambria"/>
              </a:rPr>
              <a:t>ni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veneno,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70" i="1">
                <a:latin typeface="Cambria"/>
                <a:cs typeface="Cambria"/>
              </a:rPr>
              <a:t>ni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navaja </a:t>
            </a:r>
            <a:r>
              <a:rPr dirty="0" sz="1000" spc="-10">
                <a:latin typeface="Cambria"/>
                <a:cs typeface="Cambria"/>
              </a:rPr>
              <a:t>(1966),  </a:t>
            </a:r>
            <a:r>
              <a:rPr dirty="0" sz="1000" spc="15" i="1">
                <a:latin typeface="Cambria"/>
                <a:cs typeface="Cambria"/>
              </a:rPr>
              <a:t>Poeta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Guardia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-20">
                <a:latin typeface="Cambria"/>
                <a:cs typeface="Cambria"/>
              </a:rPr>
              <a:t>(1968)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otro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títulos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corpus  </a:t>
            </a:r>
            <a:r>
              <a:rPr dirty="0" sz="1000" spc="60">
                <a:latin typeface="Cambria"/>
                <a:cs typeface="Cambria"/>
              </a:rPr>
              <a:t>poético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Cómo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atarlos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-10" i="1">
                <a:latin typeface="Cambria"/>
                <a:cs typeface="Cambria"/>
              </a:rPr>
              <a:t>bigotes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altigre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-20">
                <a:latin typeface="Cambria"/>
                <a:cs typeface="Cambria"/>
              </a:rPr>
              <a:t>(1969).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-30">
                <a:latin typeface="Cambria"/>
                <a:cs typeface="Cambria"/>
              </a:rPr>
              <a:t>1972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recibe 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5">
                <a:latin typeface="Cambria"/>
                <a:cs typeface="Cambria"/>
              </a:rPr>
              <a:t>beca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85">
                <a:latin typeface="Cambria"/>
                <a:cs typeface="Cambria"/>
              </a:rPr>
              <a:t>Fundación </a:t>
            </a:r>
            <a:r>
              <a:rPr dirty="0" sz="1000" spc="75">
                <a:latin typeface="Cambria"/>
                <a:cs typeface="Cambria"/>
              </a:rPr>
              <a:t>Juan </a:t>
            </a:r>
            <a:r>
              <a:rPr dirty="0" sz="1000" spc="100">
                <a:latin typeface="Cambria"/>
                <a:cs typeface="Cambria"/>
              </a:rPr>
              <a:t>March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Literatura </a:t>
            </a:r>
            <a:r>
              <a:rPr dirty="0" sz="1000" spc="95">
                <a:latin typeface="Cambria"/>
                <a:cs typeface="Cambria"/>
              </a:rPr>
              <a:t>In-  </a:t>
            </a:r>
            <a:r>
              <a:rPr dirty="0" sz="1000" spc="50">
                <a:latin typeface="Cambria"/>
                <a:cs typeface="Cambria"/>
              </a:rPr>
              <a:t>fantil, </a:t>
            </a:r>
            <a:r>
              <a:rPr dirty="0" sz="1000" spc="75">
                <a:latin typeface="Cambria"/>
                <a:cs typeface="Cambria"/>
              </a:rPr>
              <a:t>lo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55">
                <a:latin typeface="Cambria"/>
                <a:cs typeface="Cambria"/>
              </a:rPr>
              <a:t>le </a:t>
            </a:r>
            <a:r>
              <a:rPr dirty="0" sz="1000" spc="75">
                <a:latin typeface="Cambria"/>
                <a:cs typeface="Cambria"/>
              </a:rPr>
              <a:t>permite </a:t>
            </a:r>
            <a:r>
              <a:rPr dirty="0" sz="1000" spc="55">
                <a:latin typeface="Cambria"/>
                <a:cs typeface="Cambria"/>
              </a:rPr>
              <a:t>dedicarse </a:t>
            </a:r>
            <a:r>
              <a:rPr dirty="0" sz="1000" spc="70">
                <a:latin typeface="Cambria"/>
                <a:cs typeface="Cambria"/>
              </a:rPr>
              <a:t>enteramente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li-  </a:t>
            </a:r>
            <a:r>
              <a:rPr dirty="0" sz="1000" spc="40">
                <a:latin typeface="Cambria"/>
                <a:cs typeface="Cambria"/>
              </a:rPr>
              <a:t>teratura.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Se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suman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nuevos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títulos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obra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poética:  </a:t>
            </a:r>
            <a:r>
              <a:rPr dirty="0" sz="1000" spc="40" i="1">
                <a:latin typeface="Cambria"/>
                <a:cs typeface="Cambria"/>
              </a:rPr>
              <a:t>Sola </a:t>
            </a:r>
            <a:r>
              <a:rPr dirty="0" sz="1000" spc="35" i="1">
                <a:latin typeface="Cambria"/>
                <a:cs typeface="Cambria"/>
              </a:rPr>
              <a:t>en </a:t>
            </a:r>
            <a:r>
              <a:rPr dirty="0" sz="1000" spc="10" i="1">
                <a:latin typeface="Cambria"/>
                <a:cs typeface="Cambria"/>
              </a:rPr>
              <a:t>casa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5" i="1">
                <a:latin typeface="Cambria"/>
                <a:cs typeface="Cambria"/>
              </a:rPr>
              <a:t>Cuando </a:t>
            </a:r>
            <a:r>
              <a:rPr dirty="0" sz="1000" spc="25" i="1">
                <a:latin typeface="Cambria"/>
                <a:cs typeface="Cambria"/>
              </a:rPr>
              <a:t>amas </a:t>
            </a:r>
            <a:r>
              <a:rPr dirty="0" sz="1000" spc="20" i="1">
                <a:latin typeface="Cambria"/>
                <a:cs typeface="Cambria"/>
              </a:rPr>
              <a:t>aprendes geografía </a:t>
            </a:r>
            <a:r>
              <a:rPr dirty="0" sz="1000" spc="-25">
                <a:latin typeface="Cambria"/>
                <a:cs typeface="Cambria"/>
              </a:rPr>
              <a:t>(1973). </a:t>
            </a:r>
            <a:r>
              <a:rPr dirty="0" sz="1000" spc="145">
                <a:latin typeface="Cambria"/>
                <a:cs typeface="Cambria"/>
              </a:rPr>
              <a:t>A  </a:t>
            </a:r>
            <a:r>
              <a:rPr dirty="0" sz="1000" spc="85">
                <a:latin typeface="Cambria"/>
                <a:cs typeface="Cambria"/>
              </a:rPr>
              <a:t>mitad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década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recibe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obra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Cangurapara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todo 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diploma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honor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Premio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Internacional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Lite-  </a:t>
            </a:r>
            <a:r>
              <a:rPr dirty="0" sz="1000" spc="45">
                <a:latin typeface="Cambria"/>
                <a:cs typeface="Cambria"/>
              </a:rPr>
              <a:t>ratura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Infantil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Hans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Christian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Andersen,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sitúa  </a:t>
            </a:r>
            <a:r>
              <a:rPr dirty="0" sz="1000" spc="55">
                <a:latin typeface="Cambria"/>
                <a:cs typeface="Cambria"/>
              </a:rPr>
              <a:t>entre </a:t>
            </a:r>
            <a:r>
              <a:rPr dirty="0" sz="1000" spc="50">
                <a:latin typeface="Cambria"/>
                <a:cs typeface="Cambria"/>
              </a:rPr>
              <a:t>los </a:t>
            </a:r>
            <a:r>
              <a:rPr dirty="0" sz="1000" spc="60">
                <a:latin typeface="Cambria"/>
                <a:cs typeface="Cambria"/>
              </a:rPr>
              <a:t>grandes </a:t>
            </a:r>
            <a:r>
              <a:rPr dirty="0" sz="1000" spc="50">
                <a:latin typeface="Cambria"/>
                <a:cs typeface="Cambria"/>
              </a:rPr>
              <a:t>autores </a:t>
            </a:r>
            <a:r>
              <a:rPr dirty="0" sz="1000" spc="45">
                <a:latin typeface="Cambria"/>
                <a:cs typeface="Cambria"/>
              </a:rPr>
              <a:t>universales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0">
                <a:latin typeface="Cambria"/>
                <a:cs typeface="Cambria"/>
              </a:rPr>
              <a:t>literatura </a:t>
            </a:r>
            <a:r>
              <a:rPr dirty="0" sz="1000" spc="90">
                <a:latin typeface="Cambria"/>
                <a:cs typeface="Cambria"/>
              </a:rPr>
              <a:t>in-  </a:t>
            </a:r>
            <a:r>
              <a:rPr dirty="0" sz="1000" spc="50">
                <a:latin typeface="Cambria"/>
                <a:cs typeface="Cambria"/>
              </a:rPr>
              <a:t>fantil.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Asimismo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colabora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diversos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programas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li-  </a:t>
            </a:r>
            <a:r>
              <a:rPr dirty="0" sz="1000" spc="40">
                <a:latin typeface="Cambria"/>
                <a:cs typeface="Cambria"/>
              </a:rPr>
              <a:t>teratura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infantil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TVE,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los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más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populares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Unglobo,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dos  </a:t>
            </a:r>
            <a:r>
              <a:rPr dirty="0" sz="1000" i="1">
                <a:latin typeface="Cambria"/>
                <a:cs typeface="Cambria"/>
              </a:rPr>
              <a:t>globos, </a:t>
            </a:r>
            <a:r>
              <a:rPr dirty="0" sz="1000" spc="-5" i="1">
                <a:latin typeface="Cambria"/>
                <a:cs typeface="Cambria"/>
              </a:rPr>
              <a:t>tres globos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5" i="1">
                <a:latin typeface="Cambria"/>
                <a:cs typeface="Cambria"/>
              </a:rPr>
              <a:t>La </a:t>
            </a:r>
            <a:r>
              <a:rPr dirty="0" sz="1000" spc="5" i="1">
                <a:latin typeface="Cambria"/>
                <a:cs typeface="Cambria"/>
              </a:rPr>
              <a:t>cometa </a:t>
            </a:r>
            <a:r>
              <a:rPr dirty="0" sz="1000" spc="20" i="1">
                <a:latin typeface="Cambria"/>
                <a:cs typeface="Cambria"/>
              </a:rPr>
              <a:t>blanca </a:t>
            </a:r>
            <a:r>
              <a:rPr dirty="0" sz="1000" spc="75">
                <a:latin typeface="Cambria"/>
                <a:cs typeface="Cambria"/>
              </a:rPr>
              <a:t>que, </a:t>
            </a:r>
            <a:r>
              <a:rPr dirty="0" sz="1000" spc="65">
                <a:latin typeface="Cambria"/>
                <a:cs typeface="Cambria"/>
              </a:rPr>
              <a:t>junto a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nume-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7174" y="331990"/>
            <a:ext cx="6205855" cy="1911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0">
                <a:latin typeface="Calibri"/>
                <a:cs typeface="Calibri"/>
              </a:rPr>
              <a:t>5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30">
                <a:latin typeface="Calibri"/>
                <a:cs typeface="Calibri"/>
              </a:rPr>
              <a:t>AGOStO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105">
                <a:latin typeface="Calibri"/>
                <a:cs typeface="Calibri"/>
              </a:rPr>
              <a:t>SáBADO</a:t>
            </a:r>
            <a:r>
              <a:rPr dirty="0" sz="1400" spc="-125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20:00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300"/>
              </a:lnSpc>
            </a:pPr>
            <a:r>
              <a:rPr dirty="0" sz="1400" spc="60">
                <a:latin typeface="Calibri"/>
                <a:cs typeface="Calibri"/>
              </a:rPr>
              <a:t>CASA </a:t>
            </a:r>
            <a:r>
              <a:rPr dirty="0" sz="1400" spc="100">
                <a:latin typeface="Calibri"/>
                <a:cs typeface="Calibri"/>
              </a:rPr>
              <a:t>DE</a:t>
            </a:r>
            <a:r>
              <a:rPr dirty="0" sz="1400" spc="-80">
                <a:latin typeface="Calibri"/>
                <a:cs typeface="Calibri"/>
              </a:rPr>
              <a:t> </a:t>
            </a:r>
            <a:r>
              <a:rPr dirty="0" sz="1400" spc="130">
                <a:latin typeface="Calibri"/>
                <a:cs typeface="Calibri"/>
              </a:rPr>
              <a:t>CuLtuRA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30">
                <a:latin typeface="Calibri"/>
                <a:cs typeface="Calibri"/>
              </a:rPr>
              <a:t>FuEnM</a:t>
            </a:r>
            <a:r>
              <a:rPr dirty="0" sz="1400" spc="55">
                <a:latin typeface="Calibri"/>
                <a:cs typeface="Calibri"/>
              </a:rPr>
              <a:t>A</a:t>
            </a:r>
            <a:r>
              <a:rPr dirty="0" sz="1400" spc="110">
                <a:latin typeface="Calibri"/>
                <a:cs typeface="Calibri"/>
              </a:rPr>
              <a:t>yOR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500"/>
              </a:lnSpc>
              <a:spcBef>
                <a:spcPts val="1215"/>
              </a:spcBef>
            </a:pPr>
            <a:r>
              <a:rPr dirty="0" sz="1500" spc="95">
                <a:latin typeface="Calibri"/>
                <a:cs typeface="Calibri"/>
              </a:rPr>
              <a:t>RECitAL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55">
                <a:latin typeface="Calibri"/>
                <a:cs typeface="Calibri"/>
              </a:rPr>
              <a:t>PRESEntACión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10">
                <a:latin typeface="Calibri"/>
                <a:cs typeface="Calibri"/>
              </a:rPr>
              <a:t>DEL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CuADERnO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65">
                <a:latin typeface="Calibri"/>
                <a:cs typeface="Calibri"/>
              </a:rPr>
              <a:t>CLAnDEStinO</a:t>
            </a:r>
            <a:endParaRPr sz="1500">
              <a:latin typeface="Calibri"/>
              <a:cs typeface="Calibri"/>
            </a:endParaRPr>
          </a:p>
          <a:p>
            <a:pPr algn="r" marL="12700" marR="5080" indent="3745865">
              <a:lnSpc>
                <a:spcPct val="72900"/>
              </a:lnSpc>
              <a:spcBef>
                <a:spcPts val="480"/>
              </a:spcBef>
            </a:pPr>
            <a:r>
              <a:rPr dirty="0" sz="2400" spc="105" b="1">
                <a:latin typeface="Calibri"/>
                <a:cs typeface="Calibri"/>
              </a:rPr>
              <a:t>GLORIA</a:t>
            </a:r>
            <a:r>
              <a:rPr dirty="0" sz="2400" spc="30" b="1">
                <a:latin typeface="Calibri"/>
                <a:cs typeface="Calibri"/>
              </a:rPr>
              <a:t> </a:t>
            </a:r>
            <a:r>
              <a:rPr dirty="0" sz="2400" spc="-30" b="1">
                <a:latin typeface="Calibri"/>
                <a:cs typeface="Calibri"/>
              </a:rPr>
              <a:t>A</a:t>
            </a:r>
            <a:r>
              <a:rPr dirty="0" sz="2400" spc="30" b="1">
                <a:latin typeface="Calibri"/>
                <a:cs typeface="Calibri"/>
              </a:rPr>
              <a:t> </a:t>
            </a:r>
            <a:r>
              <a:rPr dirty="0" sz="2400" spc="105" b="1">
                <a:latin typeface="Calibri"/>
                <a:cs typeface="Calibri"/>
              </a:rPr>
              <a:t>GLORIA </a:t>
            </a:r>
            <a:r>
              <a:rPr dirty="0" sz="2400" spc="45" b="1">
                <a:latin typeface="Calibri"/>
                <a:cs typeface="Calibri"/>
              </a:rPr>
              <a:t> </a:t>
            </a:r>
            <a:r>
              <a:rPr dirty="0" sz="2400" spc="110" b="1">
                <a:latin typeface="Calibri"/>
                <a:cs typeface="Calibri"/>
              </a:rPr>
              <a:t>(ANTOLOGÍA </a:t>
            </a:r>
            <a:r>
              <a:rPr dirty="0" sz="2400" spc="114" b="1">
                <a:latin typeface="Calibri"/>
                <a:cs typeface="Calibri"/>
              </a:rPr>
              <a:t>HOMENAJE </a:t>
            </a:r>
            <a:r>
              <a:rPr dirty="0" sz="2400" spc="-30" b="1">
                <a:latin typeface="Calibri"/>
                <a:cs typeface="Calibri"/>
              </a:rPr>
              <a:t>A </a:t>
            </a:r>
            <a:r>
              <a:rPr dirty="0" sz="2400" spc="105" b="1">
                <a:latin typeface="Calibri"/>
                <a:cs typeface="Calibri"/>
              </a:rPr>
              <a:t>GLORIA</a:t>
            </a:r>
            <a:r>
              <a:rPr dirty="0" sz="2400" spc="5" b="1">
                <a:latin typeface="Calibri"/>
                <a:cs typeface="Calibri"/>
              </a:rPr>
              <a:t> </a:t>
            </a:r>
            <a:r>
              <a:rPr dirty="0" sz="2400" spc="100" b="1">
                <a:latin typeface="Calibri"/>
                <a:cs typeface="Calibri"/>
              </a:rPr>
              <a:t>FUERTES)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470"/>
              </a:lnSpc>
            </a:pPr>
            <a:r>
              <a:rPr dirty="0" sz="1500" spc="200">
                <a:latin typeface="Calibri"/>
                <a:cs typeface="Calibri"/>
              </a:rPr>
              <a:t>COn</a:t>
            </a:r>
            <a:r>
              <a:rPr dirty="0" sz="1500" spc="-180">
                <a:latin typeface="Calibri"/>
                <a:cs typeface="Calibri"/>
              </a:rPr>
              <a:t> </a:t>
            </a:r>
            <a:r>
              <a:rPr dirty="0" sz="1500" spc="65">
                <a:latin typeface="Calibri"/>
                <a:cs typeface="Calibri"/>
              </a:rPr>
              <a:t>LA </a:t>
            </a:r>
            <a:r>
              <a:rPr dirty="0" sz="1500" spc="105">
                <a:latin typeface="Calibri"/>
                <a:cs typeface="Calibri"/>
              </a:rPr>
              <a:t>PRESEnCiA DE </a:t>
            </a:r>
            <a:r>
              <a:rPr dirty="0" sz="1500" spc="40" b="1">
                <a:latin typeface="Calibri"/>
                <a:cs typeface="Calibri"/>
              </a:rPr>
              <a:t>PALOMA PORPETTA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50"/>
              </a:lnSpc>
            </a:pPr>
            <a:r>
              <a:rPr dirty="0" sz="1500" spc="120">
                <a:latin typeface="Calibri"/>
                <a:cs typeface="Calibri"/>
              </a:rPr>
              <a:t>PRESiDEntA </a:t>
            </a:r>
            <a:r>
              <a:rPr dirty="0" sz="1500" spc="105">
                <a:latin typeface="Calibri"/>
                <a:cs typeface="Calibri"/>
              </a:rPr>
              <a:t>DE </a:t>
            </a:r>
            <a:r>
              <a:rPr dirty="0" sz="1500" spc="65">
                <a:latin typeface="Calibri"/>
                <a:cs typeface="Calibri"/>
              </a:rPr>
              <a:t>LA </a:t>
            </a:r>
            <a:r>
              <a:rPr dirty="0" sz="1500" spc="95" b="1">
                <a:latin typeface="Calibri"/>
                <a:cs typeface="Calibri"/>
              </a:rPr>
              <a:t>FUNDACIÓN</a:t>
            </a:r>
            <a:r>
              <a:rPr dirty="0" sz="1500" spc="-215" b="1">
                <a:latin typeface="Calibri"/>
                <a:cs typeface="Calibri"/>
              </a:rPr>
              <a:t> </a:t>
            </a:r>
            <a:r>
              <a:rPr dirty="0" sz="1500" spc="65" b="1">
                <a:latin typeface="Calibri"/>
                <a:cs typeface="Calibri"/>
              </a:rPr>
              <a:t>GLORIA </a:t>
            </a:r>
            <a:r>
              <a:rPr dirty="0" sz="1500" spc="70" b="1">
                <a:latin typeface="Calibri"/>
                <a:cs typeface="Calibri"/>
              </a:rPr>
              <a:t>FUERTES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77919" y="2427313"/>
            <a:ext cx="3330003" cy="3330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 rot="21120000">
            <a:off x="724515" y="427789"/>
            <a:ext cx="1488496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70"/>
              </a:lnSpc>
            </a:pPr>
            <a:r>
              <a:rPr dirty="0" sz="3000" spc="-515">
                <a:latin typeface="Arial"/>
                <a:cs typeface="Arial"/>
              </a:rPr>
              <a:t>Gloria</a:t>
            </a:r>
            <a:r>
              <a:rPr dirty="0" sz="3000" spc="-360">
                <a:latin typeface="Arial"/>
                <a:cs typeface="Arial"/>
              </a:rPr>
              <a:t> </a:t>
            </a:r>
            <a:r>
              <a:rPr dirty="0" sz="3000" spc="-630">
                <a:latin typeface="Arial"/>
                <a:cs typeface="Arial"/>
              </a:rPr>
              <a:t>Fuertes</a:t>
            </a:r>
            <a:endParaRPr sz="3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20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7852" y="836714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85" y="0"/>
                </a:lnTo>
                <a:lnTo>
                  <a:pt x="774585" y="774585"/>
                </a:lnTo>
                <a:lnTo>
                  <a:pt x="0" y="7745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32745" y="961732"/>
            <a:ext cx="304800" cy="374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24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563" y="1266532"/>
            <a:ext cx="595630" cy="140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19:00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h.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BLR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88630" y="836714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85" y="0"/>
                </a:lnTo>
                <a:lnTo>
                  <a:pt x="774585" y="774585"/>
                </a:lnTo>
                <a:lnTo>
                  <a:pt x="0" y="7745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823529" y="961732"/>
            <a:ext cx="304800" cy="374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25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14906" y="1266532"/>
            <a:ext cx="722630" cy="140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20:15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h.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FLRRA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79408" y="836714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85" y="0"/>
                </a:lnTo>
                <a:lnTo>
                  <a:pt x="774585" y="774585"/>
                </a:lnTo>
                <a:lnTo>
                  <a:pt x="0" y="7745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714307" y="961732"/>
            <a:ext cx="304800" cy="374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26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05684" y="1266532"/>
            <a:ext cx="722630" cy="140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20:15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h.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40">
                <a:solidFill>
                  <a:srgbClr val="FFFFFF"/>
                </a:solidFill>
                <a:latin typeface="Calibri"/>
                <a:cs typeface="Calibri"/>
              </a:rPr>
              <a:t>FLRRA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70186" y="836714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98" y="0"/>
                </a:lnTo>
                <a:lnTo>
                  <a:pt x="774598" y="774585"/>
                </a:lnTo>
                <a:lnTo>
                  <a:pt x="0" y="7745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605085" y="961732"/>
            <a:ext cx="304800" cy="374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27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59848" y="1266532"/>
            <a:ext cx="595630" cy="140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20:00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h.</a:t>
            </a:r>
            <a:r>
              <a:rPr dirty="0" sz="9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BLR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60964" y="836714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98" y="0"/>
                </a:lnTo>
                <a:lnTo>
                  <a:pt x="774598" y="774585"/>
                </a:lnTo>
                <a:lnTo>
                  <a:pt x="0" y="7745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495863" y="961732"/>
            <a:ext cx="304800" cy="374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50626" y="1266532"/>
            <a:ext cx="595630" cy="140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20:00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h.</a:t>
            </a:r>
            <a:r>
              <a:rPr dirty="0" sz="9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BLR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51742" y="836714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98" y="0"/>
                </a:lnTo>
                <a:lnTo>
                  <a:pt x="774598" y="774585"/>
                </a:lnTo>
                <a:lnTo>
                  <a:pt x="0" y="7745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5386641" y="961732"/>
            <a:ext cx="304800" cy="374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29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62778" y="1266532"/>
            <a:ext cx="553085" cy="140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19:30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h.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5">
                <a:solidFill>
                  <a:srgbClr val="FFFFFF"/>
                </a:solidFill>
                <a:latin typeface="Calibri"/>
                <a:cs typeface="Calibri"/>
              </a:rPr>
              <a:t>SO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042533" y="836714"/>
            <a:ext cx="774700" cy="7747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163195" rIns="0" bIns="0" rtlCol="0" vert="horz">
            <a:spAutoFit/>
          </a:bodyPr>
          <a:lstStyle/>
          <a:p>
            <a:pPr marL="234315">
              <a:lnSpc>
                <a:spcPct val="100000"/>
              </a:lnSpc>
              <a:spcBef>
                <a:spcPts val="1285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97852" y="1727492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85" y="0"/>
                </a:lnTo>
                <a:lnTo>
                  <a:pt x="774585" y="774598"/>
                </a:lnTo>
                <a:lnTo>
                  <a:pt x="0" y="7745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932897" y="1852510"/>
            <a:ext cx="304800" cy="374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31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7507" y="2157310"/>
            <a:ext cx="595630" cy="140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20:00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h.</a:t>
            </a:r>
            <a:r>
              <a:rPr dirty="0" sz="9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45">
                <a:solidFill>
                  <a:srgbClr val="FFFFFF"/>
                </a:solidFill>
                <a:latin typeface="Calibri"/>
                <a:cs typeface="Calibri"/>
              </a:rPr>
              <a:t>BLR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88630" y="1727492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85" y="0"/>
                </a:lnTo>
                <a:lnTo>
                  <a:pt x="774585" y="774598"/>
                </a:lnTo>
                <a:lnTo>
                  <a:pt x="0" y="7745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479408" y="1727492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85" y="0"/>
                </a:lnTo>
                <a:lnTo>
                  <a:pt x="774585" y="774598"/>
                </a:lnTo>
                <a:lnTo>
                  <a:pt x="0" y="7745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370186" y="1727492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98" y="0"/>
                </a:lnTo>
                <a:lnTo>
                  <a:pt x="774598" y="774598"/>
                </a:lnTo>
                <a:lnTo>
                  <a:pt x="0" y="7745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260964" y="1727492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98" y="0"/>
                </a:lnTo>
                <a:lnTo>
                  <a:pt x="774598" y="774598"/>
                </a:lnTo>
                <a:lnTo>
                  <a:pt x="0" y="7745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151742" y="1727492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98" y="0"/>
                </a:lnTo>
                <a:lnTo>
                  <a:pt x="774598" y="774598"/>
                </a:lnTo>
                <a:lnTo>
                  <a:pt x="0" y="7745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042533" y="1727492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85" y="0"/>
                </a:lnTo>
                <a:lnTo>
                  <a:pt x="774585" y="774598"/>
                </a:lnTo>
                <a:lnTo>
                  <a:pt x="0" y="7745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685148" y="293293"/>
            <a:ext cx="1147445" cy="2324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55" b="1">
                <a:latin typeface="Calibri"/>
                <a:cs typeface="Calibri"/>
              </a:rPr>
              <a:t>JULIO </a:t>
            </a:r>
            <a:r>
              <a:rPr dirty="0" sz="1400" spc="90" b="1">
                <a:latin typeface="Calibri"/>
                <a:cs typeface="Calibri"/>
              </a:rPr>
              <a:t>DE</a:t>
            </a:r>
            <a:r>
              <a:rPr dirty="0" sz="1400" spc="-75" b="1">
                <a:latin typeface="Calibri"/>
                <a:cs typeface="Calibri"/>
              </a:rPr>
              <a:t> </a:t>
            </a:r>
            <a:r>
              <a:rPr dirty="0" sz="1400" spc="-10" b="1">
                <a:latin typeface="Calibri"/>
                <a:cs typeface="Calibri"/>
              </a:rPr>
              <a:t>2017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10248" y="611733"/>
            <a:ext cx="342900" cy="168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25">
                <a:latin typeface="Calibri"/>
                <a:cs typeface="Calibri"/>
              </a:rPr>
              <a:t>Lunes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774419" y="611733"/>
            <a:ext cx="396240" cy="168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>
                <a:latin typeface="Calibri"/>
                <a:cs typeface="Calibri"/>
              </a:rPr>
              <a:t>Martes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592363" y="611733"/>
            <a:ext cx="541655" cy="168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5">
                <a:latin typeface="Calibri"/>
                <a:cs typeface="Calibri"/>
              </a:rPr>
              <a:t>Miércoles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571406" y="611733"/>
            <a:ext cx="365125" cy="168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>
                <a:latin typeface="Calibri"/>
                <a:cs typeface="Calibri"/>
              </a:rPr>
              <a:t>Jueves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260" y="611733"/>
            <a:ext cx="419100" cy="168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5">
                <a:latin typeface="Calibri"/>
                <a:cs typeface="Calibri"/>
              </a:rPr>
              <a:t>Viernes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26800" y="611733"/>
            <a:ext cx="417195" cy="168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10">
                <a:latin typeface="Calibri"/>
                <a:cs typeface="Calibri"/>
              </a:rPr>
              <a:t>Sábado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64365" y="611733"/>
            <a:ext cx="523875" cy="168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30">
                <a:latin typeface="Calibri"/>
                <a:cs typeface="Calibri"/>
              </a:rPr>
              <a:t>Domingo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042533" y="3252343"/>
            <a:ext cx="774700" cy="7747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16319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85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2400">
              <a:latin typeface="Calibri"/>
              <a:cs typeface="Calibri"/>
            </a:endParaRPr>
          </a:p>
        </p:txBody>
      </p:sp>
      <p:graphicFrame>
        <p:nvGraphicFramePr>
          <p:cNvPr id="39" name="object 39"/>
          <p:cNvGraphicFramePr>
            <a:graphicFrameLocks noGrp="1"/>
          </p:cNvGraphicFramePr>
          <p:nvPr/>
        </p:nvGraphicFramePr>
        <p:xfrm>
          <a:off x="697852" y="3252343"/>
          <a:ext cx="5228590" cy="1665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4585"/>
                <a:gridCol w="116192"/>
                <a:gridCol w="774585"/>
                <a:gridCol w="116192"/>
                <a:gridCol w="774585"/>
                <a:gridCol w="116192"/>
                <a:gridCol w="774598"/>
                <a:gridCol w="116179"/>
                <a:gridCol w="774598"/>
                <a:gridCol w="116179"/>
                <a:gridCol w="774598"/>
              </a:tblGrid>
              <a:tr h="774585"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985"/>
                        </a:spcBef>
                      </a:pPr>
                      <a:r>
                        <a:rPr dirty="0" sz="2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84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20:15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h.</a:t>
                      </a:r>
                      <a:r>
                        <a:rPr dirty="0" sz="9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FLRRA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985"/>
                        </a:spcBef>
                      </a:pPr>
                      <a:r>
                        <a:rPr dirty="0" sz="2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84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20:15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h.</a:t>
                      </a:r>
                      <a:r>
                        <a:rPr dirty="0" sz="9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FLRRA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985"/>
                        </a:spcBef>
                      </a:pPr>
                      <a:r>
                        <a:rPr dirty="0" sz="2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84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20:00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h.</a:t>
                      </a:r>
                      <a:r>
                        <a:rPr dirty="0" sz="9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BLR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985"/>
                        </a:spcBef>
                      </a:pPr>
                      <a:r>
                        <a:rPr dirty="0" sz="2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84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20:00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h.</a:t>
                      </a:r>
                      <a:r>
                        <a:rPr dirty="0" sz="9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BLR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985"/>
                        </a:spcBef>
                      </a:pPr>
                      <a:r>
                        <a:rPr dirty="0" sz="2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84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19:30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h.</a:t>
                      </a:r>
                      <a:r>
                        <a:rPr dirty="0" sz="900" spc="-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CCF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</a:tr>
              <a:tr h="116192"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</a:tr>
              <a:tr h="774598"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985"/>
                        </a:spcBef>
                      </a:pPr>
                      <a:r>
                        <a:rPr dirty="0" sz="2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84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19:30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h.</a:t>
                      </a:r>
                      <a:r>
                        <a:rPr dirty="0" sz="9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985"/>
                        </a:spcBef>
                      </a:pPr>
                      <a:r>
                        <a:rPr dirty="0" sz="2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84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19:30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h.</a:t>
                      </a:r>
                      <a:r>
                        <a:rPr dirty="0" sz="9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985"/>
                        </a:spcBef>
                      </a:pPr>
                      <a:r>
                        <a:rPr dirty="0" sz="2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84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19:30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h.</a:t>
                      </a:r>
                      <a:r>
                        <a:rPr dirty="0" sz="9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985"/>
                        </a:spcBef>
                      </a:pPr>
                      <a:r>
                        <a:rPr dirty="0"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84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19:30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h.</a:t>
                      </a:r>
                      <a:r>
                        <a:rPr dirty="0" sz="9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985"/>
                        </a:spcBef>
                      </a:pPr>
                      <a:r>
                        <a:rPr dirty="0"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84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19:30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h.</a:t>
                      </a:r>
                      <a:r>
                        <a:rPr dirty="0" sz="9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985"/>
                        </a:spcBef>
                      </a:pPr>
                      <a:r>
                        <a:rPr dirty="0"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84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19:30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h.</a:t>
                      </a:r>
                      <a:r>
                        <a:rPr dirty="0" sz="9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40" name="object 40"/>
          <p:cNvSpPr txBox="1"/>
          <p:nvPr/>
        </p:nvSpPr>
        <p:spPr>
          <a:xfrm>
            <a:off x="6042533" y="4143121"/>
            <a:ext cx="774700" cy="7747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163195" rIns="0" bIns="0" rtlCol="0" vert="horz">
            <a:spAutoFit/>
          </a:bodyPr>
          <a:lstStyle/>
          <a:p>
            <a:pPr marL="234950">
              <a:lnSpc>
                <a:spcPct val="100000"/>
              </a:lnSpc>
              <a:spcBef>
                <a:spcPts val="1285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151742" y="5033899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98" y="0"/>
                </a:lnTo>
                <a:lnTo>
                  <a:pt x="774598" y="774598"/>
                </a:lnTo>
                <a:lnTo>
                  <a:pt x="0" y="7745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6042533" y="5033899"/>
            <a:ext cx="774700" cy="7747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163195" rIns="0" bIns="0" rtlCol="0" vert="horz">
            <a:spAutoFit/>
          </a:bodyPr>
          <a:lstStyle/>
          <a:p>
            <a:pPr marL="234315">
              <a:lnSpc>
                <a:spcPct val="100000"/>
              </a:lnSpc>
              <a:spcBef>
                <a:spcPts val="1285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151742" y="5924677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98" y="0"/>
                </a:lnTo>
                <a:lnTo>
                  <a:pt x="774598" y="774598"/>
                </a:lnTo>
                <a:lnTo>
                  <a:pt x="0" y="77459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44" name="object 44"/>
          <p:cNvGraphicFramePr>
            <a:graphicFrameLocks noGrp="1"/>
          </p:cNvGraphicFramePr>
          <p:nvPr/>
        </p:nvGraphicFramePr>
        <p:xfrm>
          <a:off x="697852" y="5033899"/>
          <a:ext cx="5228590" cy="1665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4585"/>
                <a:gridCol w="116192"/>
                <a:gridCol w="774585"/>
                <a:gridCol w="116192"/>
                <a:gridCol w="774585"/>
                <a:gridCol w="116192"/>
                <a:gridCol w="774598"/>
                <a:gridCol w="116179"/>
                <a:gridCol w="774598"/>
                <a:gridCol w="890777"/>
              </a:tblGrid>
              <a:tr h="774598"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535"/>
                        </a:spcBef>
                      </a:pPr>
                      <a:r>
                        <a:rPr dirty="0"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75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19:30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h.</a:t>
                      </a:r>
                      <a:r>
                        <a:rPr dirty="0" sz="9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99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2230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h.</a:t>
                      </a:r>
                      <a:r>
                        <a:rPr dirty="0" sz="9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ED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985"/>
                        </a:spcBef>
                      </a:pPr>
                      <a:r>
                        <a:rPr dirty="0"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84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19:30 </a:t>
                      </a:r>
                      <a:r>
                        <a:rPr dirty="0" sz="9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h.</a:t>
                      </a:r>
                      <a:r>
                        <a:rPr dirty="0" sz="9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9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17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18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51155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</a:tr>
              <a:tr h="116179"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</a:tr>
              <a:tr h="774598"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535"/>
                        </a:spcBef>
                      </a:pPr>
                      <a:r>
                        <a:rPr dirty="0"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21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75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18:00-20:00h.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990"/>
                        </a:lnSpc>
                      </a:pPr>
                      <a:r>
                        <a:rPr dirty="0" sz="9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535"/>
                        </a:spcBef>
                      </a:pPr>
                      <a:r>
                        <a:rPr dirty="0"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22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75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18:00-20:00h.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990"/>
                        </a:lnSpc>
                      </a:pPr>
                      <a:r>
                        <a:rPr dirty="0" sz="9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535"/>
                        </a:spcBef>
                      </a:pPr>
                      <a:r>
                        <a:rPr dirty="0"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75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18:00-20:00h.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990"/>
                        </a:lnSpc>
                      </a:pPr>
                      <a:r>
                        <a:rPr dirty="0" sz="9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535"/>
                        </a:spcBef>
                      </a:pPr>
                      <a:r>
                        <a:rPr dirty="0"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24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75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18:00-20:00h.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990"/>
                        </a:lnSpc>
                      </a:pPr>
                      <a:r>
                        <a:rPr dirty="0" sz="9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spcBef>
                          <a:spcPts val="535"/>
                        </a:spcBef>
                      </a:pPr>
                      <a:r>
                        <a:rPr dirty="0"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25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750"/>
                        </a:lnSpc>
                      </a:pPr>
                      <a:r>
                        <a:rPr dirty="0" sz="9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18:00-20:00h.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990"/>
                        </a:lnSpc>
                      </a:pPr>
                      <a:r>
                        <a:rPr dirty="0" sz="900" spc="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dirty="0"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26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45" name="object 45"/>
          <p:cNvSpPr txBox="1"/>
          <p:nvPr/>
        </p:nvSpPr>
        <p:spPr>
          <a:xfrm>
            <a:off x="6042533" y="5924677"/>
            <a:ext cx="774700" cy="7747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163195" rIns="0" bIns="0" rtlCol="0" vert="horz">
            <a:spAutoFit/>
          </a:bodyPr>
          <a:lstStyle/>
          <a:p>
            <a:pPr marL="234315">
              <a:lnSpc>
                <a:spcPct val="100000"/>
              </a:lnSpc>
              <a:spcBef>
                <a:spcPts val="1285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27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97852" y="6815467"/>
            <a:ext cx="774700" cy="7747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163195" rIns="0" bIns="0" rtlCol="0" vert="horz">
            <a:spAutoFit/>
          </a:bodyPr>
          <a:lstStyle/>
          <a:p>
            <a:pPr marL="234315">
              <a:lnSpc>
                <a:spcPct val="100000"/>
              </a:lnSpc>
              <a:spcBef>
                <a:spcPts val="1285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588630" y="6815467"/>
            <a:ext cx="774700" cy="7747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163195" rIns="0" bIns="0" rtlCol="0" vert="horz">
            <a:spAutoFit/>
          </a:bodyPr>
          <a:lstStyle/>
          <a:p>
            <a:pPr marL="234315">
              <a:lnSpc>
                <a:spcPct val="100000"/>
              </a:lnSpc>
              <a:spcBef>
                <a:spcPts val="1285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29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479408" y="6815467"/>
            <a:ext cx="774700" cy="77470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163195" rIns="0" bIns="0" rtlCol="0" vert="horz">
            <a:spAutoFit/>
          </a:bodyPr>
          <a:lstStyle/>
          <a:p>
            <a:pPr marL="234315">
              <a:lnSpc>
                <a:spcPct val="100000"/>
              </a:lnSpc>
              <a:spcBef>
                <a:spcPts val="1285"/>
              </a:spcBef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370186" y="6815467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98" y="0"/>
                </a:lnTo>
                <a:lnTo>
                  <a:pt x="774598" y="774585"/>
                </a:lnTo>
                <a:lnTo>
                  <a:pt x="0" y="7745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3605238" y="6940486"/>
            <a:ext cx="304800" cy="374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31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481222" y="7245286"/>
            <a:ext cx="553085" cy="140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21:00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h.</a:t>
            </a: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75">
                <a:solidFill>
                  <a:srgbClr val="FFFFFF"/>
                </a:solidFill>
                <a:latin typeface="Calibri"/>
                <a:cs typeface="Calibri"/>
              </a:rPr>
              <a:t>SO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260964" y="6815467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98" y="0"/>
                </a:lnTo>
                <a:lnTo>
                  <a:pt x="774598" y="774585"/>
                </a:lnTo>
                <a:lnTo>
                  <a:pt x="0" y="7745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151742" y="6815467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98" y="0"/>
                </a:lnTo>
                <a:lnTo>
                  <a:pt x="774598" y="774585"/>
                </a:lnTo>
                <a:lnTo>
                  <a:pt x="0" y="7745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6042533" y="6815467"/>
            <a:ext cx="774700" cy="774700"/>
          </a:xfrm>
          <a:custGeom>
            <a:avLst/>
            <a:gdLst/>
            <a:ahLst/>
            <a:cxnLst/>
            <a:rect l="l" t="t" r="r" b="b"/>
            <a:pathLst>
              <a:path w="774700" h="774700">
                <a:moveTo>
                  <a:pt x="0" y="0"/>
                </a:moveTo>
                <a:lnTo>
                  <a:pt x="774585" y="0"/>
                </a:lnTo>
                <a:lnTo>
                  <a:pt x="774585" y="774585"/>
                </a:lnTo>
                <a:lnTo>
                  <a:pt x="0" y="7745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685148" y="2708923"/>
            <a:ext cx="1485265" cy="4876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75" b="1">
                <a:latin typeface="Calibri"/>
                <a:cs typeface="Calibri"/>
              </a:rPr>
              <a:t>AGOSTO </a:t>
            </a:r>
            <a:r>
              <a:rPr dirty="0" sz="1400" spc="90" b="1">
                <a:latin typeface="Calibri"/>
                <a:cs typeface="Calibri"/>
              </a:rPr>
              <a:t>DE</a:t>
            </a:r>
            <a:r>
              <a:rPr dirty="0" sz="1400" spc="-85" b="1">
                <a:latin typeface="Calibri"/>
                <a:cs typeface="Calibri"/>
              </a:rPr>
              <a:t> </a:t>
            </a:r>
            <a:r>
              <a:rPr dirty="0" sz="1400" spc="-10" b="1">
                <a:latin typeface="Calibri"/>
                <a:cs typeface="Calibri"/>
              </a:rPr>
              <a:t>2017</a:t>
            </a:r>
            <a:endParaRPr sz="1400">
              <a:latin typeface="Calibri"/>
              <a:cs typeface="Calibri"/>
            </a:endParaRPr>
          </a:p>
          <a:p>
            <a:pPr marL="237490">
              <a:lnSpc>
                <a:spcPct val="100000"/>
              </a:lnSpc>
              <a:spcBef>
                <a:spcPts val="825"/>
              </a:spcBef>
              <a:tabLst>
                <a:tab pos="1101725" algn="l"/>
              </a:tabLst>
            </a:pPr>
            <a:r>
              <a:rPr dirty="0" sz="1000" spc="25">
                <a:latin typeface="Calibri"/>
                <a:cs typeface="Calibri"/>
              </a:rPr>
              <a:t>Lunes</a:t>
            </a:r>
            <a:r>
              <a:rPr dirty="0" sz="1000" spc="25">
                <a:latin typeface="Calibri"/>
                <a:cs typeface="Calibri"/>
              </a:rPr>
              <a:t>	</a:t>
            </a:r>
            <a:r>
              <a:rPr dirty="0" sz="1000">
                <a:latin typeface="Calibri"/>
                <a:cs typeface="Calibri"/>
              </a:rPr>
              <a:t>Martes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592363" y="3027362"/>
            <a:ext cx="541655" cy="168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5">
                <a:latin typeface="Calibri"/>
                <a:cs typeface="Calibri"/>
              </a:rPr>
              <a:t>Miércoles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571406" y="3027362"/>
            <a:ext cx="365125" cy="168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5">
                <a:latin typeface="Calibri"/>
                <a:cs typeface="Calibri"/>
              </a:rPr>
              <a:t>Jueves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435260" y="3027362"/>
            <a:ext cx="419100" cy="168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5">
                <a:latin typeface="Calibri"/>
                <a:cs typeface="Calibri"/>
              </a:rPr>
              <a:t>Viernes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326800" y="3027362"/>
            <a:ext cx="417195" cy="168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10">
                <a:latin typeface="Calibri"/>
                <a:cs typeface="Calibri"/>
              </a:rPr>
              <a:t>Sábado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164365" y="3027362"/>
            <a:ext cx="523875" cy="168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30">
                <a:latin typeface="Calibri"/>
                <a:cs typeface="Calibri"/>
              </a:rPr>
              <a:t>Domingo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35441" y="8792273"/>
            <a:ext cx="2758440" cy="1067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40" b="1">
                <a:latin typeface="Calibri"/>
                <a:cs typeface="Calibri"/>
              </a:rPr>
              <a:t>SIGLAS </a:t>
            </a:r>
            <a:r>
              <a:rPr dirty="0" sz="900" spc="25" b="1">
                <a:latin typeface="Calibri"/>
                <a:cs typeface="Calibri"/>
              </a:rPr>
              <a:t>Y</a:t>
            </a:r>
            <a:r>
              <a:rPr dirty="0" sz="900" spc="-75" b="1">
                <a:latin typeface="Calibri"/>
                <a:cs typeface="Calibri"/>
              </a:rPr>
              <a:t> </a:t>
            </a:r>
            <a:r>
              <a:rPr dirty="0" sz="900" spc="45" b="1">
                <a:latin typeface="Calibri"/>
                <a:cs typeface="Calibri"/>
              </a:rPr>
              <a:t>ACRÓNIMOS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900" spc="30">
                <a:latin typeface="Calibri"/>
                <a:cs typeface="Calibri"/>
              </a:rPr>
              <a:t>BLR: </a:t>
            </a:r>
            <a:r>
              <a:rPr dirty="0" sz="900" spc="5">
                <a:latin typeface="Calibri"/>
                <a:cs typeface="Calibri"/>
              </a:rPr>
              <a:t>Biblioteca </a:t>
            </a:r>
            <a:r>
              <a:rPr dirty="0" sz="900" spc="-10">
                <a:latin typeface="Calibri"/>
                <a:cs typeface="Calibri"/>
              </a:rPr>
              <a:t>de </a:t>
            </a:r>
            <a:r>
              <a:rPr dirty="0" sz="900" spc="30">
                <a:latin typeface="Calibri"/>
                <a:cs typeface="Calibri"/>
              </a:rPr>
              <a:t>La </a:t>
            </a:r>
            <a:r>
              <a:rPr dirty="0" sz="900" spc="5">
                <a:latin typeface="Calibri"/>
                <a:cs typeface="Calibri"/>
              </a:rPr>
              <a:t>Rioja. </a:t>
            </a:r>
            <a:r>
              <a:rPr dirty="0" sz="900">
                <a:latin typeface="Calibri"/>
                <a:cs typeface="Calibri"/>
              </a:rPr>
              <a:t>Calle </a:t>
            </a:r>
            <a:r>
              <a:rPr dirty="0" sz="900" spc="-10">
                <a:latin typeface="Calibri"/>
                <a:cs typeface="Calibri"/>
              </a:rPr>
              <a:t>de </a:t>
            </a:r>
            <a:r>
              <a:rPr dirty="0" sz="900">
                <a:latin typeface="Calibri"/>
                <a:cs typeface="Calibri"/>
              </a:rPr>
              <a:t>la </a:t>
            </a:r>
            <a:r>
              <a:rPr dirty="0" sz="900" spc="-5">
                <a:latin typeface="Calibri"/>
                <a:cs typeface="Calibri"/>
              </a:rPr>
              <a:t>Merced 1,</a:t>
            </a:r>
            <a:r>
              <a:rPr dirty="0" sz="900" spc="19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Logroño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50">
              <a:latin typeface="Times New Roman"/>
              <a:cs typeface="Times New Roman"/>
            </a:endParaRPr>
          </a:p>
          <a:p>
            <a:pPr marL="12700" marR="35560">
              <a:lnSpc>
                <a:spcPts val="900"/>
              </a:lnSpc>
            </a:pPr>
            <a:r>
              <a:rPr dirty="0" sz="900" spc="30">
                <a:latin typeface="Calibri"/>
                <a:cs typeface="Calibri"/>
              </a:rPr>
              <a:t>FLRRA: </a:t>
            </a:r>
            <a:r>
              <a:rPr dirty="0" sz="900" spc="10">
                <a:latin typeface="Calibri"/>
                <a:cs typeface="Calibri"/>
              </a:rPr>
              <a:t>Filmoteca </a:t>
            </a:r>
            <a:r>
              <a:rPr dirty="0" sz="900" spc="-10">
                <a:latin typeface="Calibri"/>
                <a:cs typeface="Calibri"/>
              </a:rPr>
              <a:t>de </a:t>
            </a:r>
            <a:r>
              <a:rPr dirty="0" sz="900" spc="30">
                <a:latin typeface="Calibri"/>
                <a:cs typeface="Calibri"/>
              </a:rPr>
              <a:t>La </a:t>
            </a:r>
            <a:r>
              <a:rPr dirty="0" sz="900" spc="10">
                <a:latin typeface="Calibri"/>
                <a:cs typeface="Calibri"/>
              </a:rPr>
              <a:t>Rioja </a:t>
            </a:r>
            <a:r>
              <a:rPr dirty="0" sz="900" spc="-5">
                <a:latin typeface="Calibri"/>
                <a:cs typeface="Calibri"/>
              </a:rPr>
              <a:t>Rafael </a:t>
            </a:r>
            <a:r>
              <a:rPr dirty="0" sz="900" spc="15">
                <a:latin typeface="Calibri"/>
                <a:cs typeface="Calibri"/>
              </a:rPr>
              <a:t>Azcona. Sala  </a:t>
            </a:r>
            <a:r>
              <a:rPr dirty="0" sz="900" spc="20">
                <a:latin typeface="Calibri"/>
                <a:cs typeface="Calibri"/>
              </a:rPr>
              <a:t>Gonzalo </a:t>
            </a:r>
            <a:r>
              <a:rPr dirty="0" sz="900" spc="-10">
                <a:latin typeface="Calibri"/>
                <a:cs typeface="Calibri"/>
              </a:rPr>
              <a:t>de </a:t>
            </a:r>
            <a:r>
              <a:rPr dirty="0" sz="900">
                <a:latin typeface="Calibri"/>
                <a:cs typeface="Calibri"/>
              </a:rPr>
              <a:t>Berceo. Calle </a:t>
            </a:r>
            <a:r>
              <a:rPr dirty="0" sz="900" spc="-5">
                <a:latin typeface="Calibri"/>
                <a:cs typeface="Calibri"/>
              </a:rPr>
              <a:t>del </a:t>
            </a:r>
            <a:r>
              <a:rPr dirty="0" sz="900" spc="10">
                <a:latin typeface="Calibri"/>
                <a:cs typeface="Calibri"/>
              </a:rPr>
              <a:t>Político </a:t>
            </a:r>
            <a:r>
              <a:rPr dirty="0" sz="900" spc="5">
                <a:latin typeface="Calibri"/>
                <a:cs typeface="Calibri"/>
              </a:rPr>
              <a:t>Calvo Sotelo </a:t>
            </a:r>
            <a:r>
              <a:rPr dirty="0" sz="900" spc="-5">
                <a:latin typeface="Calibri"/>
                <a:cs typeface="Calibri"/>
              </a:rPr>
              <a:t>11, </a:t>
            </a:r>
            <a:r>
              <a:rPr dirty="0" sz="900" spc="15">
                <a:latin typeface="Calibri"/>
                <a:cs typeface="Calibri"/>
              </a:rPr>
              <a:t>Lo-  </a:t>
            </a:r>
            <a:r>
              <a:rPr dirty="0" sz="900" spc="10">
                <a:latin typeface="Calibri"/>
                <a:cs typeface="Calibri"/>
              </a:rPr>
              <a:t>groño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900" spc="45">
                <a:latin typeface="Calibri"/>
                <a:cs typeface="Calibri"/>
              </a:rPr>
              <a:t>SO: </a:t>
            </a:r>
            <a:r>
              <a:rPr dirty="0" sz="900" spc="15">
                <a:latin typeface="Calibri"/>
                <a:cs typeface="Calibri"/>
              </a:rPr>
              <a:t>Santos </a:t>
            </a:r>
            <a:r>
              <a:rPr dirty="0" sz="900" spc="20">
                <a:latin typeface="Calibri"/>
                <a:cs typeface="Calibri"/>
              </a:rPr>
              <a:t>Ochoa. </a:t>
            </a:r>
            <a:r>
              <a:rPr dirty="0" sz="900">
                <a:latin typeface="Calibri"/>
                <a:cs typeface="Calibri"/>
              </a:rPr>
              <a:t>Calle </a:t>
            </a:r>
            <a:r>
              <a:rPr dirty="0" sz="900" spc="5">
                <a:latin typeface="Calibri"/>
                <a:cs typeface="Calibri"/>
              </a:rPr>
              <a:t>Calvo Sotelo </a:t>
            </a:r>
            <a:r>
              <a:rPr dirty="0" sz="900" spc="-10">
                <a:latin typeface="Calibri"/>
                <a:cs typeface="Calibri"/>
              </a:rPr>
              <a:t>19 </a:t>
            </a:r>
            <a:r>
              <a:rPr dirty="0" sz="900">
                <a:latin typeface="Calibri"/>
                <a:cs typeface="Calibri"/>
              </a:rPr>
              <a:t>,</a:t>
            </a:r>
            <a:r>
              <a:rPr dirty="0" sz="900" spc="8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Logroño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816387" y="9043734"/>
            <a:ext cx="2834640" cy="4730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900"/>
              </a:lnSpc>
            </a:pPr>
            <a:r>
              <a:rPr dirty="0" sz="900" spc="40">
                <a:latin typeface="Calibri"/>
                <a:cs typeface="Calibri"/>
              </a:rPr>
              <a:t>CCF: </a:t>
            </a:r>
            <a:r>
              <a:rPr dirty="0" sz="900" spc="15">
                <a:latin typeface="Calibri"/>
                <a:cs typeface="Calibri"/>
              </a:rPr>
              <a:t>Casa </a:t>
            </a:r>
            <a:r>
              <a:rPr dirty="0" sz="900" spc="-10">
                <a:latin typeface="Calibri"/>
                <a:cs typeface="Calibri"/>
              </a:rPr>
              <a:t>de </a:t>
            </a:r>
            <a:r>
              <a:rPr dirty="0" sz="900" spc="5">
                <a:latin typeface="Calibri"/>
                <a:cs typeface="Calibri"/>
              </a:rPr>
              <a:t>Cultura </a:t>
            </a:r>
            <a:r>
              <a:rPr dirty="0" sz="900" spc="-10">
                <a:latin typeface="Calibri"/>
                <a:cs typeface="Calibri"/>
              </a:rPr>
              <a:t>de Fuenmayor. </a:t>
            </a:r>
            <a:r>
              <a:rPr dirty="0" sz="900" spc="15">
                <a:latin typeface="Calibri"/>
                <a:cs typeface="Calibri"/>
              </a:rPr>
              <a:t>Plaza </a:t>
            </a:r>
            <a:r>
              <a:rPr dirty="0" sz="900" spc="-5">
                <a:latin typeface="Calibri"/>
                <a:cs typeface="Calibri"/>
              </a:rPr>
              <a:t>Ayuntamiento 2,  </a:t>
            </a:r>
            <a:r>
              <a:rPr dirty="0" sz="900">
                <a:latin typeface="Calibri"/>
                <a:cs typeface="Calibri"/>
              </a:rPr>
              <a:t>Fuenmayor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900" spc="35">
                <a:latin typeface="Calibri"/>
                <a:cs typeface="Calibri"/>
              </a:rPr>
              <a:t>ED: </a:t>
            </a:r>
            <a:r>
              <a:rPr dirty="0" sz="900" spc="-5">
                <a:latin typeface="Calibri"/>
                <a:cs typeface="Calibri"/>
              </a:rPr>
              <a:t>Café </a:t>
            </a:r>
            <a:r>
              <a:rPr dirty="0" sz="900" spc="5">
                <a:latin typeface="Calibri"/>
                <a:cs typeface="Calibri"/>
              </a:rPr>
              <a:t>Bar </a:t>
            </a:r>
            <a:r>
              <a:rPr dirty="0" sz="900" spc="25">
                <a:latin typeface="Calibri"/>
                <a:cs typeface="Calibri"/>
              </a:rPr>
              <a:t>El </a:t>
            </a:r>
            <a:r>
              <a:rPr dirty="0" sz="900" spc="10">
                <a:latin typeface="Calibri"/>
                <a:cs typeface="Calibri"/>
              </a:rPr>
              <a:t>Dorado. </a:t>
            </a:r>
            <a:r>
              <a:rPr dirty="0" sz="900">
                <a:latin typeface="Calibri"/>
                <a:cs typeface="Calibri"/>
              </a:rPr>
              <a:t>Calle Portales </a:t>
            </a:r>
            <a:r>
              <a:rPr dirty="0" sz="900" spc="-5">
                <a:latin typeface="Calibri"/>
                <a:cs typeface="Calibri"/>
              </a:rPr>
              <a:t>79,</a:t>
            </a:r>
            <a:r>
              <a:rPr dirty="0" sz="900" spc="13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Logroño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174114" y="8060893"/>
            <a:ext cx="5174615" cy="0"/>
          </a:xfrm>
          <a:custGeom>
            <a:avLst/>
            <a:gdLst/>
            <a:ahLst/>
            <a:cxnLst/>
            <a:rect l="l" t="t" r="r" b="b"/>
            <a:pathLst>
              <a:path w="5174615" h="0">
                <a:moveTo>
                  <a:pt x="0" y="0"/>
                </a:moveTo>
                <a:lnTo>
                  <a:pt x="63500" y="0"/>
                </a:lnTo>
                <a:lnTo>
                  <a:pt x="5110822" y="0"/>
                </a:lnTo>
                <a:lnTo>
                  <a:pt x="5174322" y="0"/>
                </a:lnTo>
              </a:path>
            </a:pathLst>
          </a:custGeom>
          <a:ln w="1270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697852" y="7902143"/>
            <a:ext cx="587375" cy="317500"/>
          </a:xfrm>
          <a:custGeom>
            <a:avLst/>
            <a:gdLst/>
            <a:ahLst/>
            <a:cxnLst/>
            <a:rect l="l" t="t" r="r" b="b"/>
            <a:pathLst>
              <a:path w="587375" h="317500">
                <a:moveTo>
                  <a:pt x="587375" y="0"/>
                </a:moveTo>
                <a:lnTo>
                  <a:pt x="0" y="158749"/>
                </a:lnTo>
                <a:lnTo>
                  <a:pt x="587375" y="317499"/>
                </a:lnTo>
                <a:lnTo>
                  <a:pt x="531812" y="206374"/>
                </a:lnTo>
                <a:lnTo>
                  <a:pt x="531812" y="111124"/>
                </a:lnTo>
                <a:lnTo>
                  <a:pt x="5873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6237313" y="7902143"/>
            <a:ext cx="587375" cy="317500"/>
          </a:xfrm>
          <a:custGeom>
            <a:avLst/>
            <a:gdLst/>
            <a:ahLst/>
            <a:cxnLst/>
            <a:rect l="l" t="t" r="r" b="b"/>
            <a:pathLst>
              <a:path w="587375" h="317500">
                <a:moveTo>
                  <a:pt x="0" y="0"/>
                </a:moveTo>
                <a:lnTo>
                  <a:pt x="55562" y="111124"/>
                </a:lnTo>
                <a:lnTo>
                  <a:pt x="55562" y="206374"/>
                </a:lnTo>
                <a:lnTo>
                  <a:pt x="0" y="317499"/>
                </a:lnTo>
                <a:lnTo>
                  <a:pt x="587375" y="15874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/>
          <p:nvPr/>
        </p:nvSpPr>
        <p:spPr>
          <a:xfrm>
            <a:off x="2632430" y="8153248"/>
            <a:ext cx="2258060" cy="3962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400" spc="40" b="1">
                <a:latin typeface="Calibri"/>
                <a:cs typeface="Calibri"/>
              </a:rPr>
              <a:t>FERIA </a:t>
            </a:r>
            <a:r>
              <a:rPr dirty="0" sz="1400" spc="95" b="1">
                <a:latin typeface="Calibri"/>
                <a:cs typeface="Calibri"/>
              </a:rPr>
              <a:t>DEL </a:t>
            </a:r>
            <a:r>
              <a:rPr dirty="0" sz="1400" spc="65" b="1">
                <a:latin typeface="Calibri"/>
                <a:cs typeface="Calibri"/>
              </a:rPr>
              <a:t>LIBRO </a:t>
            </a:r>
            <a:r>
              <a:rPr dirty="0" sz="1400" spc="90" b="1">
                <a:latin typeface="Calibri"/>
                <a:cs typeface="Calibri"/>
              </a:rPr>
              <a:t>DE</a:t>
            </a:r>
            <a:r>
              <a:rPr dirty="0" sz="1400" spc="-125" b="1">
                <a:latin typeface="Calibri"/>
                <a:cs typeface="Calibri"/>
              </a:rPr>
              <a:t> </a:t>
            </a:r>
            <a:r>
              <a:rPr dirty="0" sz="1400" spc="55" b="1">
                <a:latin typeface="Calibri"/>
                <a:cs typeface="Calibri"/>
              </a:rPr>
              <a:t>POESÍA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1000" spc="25">
                <a:latin typeface="Calibri"/>
                <a:cs typeface="Calibri"/>
              </a:rPr>
              <a:t>Del </a:t>
            </a:r>
            <a:r>
              <a:rPr dirty="0" sz="1000" spc="-10">
                <a:latin typeface="Calibri"/>
                <a:cs typeface="Calibri"/>
              </a:rPr>
              <a:t>24 de </a:t>
            </a:r>
            <a:r>
              <a:rPr dirty="0" sz="1000" spc="10">
                <a:latin typeface="Calibri"/>
                <a:cs typeface="Calibri"/>
              </a:rPr>
              <a:t>julio </a:t>
            </a:r>
            <a:r>
              <a:rPr dirty="0" sz="1000">
                <a:latin typeface="Calibri"/>
                <a:cs typeface="Calibri"/>
              </a:rPr>
              <a:t>al </a:t>
            </a:r>
            <a:r>
              <a:rPr dirty="0" sz="1000" spc="-10">
                <a:latin typeface="Calibri"/>
                <a:cs typeface="Calibri"/>
              </a:rPr>
              <a:t>31 de </a:t>
            </a:r>
            <a:r>
              <a:rPr dirty="0" sz="1000" spc="10">
                <a:latin typeface="Calibri"/>
                <a:cs typeface="Calibri"/>
              </a:rPr>
              <a:t>agosto </a:t>
            </a:r>
            <a:r>
              <a:rPr dirty="0" sz="1000" spc="-5">
                <a:latin typeface="Calibri"/>
                <a:cs typeface="Calibri"/>
              </a:rPr>
              <a:t>en</a:t>
            </a:r>
            <a:r>
              <a:rPr dirty="0" sz="1000" spc="125">
                <a:latin typeface="Calibri"/>
                <a:cs typeface="Calibri"/>
              </a:rPr>
              <a:t> </a:t>
            </a:r>
            <a:r>
              <a:rPr dirty="0" sz="1000" spc="85">
                <a:latin typeface="Calibri"/>
                <a:cs typeface="Calibri"/>
              </a:rPr>
              <a:t>SO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257" y="318058"/>
            <a:ext cx="3359785" cy="5384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35">
                <a:latin typeface="Cambria"/>
                <a:cs typeface="Cambria"/>
              </a:rPr>
              <a:t>rosas </a:t>
            </a:r>
            <a:r>
              <a:rPr dirty="0" sz="1000" spc="75">
                <a:latin typeface="Cambria"/>
                <a:cs typeface="Cambria"/>
              </a:rPr>
              <a:t>composiciones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30">
                <a:latin typeface="Cambria"/>
                <a:cs typeface="Cambria"/>
              </a:rPr>
              <a:t>letras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canciones </a:t>
            </a:r>
            <a:r>
              <a:rPr dirty="0" sz="1000" spc="50">
                <a:latin typeface="Cambria"/>
                <a:cs typeface="Cambria"/>
              </a:rPr>
              <a:t>infantiles, 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convierten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deﬁnitivamente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poeta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niños.  </a:t>
            </a:r>
            <a:r>
              <a:rPr dirty="0" sz="1000" spc="80">
                <a:latin typeface="Cambria"/>
                <a:cs typeface="Cambria"/>
              </a:rPr>
              <a:t>También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escribe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para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las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revistas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Lacodorniz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Discóbolo</a:t>
            </a:r>
            <a:r>
              <a:rPr dirty="0" sz="1000" spc="10">
                <a:latin typeface="Cambria"/>
                <a:cs typeface="Cambria"/>
              </a:rPr>
              <a:t>.  </a:t>
            </a:r>
            <a:r>
              <a:rPr dirty="0" sz="1000" spc="145">
                <a:latin typeface="Cambria"/>
                <a:cs typeface="Cambria"/>
              </a:rPr>
              <a:t>A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partir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estos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años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durante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ochenta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actividad 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80">
                <a:latin typeface="Cambria"/>
                <a:cs typeface="Cambria"/>
              </a:rPr>
              <a:t>Gloria </a:t>
            </a:r>
            <a:r>
              <a:rPr dirty="0" sz="1000" spc="55">
                <a:latin typeface="Cambria"/>
                <a:cs typeface="Cambria"/>
              </a:rPr>
              <a:t>Fuertes </a:t>
            </a:r>
            <a:r>
              <a:rPr dirty="0" sz="1000" spc="40">
                <a:latin typeface="Cambria"/>
                <a:cs typeface="Cambria"/>
              </a:rPr>
              <a:t>es </a:t>
            </a:r>
            <a:r>
              <a:rPr dirty="0" sz="1000" spc="70">
                <a:latin typeface="Cambria"/>
                <a:cs typeface="Cambria"/>
              </a:rPr>
              <a:t>imparable </a:t>
            </a:r>
            <a:r>
              <a:rPr dirty="0" sz="1000" spc="85">
                <a:latin typeface="Cambria"/>
                <a:cs typeface="Cambria"/>
              </a:rPr>
              <a:t>e </a:t>
            </a:r>
            <a:r>
              <a:rPr dirty="0" sz="1000" spc="45">
                <a:latin typeface="Cambria"/>
                <a:cs typeface="Cambria"/>
              </a:rPr>
              <a:t>intensa: lecturas,</a:t>
            </a:r>
            <a:r>
              <a:rPr dirty="0" sz="1000" spc="-1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en-  </a:t>
            </a:r>
            <a:r>
              <a:rPr dirty="0" sz="1000" spc="30">
                <a:latin typeface="Cambria"/>
                <a:cs typeface="Cambria"/>
              </a:rPr>
              <a:t>trevistas, </a:t>
            </a:r>
            <a:r>
              <a:rPr dirty="0" sz="1000" spc="60">
                <a:latin typeface="Cambria"/>
                <a:cs typeface="Cambria"/>
              </a:rPr>
              <a:t>radio, </a:t>
            </a:r>
            <a:r>
              <a:rPr dirty="0" sz="1000" spc="75">
                <a:latin typeface="Cambria"/>
                <a:cs typeface="Cambria"/>
              </a:rPr>
              <a:t>homenajes, </a:t>
            </a:r>
            <a:r>
              <a:rPr dirty="0" sz="1000" spc="60">
                <a:latin typeface="Cambria"/>
                <a:cs typeface="Cambria"/>
              </a:rPr>
              <a:t>periódicos, </a:t>
            </a:r>
            <a:r>
              <a:rPr dirty="0" sz="1000" spc="65">
                <a:latin typeface="Cambria"/>
                <a:cs typeface="Cambria"/>
              </a:rPr>
              <a:t>pregones, </a:t>
            </a:r>
            <a:r>
              <a:rPr dirty="0" sz="1000" spc="70">
                <a:latin typeface="Cambria"/>
                <a:cs typeface="Cambria"/>
              </a:rPr>
              <a:t>via-  </a:t>
            </a:r>
            <a:r>
              <a:rPr dirty="0" sz="1000" spc="40">
                <a:latin typeface="Cambria"/>
                <a:cs typeface="Cambria"/>
              </a:rPr>
              <a:t>jes, visitas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70">
                <a:latin typeface="Cambria"/>
                <a:cs typeface="Cambria"/>
              </a:rPr>
              <a:t>colegios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70">
                <a:latin typeface="Cambria"/>
                <a:cs typeface="Cambria"/>
              </a:rPr>
              <a:t>publicaciones </a:t>
            </a:r>
            <a:r>
              <a:rPr dirty="0" sz="1000" spc="60">
                <a:latin typeface="Cambria"/>
                <a:cs typeface="Cambria"/>
              </a:rPr>
              <a:t>constantes.  </a:t>
            </a:r>
            <a:r>
              <a:rPr dirty="0" sz="1000" spc="65">
                <a:latin typeface="Cambria"/>
                <a:cs typeface="Cambria"/>
              </a:rPr>
              <a:t>Destacan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sus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cuentos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para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niños: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5" i="1">
                <a:latin typeface="Cambria"/>
                <a:cs typeface="Cambria"/>
              </a:rPr>
              <a:t>La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pájara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pinta</a:t>
            </a:r>
            <a:r>
              <a:rPr dirty="0" sz="1000" spc="15" i="1">
                <a:latin typeface="Cambria"/>
                <a:cs typeface="Cambria"/>
              </a:rPr>
              <a:t> </a:t>
            </a:r>
            <a:r>
              <a:rPr dirty="0" sz="1000" spc="-30">
                <a:latin typeface="Cambria"/>
                <a:cs typeface="Cambria"/>
              </a:rPr>
              <a:t>(1972),  </a:t>
            </a:r>
            <a:r>
              <a:rPr dirty="0" sz="1000" spc="95" i="1">
                <a:latin typeface="Cambria"/>
                <a:cs typeface="Cambria"/>
              </a:rPr>
              <a:t>La </a:t>
            </a:r>
            <a:r>
              <a:rPr dirty="0" sz="1000" spc="15" i="1">
                <a:latin typeface="Cambria"/>
                <a:cs typeface="Cambria"/>
              </a:rPr>
              <a:t>gata </a:t>
            </a:r>
            <a:r>
              <a:rPr dirty="0" sz="1000" spc="20" i="1">
                <a:latin typeface="Cambria"/>
                <a:cs typeface="Cambria"/>
              </a:rPr>
              <a:t>chundarata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spc="-5" i="1">
                <a:latin typeface="Cambria"/>
                <a:cs typeface="Cambria"/>
              </a:rPr>
              <a:t>otros </a:t>
            </a:r>
            <a:r>
              <a:rPr dirty="0" sz="1000" spc="5" i="1">
                <a:latin typeface="Cambria"/>
                <a:cs typeface="Cambria"/>
              </a:rPr>
              <a:t>cuentos </a:t>
            </a:r>
            <a:r>
              <a:rPr dirty="0" sz="1000" spc="-40">
                <a:latin typeface="Cambria"/>
                <a:cs typeface="Cambria"/>
              </a:rPr>
              <a:t>(1974), </a:t>
            </a:r>
            <a:r>
              <a:rPr dirty="0" sz="1000" spc="95" i="1">
                <a:latin typeface="Cambria"/>
                <a:cs typeface="Cambria"/>
              </a:rPr>
              <a:t>La </a:t>
            </a:r>
            <a:r>
              <a:rPr dirty="0" sz="1000" spc="35" i="1">
                <a:latin typeface="Cambria"/>
                <a:cs typeface="Cambria"/>
              </a:rPr>
              <a:t>momia </a:t>
            </a:r>
            <a:r>
              <a:rPr dirty="0" sz="1000" spc="15" i="1">
                <a:latin typeface="Cambria"/>
                <a:cs typeface="Cambria"/>
              </a:rPr>
              <a:t>tiene  </a:t>
            </a:r>
            <a:r>
              <a:rPr dirty="0" sz="1000" spc="10" i="1">
                <a:latin typeface="Cambria"/>
                <a:cs typeface="Cambria"/>
              </a:rPr>
              <a:t>catarro </a:t>
            </a:r>
            <a:r>
              <a:rPr dirty="0" sz="1000" spc="-35">
                <a:latin typeface="Cambria"/>
                <a:cs typeface="Cambria"/>
              </a:rPr>
              <a:t>(1978), </a:t>
            </a:r>
            <a:r>
              <a:rPr dirty="0" sz="1000" spc="95" i="1">
                <a:latin typeface="Cambria"/>
                <a:cs typeface="Cambria"/>
              </a:rPr>
              <a:t>La </a:t>
            </a:r>
            <a:r>
              <a:rPr dirty="0" sz="1000" spc="30" i="1">
                <a:latin typeface="Cambria"/>
                <a:cs typeface="Cambria"/>
              </a:rPr>
              <a:t>ardilla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spc="15" i="1">
                <a:latin typeface="Cambria"/>
                <a:cs typeface="Cambria"/>
              </a:rPr>
              <a:t>su </a:t>
            </a:r>
            <a:r>
              <a:rPr dirty="0" sz="1000" spc="35" i="1">
                <a:latin typeface="Cambria"/>
                <a:cs typeface="Cambria"/>
              </a:rPr>
              <a:t>pandilla</a:t>
            </a:r>
            <a:r>
              <a:rPr dirty="0" sz="1000" spc="-135" i="1">
                <a:latin typeface="Cambria"/>
                <a:cs typeface="Cambria"/>
              </a:rPr>
              <a:t> </a:t>
            </a:r>
            <a:r>
              <a:rPr dirty="0" sz="1000" spc="-5">
                <a:latin typeface="Cambria"/>
                <a:cs typeface="Cambria"/>
              </a:rPr>
              <a:t>(1980), </a:t>
            </a:r>
            <a:r>
              <a:rPr dirty="0" sz="1000" spc="15" i="1">
                <a:latin typeface="Cambria"/>
                <a:cs typeface="Cambria"/>
              </a:rPr>
              <a:t>Cocoloco </a:t>
            </a:r>
            <a:r>
              <a:rPr dirty="0" sz="1000" spc="45" i="1">
                <a:latin typeface="Cambria"/>
                <a:cs typeface="Cambria"/>
              </a:rPr>
              <a:t>po-  </a:t>
            </a:r>
            <a:r>
              <a:rPr dirty="0" sz="1000" spc="-5" i="1">
                <a:latin typeface="Cambria"/>
                <a:cs typeface="Cambria"/>
              </a:rPr>
              <a:t>coloco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-30">
                <a:latin typeface="Cambria"/>
                <a:cs typeface="Cambria"/>
              </a:rPr>
              <a:t>(1985)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Elpirata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mofeta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la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jirafa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coqueta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-15">
                <a:latin typeface="Cambria"/>
                <a:cs typeface="Cambria"/>
              </a:rPr>
              <a:t>(1986).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El  </a:t>
            </a:r>
            <a:r>
              <a:rPr dirty="0" sz="1000" spc="70">
                <a:latin typeface="Cambria"/>
                <a:cs typeface="Cambria"/>
              </a:rPr>
              <a:t>conjunto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obra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Gloria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Fuertes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caracteriza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por 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ironía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trata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temas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tan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universales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  </a:t>
            </a:r>
            <a:r>
              <a:rPr dirty="0" sz="1000" spc="85">
                <a:latin typeface="Cambria"/>
                <a:cs typeface="Cambria"/>
              </a:rPr>
              <a:t>amor,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0">
                <a:latin typeface="Cambria"/>
                <a:cs typeface="Cambria"/>
              </a:rPr>
              <a:t>soledad,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75">
                <a:latin typeface="Cambria"/>
                <a:cs typeface="Cambria"/>
              </a:rPr>
              <a:t>dolor </a:t>
            </a:r>
            <a:r>
              <a:rPr dirty="0" sz="1000" spc="120">
                <a:latin typeface="Cambria"/>
                <a:cs typeface="Cambria"/>
              </a:rPr>
              <a:t>o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75">
                <a:latin typeface="Cambria"/>
                <a:cs typeface="Cambria"/>
              </a:rPr>
              <a:t>muerte. </a:t>
            </a:r>
            <a:r>
              <a:rPr dirty="0" sz="1000" spc="80">
                <a:latin typeface="Cambria"/>
                <a:cs typeface="Cambria"/>
              </a:rPr>
              <a:t>Despuntan </a:t>
            </a:r>
            <a:r>
              <a:rPr dirty="0" sz="1000" spc="30">
                <a:latin typeface="Cambria"/>
                <a:cs typeface="Cambria"/>
              </a:rPr>
              <a:t>las  </a:t>
            </a:r>
            <a:r>
              <a:rPr dirty="0" sz="1000" spc="60">
                <a:latin typeface="Cambria"/>
                <a:cs typeface="Cambria"/>
              </a:rPr>
              <a:t>metáforas, </a:t>
            </a:r>
            <a:r>
              <a:rPr dirty="0" sz="1000" spc="50">
                <a:latin typeface="Cambria"/>
                <a:cs typeface="Cambria"/>
              </a:rPr>
              <a:t>los </a:t>
            </a:r>
            <a:r>
              <a:rPr dirty="0" sz="1000" spc="60">
                <a:latin typeface="Cambria"/>
                <a:cs typeface="Cambria"/>
              </a:rPr>
              <a:t>juegos </a:t>
            </a:r>
            <a:r>
              <a:rPr dirty="0" sz="1000" spc="50">
                <a:latin typeface="Cambria"/>
                <a:cs typeface="Cambria"/>
              </a:rPr>
              <a:t>lingüísticos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45">
                <a:latin typeface="Cambria"/>
                <a:cs typeface="Cambria"/>
              </a:rPr>
              <a:t>carácter </a:t>
            </a:r>
            <a:r>
              <a:rPr dirty="0" sz="1000" spc="60">
                <a:latin typeface="Cambria"/>
                <a:cs typeface="Cambria"/>
              </a:rPr>
              <a:t>fresco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55">
                <a:latin typeface="Cambria"/>
                <a:cs typeface="Cambria"/>
              </a:rPr>
              <a:t>sencillo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dotan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sus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poemas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una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gran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musicali-  </a:t>
            </a:r>
            <a:r>
              <a:rPr dirty="0" sz="1000" spc="80">
                <a:latin typeface="Cambria"/>
                <a:cs typeface="Cambria"/>
              </a:rPr>
              <a:t>dad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cadencia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cercana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al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lenguaje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oral.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Su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acento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lírico  </a:t>
            </a:r>
            <a:r>
              <a:rPr dirty="0" sz="1000" spc="40">
                <a:latin typeface="Cambria"/>
                <a:cs typeface="Cambria"/>
              </a:rPr>
              <a:t>es </a:t>
            </a:r>
            <a:r>
              <a:rPr dirty="0" sz="1000" spc="105">
                <a:latin typeface="Cambria"/>
                <a:cs typeface="Cambria"/>
              </a:rPr>
              <a:t>uno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0">
                <a:latin typeface="Cambria"/>
                <a:cs typeface="Cambria"/>
              </a:rPr>
              <a:t>los </a:t>
            </a:r>
            <a:r>
              <a:rPr dirty="0" sz="1000" spc="90">
                <a:latin typeface="Cambria"/>
                <a:cs typeface="Cambria"/>
              </a:rPr>
              <a:t>más </a:t>
            </a:r>
            <a:r>
              <a:rPr dirty="0" sz="1000" spc="50">
                <a:latin typeface="Cambria"/>
                <a:cs typeface="Cambria"/>
              </a:rPr>
              <a:t>personales, </a:t>
            </a:r>
            <a:r>
              <a:rPr dirty="0" sz="1000" spc="55">
                <a:latin typeface="Cambria"/>
                <a:cs typeface="Cambria"/>
              </a:rPr>
              <a:t>auténticos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45">
                <a:latin typeface="Cambria"/>
                <a:cs typeface="Cambria"/>
              </a:rPr>
              <a:t>distintivos  </a:t>
            </a:r>
            <a:r>
              <a:rPr dirty="0" sz="1000" spc="55">
                <a:latin typeface="Cambria"/>
                <a:cs typeface="Cambria"/>
              </a:rPr>
              <a:t>entre </a:t>
            </a:r>
            <a:r>
              <a:rPr dirty="0" sz="1000" spc="50">
                <a:latin typeface="Cambria"/>
                <a:cs typeface="Cambria"/>
              </a:rPr>
              <a:t>los </a:t>
            </a:r>
            <a:r>
              <a:rPr dirty="0" sz="1000" spc="55">
                <a:latin typeface="Cambria"/>
                <a:cs typeface="Cambria"/>
              </a:rPr>
              <a:t>poetas </a:t>
            </a:r>
            <a:r>
              <a:rPr dirty="0" sz="1000" spc="75">
                <a:latin typeface="Cambria"/>
                <a:cs typeface="Cambria"/>
              </a:rPr>
              <a:t>contemporáneos.</a:t>
            </a:r>
            <a:r>
              <a:rPr dirty="0" sz="1000" spc="-85">
                <a:latin typeface="Cambria"/>
                <a:cs typeface="Cambria"/>
              </a:rPr>
              <a:t> </a:t>
            </a:r>
            <a:r>
              <a:rPr dirty="0" sz="700" spc="65">
                <a:latin typeface="Cambria"/>
                <a:cs typeface="Cambria"/>
              </a:rPr>
              <a:t>(CERVANTES.ES)</a:t>
            </a:r>
            <a:endParaRPr sz="700">
              <a:latin typeface="Cambria"/>
              <a:cs typeface="Cambria"/>
            </a:endParaRPr>
          </a:p>
          <a:p>
            <a:pPr algn="just" marL="12700" marR="7620">
              <a:lnSpc>
                <a:spcPct val="125000"/>
              </a:lnSpc>
              <a:spcBef>
                <a:spcPts val="280"/>
              </a:spcBef>
            </a:pPr>
            <a:r>
              <a:rPr dirty="0" sz="1000" spc="75" b="1">
                <a:latin typeface="Book Antiqua"/>
                <a:cs typeface="Book Antiqua"/>
              </a:rPr>
              <a:t>Paloma</a:t>
            </a:r>
            <a:r>
              <a:rPr dirty="0" sz="1000" spc="-10" b="1">
                <a:latin typeface="Book Antiqua"/>
                <a:cs typeface="Book Antiqua"/>
              </a:rPr>
              <a:t> </a:t>
            </a:r>
            <a:r>
              <a:rPr dirty="0" sz="1000" spc="50" b="1">
                <a:latin typeface="Book Antiqua"/>
                <a:cs typeface="Book Antiqua"/>
              </a:rPr>
              <a:t>Porpetta</a:t>
            </a:r>
            <a:r>
              <a:rPr dirty="0" sz="1000" spc="50">
                <a:latin typeface="Cambria"/>
                <a:cs typeface="Cambria"/>
              </a:rPr>
              <a:t>: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150">
                <a:latin typeface="Cambria"/>
                <a:cs typeface="Cambria"/>
              </a:rPr>
              <a:t>me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licencié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Geografía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e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Historia 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Universidad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Complutense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Madrid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después  </a:t>
            </a:r>
            <a:r>
              <a:rPr dirty="0" sz="1000" spc="55">
                <a:latin typeface="Cambria"/>
                <a:cs typeface="Cambria"/>
              </a:rPr>
              <a:t>realicé </a:t>
            </a:r>
            <a:r>
              <a:rPr dirty="0" sz="1000" spc="114">
                <a:latin typeface="Cambria"/>
                <a:cs typeface="Cambria"/>
              </a:rPr>
              <a:t>un </a:t>
            </a:r>
            <a:r>
              <a:rPr dirty="0" sz="1000" spc="70">
                <a:latin typeface="Cambria"/>
                <a:cs typeface="Cambria"/>
              </a:rPr>
              <a:t>postgrado, </a:t>
            </a:r>
            <a:r>
              <a:rPr dirty="0" sz="1000" spc="85">
                <a:latin typeface="Cambria"/>
                <a:cs typeface="Cambria"/>
              </a:rPr>
              <a:t>obteniendo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90">
                <a:latin typeface="Cambria"/>
                <a:cs typeface="Cambria"/>
              </a:rPr>
              <a:t>Diplomatura </a:t>
            </a:r>
            <a:r>
              <a:rPr dirty="0" sz="1000" spc="100">
                <a:latin typeface="Cambria"/>
                <a:cs typeface="Cambria"/>
              </a:rPr>
              <a:t>en  </a:t>
            </a:r>
            <a:r>
              <a:rPr dirty="0" sz="1000" spc="45">
                <a:latin typeface="Cambria"/>
                <a:cs typeface="Cambria"/>
              </a:rPr>
              <a:t>Archivística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Documentación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Centro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Estudios  </a:t>
            </a:r>
            <a:r>
              <a:rPr dirty="0" sz="1000" spc="60">
                <a:latin typeface="Cambria"/>
                <a:cs typeface="Cambria"/>
              </a:rPr>
              <a:t>Bibliográﬁcos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5">
                <a:latin typeface="Cambria"/>
                <a:cs typeface="Cambria"/>
              </a:rPr>
              <a:t>Documentalistas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80">
                <a:latin typeface="Cambria"/>
                <a:cs typeface="Cambria"/>
              </a:rPr>
              <a:t>Dirección </a:t>
            </a:r>
            <a:r>
              <a:rPr dirty="0" sz="1000" spc="140">
                <a:latin typeface="Cambria"/>
                <a:cs typeface="Cambria"/>
              </a:rPr>
              <a:t>Ge-  </a:t>
            </a:r>
            <a:r>
              <a:rPr dirty="0" sz="1000" spc="55">
                <a:latin typeface="Cambria"/>
                <a:cs typeface="Cambria"/>
              </a:rPr>
              <a:t>neral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Bellas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Artes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8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Archivos.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145">
                <a:latin typeface="Cambria"/>
                <a:cs typeface="Cambria"/>
              </a:rPr>
              <a:t>A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día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hoy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sigo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estu-  </a:t>
            </a:r>
            <a:r>
              <a:rPr dirty="0" sz="1000" spc="80">
                <a:latin typeface="Cambria"/>
                <a:cs typeface="Cambria"/>
              </a:rPr>
              <a:t>diando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formándome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temas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relacionados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  archivos.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Mis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primeros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trabajos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realicé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Edito-  </a:t>
            </a:r>
            <a:r>
              <a:rPr dirty="0" sz="1000" spc="45">
                <a:latin typeface="Cambria"/>
                <a:cs typeface="Cambria"/>
              </a:rPr>
              <a:t>rial </a:t>
            </a:r>
            <a:r>
              <a:rPr dirty="0" sz="1000" spc="75">
                <a:latin typeface="Cambria"/>
                <a:cs typeface="Cambria"/>
              </a:rPr>
              <a:t>Torremozas,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70">
                <a:latin typeface="Cambria"/>
                <a:cs typeface="Cambria"/>
              </a:rPr>
              <a:t>soy </a:t>
            </a:r>
            <a:r>
              <a:rPr dirty="0" sz="1000" spc="55">
                <a:latin typeface="Cambria"/>
                <a:cs typeface="Cambria"/>
              </a:rPr>
              <a:t>socia. Esta editorial</a:t>
            </a:r>
            <a:r>
              <a:rPr dirty="0" sz="1000" spc="2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7320" y="3789057"/>
            <a:ext cx="3357245" cy="1919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65">
                <a:latin typeface="Cambria"/>
                <a:cs typeface="Cambria"/>
              </a:rPr>
              <a:t>dedica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poesía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narrativa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escrita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por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mujeres.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160">
                <a:latin typeface="Cambria"/>
                <a:cs typeface="Cambria"/>
              </a:rPr>
              <a:t>Y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más  </a:t>
            </a:r>
            <a:r>
              <a:rPr dirty="0" sz="1000" spc="50">
                <a:latin typeface="Cambria"/>
                <a:cs typeface="Cambria"/>
              </a:rPr>
              <a:t>tarde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AL,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Servicios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Empresariales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dedicada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al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trata-  </a:t>
            </a:r>
            <a:r>
              <a:rPr dirty="0" sz="1000" spc="90">
                <a:latin typeface="Cambria"/>
                <a:cs typeface="Cambria"/>
              </a:rPr>
              <a:t>miento de </a:t>
            </a:r>
            <a:r>
              <a:rPr dirty="0" sz="1000" spc="45">
                <a:latin typeface="Cambria"/>
                <a:cs typeface="Cambria"/>
              </a:rPr>
              <a:t>textos, </a:t>
            </a:r>
            <a:r>
              <a:rPr dirty="0" sz="1000" spc="65">
                <a:latin typeface="Cambria"/>
                <a:cs typeface="Cambria"/>
              </a:rPr>
              <a:t>corrección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0">
                <a:latin typeface="Cambria"/>
                <a:cs typeface="Cambria"/>
              </a:rPr>
              <a:t>presentación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docu-  </a:t>
            </a:r>
            <a:r>
              <a:rPr dirty="0" sz="1000" spc="70">
                <a:latin typeface="Cambria"/>
                <a:cs typeface="Cambria"/>
              </a:rPr>
              <a:t>mentos,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hasta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año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>
                <a:latin typeface="Cambria"/>
                <a:cs typeface="Cambria"/>
              </a:rPr>
              <a:t>1995,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que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regresé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Torremozas 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Editora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Adjunta.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año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2000,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creó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Fun-  </a:t>
            </a:r>
            <a:r>
              <a:rPr dirty="0" sz="1000" spc="80">
                <a:latin typeface="Cambria"/>
                <a:cs typeface="Cambria"/>
              </a:rPr>
              <a:t>dación </a:t>
            </a:r>
            <a:r>
              <a:rPr dirty="0" sz="1000" spc="85">
                <a:latin typeface="Cambria"/>
                <a:cs typeface="Cambria"/>
              </a:rPr>
              <a:t>Gloria </a:t>
            </a:r>
            <a:r>
              <a:rPr dirty="0" sz="1000" spc="55">
                <a:latin typeface="Cambria"/>
                <a:cs typeface="Cambria"/>
              </a:rPr>
              <a:t>Fuertes, </a:t>
            </a:r>
            <a:r>
              <a:rPr dirty="0" sz="1000" spc="100">
                <a:latin typeface="Cambria"/>
                <a:cs typeface="Cambria"/>
              </a:rPr>
              <a:t>con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5">
                <a:latin typeface="Cambria"/>
                <a:cs typeface="Cambria"/>
              </a:rPr>
              <a:t>ﬁnalidad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80">
                <a:latin typeface="Cambria"/>
                <a:cs typeface="Cambria"/>
              </a:rPr>
              <a:t>difundir </a:t>
            </a:r>
            <a:r>
              <a:rPr dirty="0" sz="1000" spc="45">
                <a:latin typeface="Cambria"/>
                <a:cs typeface="Cambria"/>
              </a:rPr>
              <a:t>la  </a:t>
            </a:r>
            <a:r>
              <a:rPr dirty="0" sz="1000" spc="65">
                <a:latin typeface="Cambria"/>
                <a:cs typeface="Cambria"/>
              </a:rPr>
              <a:t>obra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poeta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madrileña.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Formando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parte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Patro-  </a:t>
            </a:r>
            <a:r>
              <a:rPr dirty="0" sz="1000" spc="65">
                <a:latin typeface="Cambria"/>
                <a:cs typeface="Cambria"/>
              </a:rPr>
              <a:t>nato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45">
                <a:latin typeface="Cambria"/>
                <a:cs typeface="Cambria"/>
              </a:rPr>
              <a:t>me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asignó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Dirección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Fundación,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siendo  </a:t>
            </a:r>
            <a:r>
              <a:rPr dirty="0" sz="1000" spc="75">
                <a:latin typeface="Cambria"/>
                <a:cs typeface="Cambria"/>
              </a:rPr>
              <a:t>además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responsable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archivo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personal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profesional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55">
                <a:latin typeface="Cambria"/>
                <a:cs typeface="Cambria"/>
              </a:rPr>
              <a:t>autora.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69994" y="359994"/>
            <a:ext cx="3330003" cy="3330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20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3606" y="2353995"/>
            <a:ext cx="3366770" cy="7098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50" b="1">
                <a:latin typeface="Book Antiqua"/>
                <a:cs typeface="Book Antiqua"/>
              </a:rPr>
              <a:t>Cristina </a:t>
            </a:r>
            <a:r>
              <a:rPr dirty="0" sz="1000" spc="70" b="1">
                <a:latin typeface="Book Antiqua"/>
                <a:cs typeface="Book Antiqua"/>
              </a:rPr>
              <a:t>Difuminada </a:t>
            </a:r>
            <a:r>
              <a:rPr dirty="0" sz="1000" spc="75" b="1">
                <a:latin typeface="Book Antiqua"/>
                <a:cs typeface="Book Antiqua"/>
              </a:rPr>
              <a:t>Amargo</a:t>
            </a:r>
            <a:r>
              <a:rPr dirty="0" sz="1000" spc="75">
                <a:latin typeface="Cambria"/>
                <a:cs typeface="Cambria"/>
              </a:rPr>
              <a:t>, </a:t>
            </a:r>
            <a:r>
              <a:rPr dirty="0" sz="1000" spc="100">
                <a:latin typeface="Cambria"/>
                <a:cs typeface="Cambria"/>
              </a:rPr>
              <a:t>Mhuysqa, </a:t>
            </a:r>
            <a:r>
              <a:rPr dirty="0" sz="1000" spc="75">
                <a:latin typeface="Cambria"/>
                <a:cs typeface="Cambria"/>
              </a:rPr>
              <a:t>nacida </a:t>
            </a:r>
            <a:r>
              <a:rPr dirty="0" sz="1000" spc="100">
                <a:latin typeface="Cambria"/>
                <a:cs typeface="Cambria"/>
              </a:rPr>
              <a:t>en  </a:t>
            </a:r>
            <a:r>
              <a:rPr dirty="0" sz="1000" spc="80">
                <a:latin typeface="Cambria"/>
                <a:cs typeface="Cambria"/>
              </a:rPr>
              <a:t>Bogotá, </a:t>
            </a:r>
            <a:r>
              <a:rPr dirty="0" sz="1000" spc="85">
                <a:latin typeface="Cambria"/>
                <a:cs typeface="Cambria"/>
              </a:rPr>
              <a:t>viviendo </a:t>
            </a:r>
            <a:r>
              <a:rPr dirty="0" sz="1000" spc="80">
                <a:latin typeface="Cambria"/>
                <a:cs typeface="Cambria"/>
              </a:rPr>
              <a:t>hace </a:t>
            </a:r>
            <a:r>
              <a:rPr dirty="0" sz="1000" spc="95">
                <a:latin typeface="Cambria"/>
                <a:cs typeface="Cambria"/>
              </a:rPr>
              <a:t>once </a:t>
            </a:r>
            <a:r>
              <a:rPr dirty="0" sz="1000" spc="70">
                <a:latin typeface="Cambria"/>
                <a:cs typeface="Cambria"/>
              </a:rPr>
              <a:t>años </a:t>
            </a:r>
            <a:r>
              <a:rPr dirty="0" sz="1000" spc="50">
                <a:latin typeface="Cambria"/>
                <a:cs typeface="Cambria"/>
              </a:rPr>
              <a:t>casi </a:t>
            </a:r>
            <a:r>
              <a:rPr dirty="0" sz="1000" spc="90">
                <a:latin typeface="Cambria"/>
                <a:cs typeface="Cambria"/>
              </a:rPr>
              <a:t>permanente-  </a:t>
            </a:r>
            <a:r>
              <a:rPr dirty="0" sz="1000" spc="95">
                <a:latin typeface="Cambria"/>
                <a:cs typeface="Cambria"/>
              </a:rPr>
              <a:t>mente en </a:t>
            </a:r>
            <a:r>
              <a:rPr dirty="0" sz="1000" spc="90">
                <a:latin typeface="Cambria"/>
                <a:cs typeface="Cambria"/>
              </a:rPr>
              <a:t>Logroño, </a:t>
            </a:r>
            <a:r>
              <a:rPr dirty="0" sz="1000" spc="114">
                <a:latin typeface="Cambria"/>
                <a:cs typeface="Cambria"/>
              </a:rPr>
              <a:t>La </a:t>
            </a:r>
            <a:r>
              <a:rPr dirty="0" sz="1000" spc="65">
                <a:latin typeface="Cambria"/>
                <a:cs typeface="Cambria"/>
              </a:rPr>
              <a:t>Rioja. </a:t>
            </a:r>
            <a:r>
              <a:rPr dirty="0" sz="1000" spc="65" i="1">
                <a:latin typeface="Cambria"/>
                <a:cs typeface="Cambria"/>
              </a:rPr>
              <a:t>Sin </a:t>
            </a:r>
            <a:r>
              <a:rPr dirty="0" sz="1000" spc="40" i="1">
                <a:latin typeface="Cambria"/>
                <a:cs typeface="Cambria"/>
              </a:rPr>
              <a:t>nido, </a:t>
            </a:r>
            <a:r>
              <a:rPr dirty="0" sz="1000" spc="10" i="1">
                <a:latin typeface="Cambria"/>
                <a:cs typeface="Cambria"/>
              </a:rPr>
              <a:t>locura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spc="35" i="1">
                <a:latin typeface="Cambria"/>
                <a:cs typeface="Cambria"/>
              </a:rPr>
              <a:t>exilio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 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85">
                <a:latin typeface="Cambria"/>
                <a:cs typeface="Cambria"/>
              </a:rPr>
              <a:t>primer </a:t>
            </a:r>
            <a:r>
              <a:rPr dirty="0" sz="1000" spc="55">
                <a:latin typeface="Cambria"/>
                <a:cs typeface="Cambria"/>
              </a:rPr>
              <a:t>libro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60">
                <a:latin typeface="Cambria"/>
                <a:cs typeface="Cambria"/>
              </a:rPr>
              <a:t>publica. Escribe </a:t>
            </a:r>
            <a:r>
              <a:rPr dirty="0" sz="1000" spc="65">
                <a:latin typeface="Cambria"/>
                <a:cs typeface="Cambria"/>
              </a:rPr>
              <a:t>desde </a:t>
            </a:r>
            <a:r>
              <a:rPr dirty="0" sz="1000" spc="145">
                <a:latin typeface="Cambria"/>
                <a:cs typeface="Cambria"/>
              </a:rPr>
              <a:t>muy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joven,  </a:t>
            </a:r>
            <a:r>
              <a:rPr dirty="0" sz="1000" spc="90">
                <a:latin typeface="Cambria"/>
                <a:cs typeface="Cambria"/>
              </a:rPr>
              <a:t>ha </a:t>
            </a:r>
            <a:r>
              <a:rPr dirty="0" sz="1000" spc="65">
                <a:latin typeface="Cambria"/>
                <a:cs typeface="Cambria"/>
              </a:rPr>
              <a:t>participado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55">
                <a:latin typeface="Cambria"/>
                <a:cs typeface="Cambria"/>
              </a:rPr>
              <a:t>diversos </a:t>
            </a:r>
            <a:r>
              <a:rPr dirty="0" sz="1000" spc="60">
                <a:latin typeface="Cambria"/>
                <a:cs typeface="Cambria"/>
              </a:rPr>
              <a:t>eventos poéticos; </a:t>
            </a:r>
            <a:r>
              <a:rPr dirty="0" sz="1000" spc="80">
                <a:latin typeface="Cambria"/>
                <a:cs typeface="Cambria"/>
              </a:rPr>
              <a:t>Casa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45">
                <a:latin typeface="Cambria"/>
                <a:cs typeface="Cambria"/>
              </a:rPr>
              <a:t>Poesía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Silva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Bogotá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5">
                <a:latin typeface="Cambria"/>
                <a:cs typeface="Cambria"/>
              </a:rPr>
              <a:t>1988-1990,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Primer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Festival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Interna-  </a:t>
            </a:r>
            <a:r>
              <a:rPr dirty="0" sz="1000" spc="65">
                <a:latin typeface="Cambria"/>
                <a:cs typeface="Cambria"/>
              </a:rPr>
              <a:t>cional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poesía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Bogotá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1990,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Segundo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Festival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In-  </a:t>
            </a:r>
            <a:r>
              <a:rPr dirty="0" sz="1000" spc="65">
                <a:latin typeface="Cambria"/>
                <a:cs typeface="Cambria"/>
              </a:rPr>
              <a:t>ternacional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Poesía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90">
                <a:latin typeface="Cambria"/>
                <a:cs typeface="Cambria"/>
              </a:rPr>
              <a:t>Medellín </a:t>
            </a:r>
            <a:r>
              <a:rPr dirty="0" sz="1000" spc="25">
                <a:latin typeface="Cambria"/>
                <a:cs typeface="Cambria"/>
              </a:rPr>
              <a:t>1992. </a:t>
            </a:r>
            <a:r>
              <a:rPr dirty="0" sz="1000" spc="130">
                <a:latin typeface="Cambria"/>
                <a:cs typeface="Cambria"/>
              </a:rPr>
              <a:t>En </a:t>
            </a:r>
            <a:r>
              <a:rPr dirty="0" sz="1000" spc="80">
                <a:latin typeface="Cambria"/>
                <a:cs typeface="Cambria"/>
              </a:rPr>
              <a:t>España  </a:t>
            </a:r>
            <a:r>
              <a:rPr dirty="0" sz="1000" spc="105">
                <a:latin typeface="Cambria"/>
                <a:cs typeface="Cambria"/>
              </a:rPr>
              <a:t>miembro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grupo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literario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Elhombre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que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fue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jueves</a:t>
            </a:r>
            <a:r>
              <a:rPr dirty="0" sz="1000" spc="15">
                <a:latin typeface="Cambria"/>
                <a:cs typeface="Cambria"/>
              </a:rPr>
              <a:t>.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Ha  </a:t>
            </a:r>
            <a:r>
              <a:rPr dirty="0" sz="1000" spc="70">
                <a:latin typeface="Cambria"/>
                <a:cs typeface="Cambria"/>
              </a:rPr>
              <a:t>publicado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35">
                <a:latin typeface="Cambria"/>
                <a:cs typeface="Cambria"/>
              </a:rPr>
              <a:t>revista </a:t>
            </a:r>
            <a:r>
              <a:rPr dirty="0" sz="1000" spc="30" i="1">
                <a:latin typeface="Cambria"/>
                <a:cs typeface="Cambria"/>
              </a:rPr>
              <a:t>Pluralis, </a:t>
            </a:r>
            <a:r>
              <a:rPr dirty="0" sz="1000" spc="40">
                <a:latin typeface="Cambria"/>
                <a:cs typeface="Cambria"/>
              </a:rPr>
              <a:t>París </a:t>
            </a:r>
            <a:r>
              <a:rPr dirty="0" sz="1000" spc="20">
                <a:latin typeface="Cambria"/>
                <a:cs typeface="Cambria"/>
              </a:rPr>
              <a:t>2014-2015,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1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voz  </a:t>
            </a:r>
            <a:r>
              <a:rPr dirty="0" sz="1000" spc="35">
                <a:latin typeface="Cambria"/>
                <a:cs typeface="Cambria"/>
              </a:rPr>
              <a:t>está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recogida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Primera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antología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cuentistas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nove-  </a:t>
            </a:r>
            <a:r>
              <a:rPr dirty="0" sz="1000" spc="5" i="1">
                <a:latin typeface="Cambria"/>
                <a:cs typeface="Cambria"/>
              </a:rPr>
              <a:t>listas</a:t>
            </a:r>
            <a:r>
              <a:rPr dirty="0" sz="1000" spc="5">
                <a:latin typeface="Cambria"/>
                <a:cs typeface="Cambria"/>
              </a:rPr>
              <a:t>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Madrid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">
                <a:latin typeface="Cambria"/>
                <a:cs typeface="Cambria"/>
              </a:rPr>
              <a:t>2015,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colaboraciones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revistas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proyec-  </a:t>
            </a:r>
            <a:r>
              <a:rPr dirty="0" sz="1000" spc="45">
                <a:latin typeface="Cambria"/>
                <a:cs typeface="Cambria"/>
              </a:rPr>
              <a:t>tos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locales.</a:t>
            </a:r>
            <a:endParaRPr sz="1000">
              <a:latin typeface="Cambria"/>
              <a:cs typeface="Cambria"/>
            </a:endParaRPr>
          </a:p>
          <a:p>
            <a:pPr algn="just" marL="12700" marR="5080">
              <a:lnSpc>
                <a:spcPct val="125000"/>
              </a:lnSpc>
              <a:spcBef>
                <a:spcPts val="280"/>
              </a:spcBef>
            </a:pPr>
            <a:r>
              <a:rPr dirty="0" sz="1000" spc="30" b="1">
                <a:latin typeface="Book Antiqua"/>
                <a:cs typeface="Book Antiqua"/>
              </a:rPr>
              <a:t>Isabel</a:t>
            </a:r>
            <a:r>
              <a:rPr dirty="0" sz="1000" spc="-40" b="1">
                <a:latin typeface="Book Antiqua"/>
                <a:cs typeface="Book Antiqua"/>
              </a:rPr>
              <a:t> </a:t>
            </a:r>
            <a:r>
              <a:rPr dirty="0" sz="1000" spc="70" b="1">
                <a:latin typeface="Book Antiqua"/>
                <a:cs typeface="Book Antiqua"/>
              </a:rPr>
              <a:t>Olmos</a:t>
            </a:r>
            <a:r>
              <a:rPr dirty="0" sz="1000" spc="-20" b="1">
                <a:latin typeface="Book Antiqua"/>
                <a:cs typeface="Book Antiqua"/>
              </a:rPr>
              <a:t> </a:t>
            </a:r>
            <a:r>
              <a:rPr dirty="0" sz="1000" spc="75">
                <a:latin typeface="Cambria"/>
                <a:cs typeface="Cambria"/>
              </a:rPr>
              <a:t>nace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Haro,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Rioja,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ciudad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  </a:t>
            </a:r>
            <a:r>
              <a:rPr dirty="0" sz="1000" spc="50">
                <a:latin typeface="Cambria"/>
                <a:cs typeface="Cambria"/>
              </a:rPr>
              <a:t>trabaja </a:t>
            </a:r>
            <a:r>
              <a:rPr dirty="0" sz="1000" spc="130">
                <a:latin typeface="Cambria"/>
                <a:cs typeface="Cambria"/>
              </a:rPr>
              <a:t>como </a:t>
            </a:r>
            <a:r>
              <a:rPr dirty="0" sz="1000" spc="70">
                <a:latin typeface="Cambria"/>
                <a:cs typeface="Cambria"/>
              </a:rPr>
              <a:t>profesora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100">
                <a:latin typeface="Cambria"/>
                <a:cs typeface="Cambria"/>
              </a:rPr>
              <a:t>Lengua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5">
                <a:latin typeface="Cambria"/>
                <a:cs typeface="Cambria"/>
              </a:rPr>
              <a:t>Literatura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50">
                <a:latin typeface="Cambria"/>
                <a:cs typeface="Cambria"/>
              </a:rPr>
              <a:t>la  </a:t>
            </a:r>
            <a:r>
              <a:rPr dirty="0" sz="1000" spc="165">
                <a:latin typeface="Cambria"/>
                <a:cs typeface="Cambria"/>
              </a:rPr>
              <a:t>ESo.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Licenciada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Filología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Hispánica,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Diplomada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  </a:t>
            </a:r>
            <a:r>
              <a:rPr dirty="0" sz="1000" spc="70">
                <a:latin typeface="Cambria"/>
                <a:cs typeface="Cambria"/>
              </a:rPr>
              <a:t>Magisterio </a:t>
            </a:r>
            <a:r>
              <a:rPr dirty="0" sz="1000" spc="30">
                <a:latin typeface="Cambria"/>
                <a:cs typeface="Cambria"/>
              </a:rPr>
              <a:t>(Francés) </a:t>
            </a:r>
            <a:r>
              <a:rPr dirty="0" sz="1000" spc="80">
                <a:latin typeface="Cambria"/>
                <a:cs typeface="Cambria"/>
              </a:rPr>
              <a:t>Cursos </a:t>
            </a:r>
            <a:r>
              <a:rPr dirty="0" sz="1000" spc="90">
                <a:latin typeface="Cambria"/>
                <a:cs typeface="Cambria"/>
              </a:rPr>
              <a:t>de Doctorado </a:t>
            </a:r>
            <a:r>
              <a:rPr dirty="0" sz="1000" spc="80">
                <a:latin typeface="Cambria"/>
                <a:cs typeface="Cambria"/>
              </a:rPr>
              <a:t>(memoria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investigación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sobre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teatro)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Estudios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Enología.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Es  </a:t>
            </a:r>
            <a:r>
              <a:rPr dirty="0" sz="1000" spc="60">
                <a:latin typeface="Cambria"/>
                <a:cs typeface="Cambria"/>
              </a:rPr>
              <a:t>profesora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Lengua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Castellana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Literatura.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Ha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publi-  </a:t>
            </a:r>
            <a:r>
              <a:rPr dirty="0" sz="1000" spc="80">
                <a:latin typeface="Cambria"/>
                <a:cs typeface="Cambria"/>
              </a:rPr>
              <a:t>cado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30">
                <a:latin typeface="Cambria"/>
                <a:cs typeface="Cambria"/>
              </a:rPr>
              <a:t>revistas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55">
                <a:latin typeface="Cambria"/>
                <a:cs typeface="Cambria"/>
              </a:rPr>
              <a:t>antologías. </a:t>
            </a:r>
            <a:r>
              <a:rPr dirty="0" sz="1000" spc="120">
                <a:latin typeface="Cambria"/>
                <a:cs typeface="Cambria"/>
              </a:rPr>
              <a:t>Su </a:t>
            </a:r>
            <a:r>
              <a:rPr dirty="0" sz="1000" spc="85">
                <a:latin typeface="Cambria"/>
                <a:cs typeface="Cambria"/>
              </a:rPr>
              <a:t>último </a:t>
            </a:r>
            <a:r>
              <a:rPr dirty="0" sz="1000" spc="95">
                <a:latin typeface="Cambria"/>
                <a:cs typeface="Cambria"/>
              </a:rPr>
              <a:t>micropoema 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sido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ﬁnalista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concurso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#Tupoesíaenuntuit</a:t>
            </a:r>
            <a:r>
              <a:rPr dirty="0" sz="1000" spc="160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apa-  </a:t>
            </a:r>
            <a:r>
              <a:rPr dirty="0" sz="1000" spc="55">
                <a:latin typeface="Cambria"/>
                <a:cs typeface="Cambria"/>
              </a:rPr>
              <a:t>rece, </a:t>
            </a:r>
            <a:r>
              <a:rPr dirty="0" sz="1000" spc="65">
                <a:latin typeface="Cambria"/>
                <a:cs typeface="Cambria"/>
              </a:rPr>
              <a:t>junto </a:t>
            </a:r>
            <a:r>
              <a:rPr dirty="0" sz="1000" spc="95">
                <a:latin typeface="Cambria"/>
                <a:cs typeface="Cambria"/>
              </a:rPr>
              <a:t>con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40">
                <a:latin typeface="Cambria"/>
                <a:cs typeface="Cambria"/>
              </a:rPr>
              <a:t>resto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ganadores,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110">
                <a:latin typeface="Cambria"/>
                <a:cs typeface="Cambria"/>
              </a:rPr>
              <a:t>un </a:t>
            </a:r>
            <a:r>
              <a:rPr dirty="0" sz="1000" spc="95">
                <a:latin typeface="Cambria"/>
                <a:cs typeface="Cambria"/>
              </a:rPr>
              <a:t>volumen  de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60">
                <a:latin typeface="Cambria"/>
                <a:cs typeface="Cambria"/>
              </a:rPr>
              <a:t>editorial </a:t>
            </a:r>
            <a:r>
              <a:rPr dirty="0" sz="1000" spc="75">
                <a:latin typeface="Cambria"/>
                <a:cs typeface="Cambria"/>
              </a:rPr>
              <a:t>Frida </a:t>
            </a:r>
            <a:r>
              <a:rPr dirty="0" sz="1000" spc="80">
                <a:latin typeface="Cambria"/>
                <a:cs typeface="Cambria"/>
              </a:rPr>
              <a:t>Ediciones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85">
                <a:latin typeface="Cambria"/>
                <a:cs typeface="Cambria"/>
              </a:rPr>
              <a:t>Casa </a:t>
            </a:r>
            <a:r>
              <a:rPr dirty="0" sz="1000" spc="75">
                <a:latin typeface="Cambria"/>
                <a:cs typeface="Cambria"/>
              </a:rPr>
              <a:t>del </a:t>
            </a:r>
            <a:r>
              <a:rPr dirty="0" sz="1000" spc="85">
                <a:latin typeface="Cambria"/>
                <a:cs typeface="Cambria"/>
              </a:rPr>
              <a:t>Libro. </a:t>
            </a:r>
            <a:r>
              <a:rPr dirty="0" sz="1000" spc="130">
                <a:latin typeface="Cambria"/>
                <a:cs typeface="Cambria"/>
              </a:rPr>
              <a:t>En </a:t>
            </a:r>
            <a:r>
              <a:rPr dirty="0" sz="1000" spc="48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cuanto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85">
                <a:latin typeface="Cambria"/>
                <a:cs typeface="Cambria"/>
              </a:rPr>
              <a:t>premios </a:t>
            </a:r>
            <a:r>
              <a:rPr dirty="0" sz="1000" spc="50">
                <a:latin typeface="Cambria"/>
                <a:cs typeface="Cambria"/>
              </a:rPr>
              <a:t>literarios, </a:t>
            </a:r>
            <a:r>
              <a:rPr dirty="0" sz="1000" spc="90">
                <a:latin typeface="Cambria"/>
                <a:cs typeface="Cambria"/>
              </a:rPr>
              <a:t>ha </a:t>
            </a:r>
            <a:r>
              <a:rPr dirty="0" sz="1000" spc="85">
                <a:latin typeface="Cambria"/>
                <a:cs typeface="Cambria"/>
              </a:rPr>
              <a:t>obtenido </a:t>
            </a:r>
            <a:r>
              <a:rPr dirty="0" sz="1000" spc="65">
                <a:latin typeface="Cambria"/>
                <a:cs typeface="Cambria"/>
              </a:rPr>
              <a:t>entre </a:t>
            </a:r>
            <a:r>
              <a:rPr dirty="0" sz="1000" spc="50">
                <a:latin typeface="Cambria"/>
                <a:cs typeface="Cambria"/>
              </a:rPr>
              <a:t>otros:  </a:t>
            </a:r>
            <a:r>
              <a:rPr dirty="0" sz="1000" spc="70">
                <a:latin typeface="Cambria"/>
                <a:cs typeface="Cambria"/>
              </a:rPr>
              <a:t>Pregón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las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ﬁestas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Haro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-25">
                <a:latin typeface="Cambria"/>
                <a:cs typeface="Cambria"/>
              </a:rPr>
              <a:t>(1994),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Certamen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Literario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Vendimia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-5">
                <a:latin typeface="Cambria"/>
                <a:cs typeface="Cambria"/>
              </a:rPr>
              <a:t>(1993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-5">
                <a:latin typeface="Cambria"/>
                <a:cs typeface="Cambria"/>
              </a:rPr>
              <a:t>1994),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Premio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poesía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“Ville-  </a:t>
            </a:r>
            <a:r>
              <a:rPr dirty="0" sz="1000" spc="10">
                <a:latin typeface="Cambria"/>
                <a:cs typeface="Cambria"/>
              </a:rPr>
              <a:t>gas”,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Matute,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Rioja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-25">
                <a:latin typeface="Cambria"/>
                <a:cs typeface="Cambria"/>
              </a:rPr>
              <a:t>(1995),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II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Premio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Internacional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Poesía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“Ciudad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Miranda”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convocado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Edi-  </a:t>
            </a:r>
            <a:r>
              <a:rPr dirty="0" sz="1000" spc="55">
                <a:latin typeface="Cambria"/>
                <a:cs typeface="Cambria"/>
              </a:rPr>
              <a:t>torial </a:t>
            </a:r>
            <a:r>
              <a:rPr dirty="0" sz="1000" spc="65">
                <a:latin typeface="Cambria"/>
                <a:cs typeface="Cambria"/>
              </a:rPr>
              <a:t>Estío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0">
                <a:latin typeface="Cambria"/>
                <a:cs typeface="Cambria"/>
              </a:rPr>
              <a:t>el </a:t>
            </a:r>
            <a:r>
              <a:rPr dirty="0" sz="1000" spc="90">
                <a:latin typeface="Cambria"/>
                <a:cs typeface="Cambria"/>
              </a:rPr>
              <a:t>Ayuntamiento </a:t>
            </a:r>
            <a:r>
              <a:rPr dirty="0" sz="1000" spc="95">
                <a:latin typeface="Cambria"/>
                <a:cs typeface="Cambria"/>
              </a:rPr>
              <a:t>de Miranda de </a:t>
            </a:r>
            <a:r>
              <a:rPr dirty="0" sz="1000" spc="85">
                <a:latin typeface="Cambria"/>
                <a:cs typeface="Cambria"/>
              </a:rPr>
              <a:t>Ebro,  </a:t>
            </a:r>
            <a:r>
              <a:rPr dirty="0" sz="1000" spc="75">
                <a:latin typeface="Cambria"/>
                <a:cs typeface="Cambria"/>
              </a:rPr>
              <a:t>Burgos </a:t>
            </a:r>
            <a:r>
              <a:rPr dirty="0" sz="1000" spc="-5">
                <a:latin typeface="Cambria"/>
                <a:cs typeface="Cambria"/>
              </a:rPr>
              <a:t>(1996), </a:t>
            </a:r>
            <a:r>
              <a:rPr dirty="0" sz="1000" spc="90">
                <a:latin typeface="Cambria"/>
                <a:cs typeface="Cambria"/>
              </a:rPr>
              <a:t>I </a:t>
            </a:r>
            <a:r>
              <a:rPr dirty="0" sz="1000" spc="100">
                <a:latin typeface="Cambria"/>
                <a:cs typeface="Cambria"/>
              </a:rPr>
              <a:t>Certamen </a:t>
            </a:r>
            <a:r>
              <a:rPr dirty="0" sz="1000" spc="65">
                <a:latin typeface="Cambria"/>
                <a:cs typeface="Cambria"/>
              </a:rPr>
              <a:t>Literario </a:t>
            </a:r>
            <a:r>
              <a:rPr dirty="0" sz="1000" spc="85">
                <a:latin typeface="Cambria"/>
                <a:cs typeface="Cambria"/>
              </a:rPr>
              <a:t>“San </a:t>
            </a:r>
            <a:r>
              <a:rPr dirty="0" sz="1000" spc="70">
                <a:latin typeface="Cambria"/>
                <a:cs typeface="Cambria"/>
              </a:rPr>
              <a:t>Marcial”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70">
                <a:latin typeface="Cambria"/>
                <a:cs typeface="Cambria"/>
              </a:rPr>
              <a:t>Lardero, </a:t>
            </a:r>
            <a:r>
              <a:rPr dirty="0" sz="1000" spc="114">
                <a:latin typeface="Cambria"/>
                <a:cs typeface="Cambria"/>
              </a:rPr>
              <a:t>La </a:t>
            </a:r>
            <a:r>
              <a:rPr dirty="0" sz="1000" spc="70">
                <a:latin typeface="Cambria"/>
                <a:cs typeface="Cambria"/>
              </a:rPr>
              <a:t>Rioja </a:t>
            </a:r>
            <a:r>
              <a:rPr dirty="0" sz="1000" spc="-15">
                <a:latin typeface="Cambria"/>
                <a:cs typeface="Cambria"/>
              </a:rPr>
              <a:t>(1998), </a:t>
            </a:r>
            <a:r>
              <a:rPr dirty="0" sz="1000" spc="90">
                <a:latin typeface="Cambria"/>
                <a:cs typeface="Cambria"/>
              </a:rPr>
              <a:t>Premio de </a:t>
            </a:r>
            <a:r>
              <a:rPr dirty="0" sz="1000" spc="50">
                <a:latin typeface="Cambria"/>
                <a:cs typeface="Cambria"/>
              </a:rPr>
              <a:t>Poesía </a:t>
            </a:r>
            <a:r>
              <a:rPr dirty="0" sz="1000" spc="65">
                <a:latin typeface="Cambria"/>
                <a:cs typeface="Cambria"/>
              </a:rPr>
              <a:t>del </a:t>
            </a:r>
            <a:r>
              <a:rPr dirty="0" sz="1000" spc="95">
                <a:latin typeface="Cambria"/>
                <a:cs typeface="Cambria"/>
              </a:rPr>
              <a:t>Ayun-  </a:t>
            </a:r>
            <a:r>
              <a:rPr dirty="0" sz="1000" spc="75">
                <a:latin typeface="Cambria"/>
                <a:cs typeface="Cambria"/>
              </a:rPr>
              <a:t>tamiento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Santo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Domingo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Calzada</a:t>
            </a:r>
            <a:r>
              <a:rPr dirty="0" sz="1000" spc="-10">
                <a:latin typeface="Cambria"/>
                <a:cs typeface="Cambria"/>
              </a:rPr>
              <a:t> (1999),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Pre-  </a:t>
            </a:r>
            <a:r>
              <a:rPr dirty="0" sz="1000" spc="125">
                <a:latin typeface="Cambria"/>
                <a:cs typeface="Cambria"/>
              </a:rPr>
              <a:t>mio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Teatro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ayuntamiento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Quel,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Rioja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(2004),  </a:t>
            </a:r>
            <a:r>
              <a:rPr dirty="0" sz="1000" spc="70">
                <a:latin typeface="Cambria"/>
                <a:cs typeface="Cambria"/>
              </a:rPr>
              <a:t>II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Premio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Literatura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Hiperbreve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“La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Torre”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Santo  </a:t>
            </a:r>
            <a:r>
              <a:rPr dirty="0" sz="1000" spc="120">
                <a:latin typeface="Cambria"/>
                <a:cs typeface="Cambria"/>
              </a:rPr>
              <a:t>Domingo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Calzada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-20">
                <a:latin typeface="Cambria"/>
                <a:cs typeface="Cambria"/>
              </a:rPr>
              <a:t>(2014)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Concurso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“Homenaje 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75">
                <a:latin typeface="Cambria"/>
                <a:cs typeface="Cambria"/>
              </a:rPr>
              <a:t>Pablo </a:t>
            </a:r>
            <a:r>
              <a:rPr dirty="0" sz="1000" spc="80">
                <a:latin typeface="Cambria"/>
                <a:cs typeface="Cambria"/>
              </a:rPr>
              <a:t>Neruda” </a:t>
            </a:r>
            <a:r>
              <a:rPr dirty="0" sz="1000" spc="85">
                <a:latin typeface="Cambria"/>
                <a:cs typeface="Cambria"/>
              </a:rPr>
              <a:t>convocado por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0">
                <a:latin typeface="Cambria"/>
                <a:cs typeface="Cambria"/>
              </a:rPr>
              <a:t>Editorial Argerust  </a:t>
            </a:r>
            <a:r>
              <a:rPr dirty="0" sz="1000" spc="-10">
                <a:latin typeface="Cambria"/>
                <a:cs typeface="Cambria"/>
              </a:rPr>
              <a:t>(2014).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37752" y="310794"/>
            <a:ext cx="5090795" cy="1911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0">
                <a:latin typeface="Calibri"/>
                <a:cs typeface="Calibri"/>
              </a:rPr>
              <a:t>7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30">
                <a:latin typeface="Calibri"/>
                <a:cs typeface="Calibri"/>
              </a:rPr>
              <a:t>AGOStO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170">
                <a:latin typeface="Calibri"/>
                <a:cs typeface="Calibri"/>
              </a:rPr>
              <a:t>LunES</a:t>
            </a:r>
            <a:r>
              <a:rPr dirty="0" sz="1400" spc="-125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19:30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300"/>
              </a:lnSpc>
            </a:pPr>
            <a:r>
              <a:rPr dirty="0" sz="1400" spc="160">
                <a:latin typeface="Calibri"/>
                <a:cs typeface="Calibri"/>
              </a:rPr>
              <a:t>SAntOS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150">
                <a:latin typeface="Calibri"/>
                <a:cs typeface="Calibri"/>
              </a:rPr>
              <a:t>OChOA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2490"/>
              </a:lnSpc>
              <a:spcBef>
                <a:spcPts val="715"/>
              </a:spcBef>
            </a:pPr>
            <a:r>
              <a:rPr dirty="0" sz="2400" spc="105" b="1">
                <a:latin typeface="Calibri"/>
                <a:cs typeface="Calibri"/>
              </a:rPr>
              <a:t>CRISTINA </a:t>
            </a:r>
            <a:r>
              <a:rPr dirty="0" sz="2400" spc="100" b="1">
                <a:latin typeface="Calibri"/>
                <a:cs typeface="Calibri"/>
              </a:rPr>
              <a:t>DIFUMINADA </a:t>
            </a:r>
            <a:r>
              <a:rPr dirty="0" sz="2400" spc="60" b="1">
                <a:latin typeface="Calibri"/>
                <a:cs typeface="Calibri"/>
              </a:rPr>
              <a:t>AMARGO</a:t>
            </a:r>
            <a:r>
              <a:rPr dirty="0" sz="2400" spc="-8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&amp;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2350"/>
              </a:lnSpc>
            </a:pPr>
            <a:r>
              <a:rPr dirty="0" sz="2400" spc="95" b="1">
                <a:latin typeface="Calibri"/>
                <a:cs typeface="Calibri"/>
              </a:rPr>
              <a:t>ISABEL</a:t>
            </a:r>
            <a:r>
              <a:rPr dirty="0" sz="2400" spc="-25" b="1">
                <a:latin typeface="Calibri"/>
                <a:cs typeface="Calibri"/>
              </a:rPr>
              <a:t> </a:t>
            </a:r>
            <a:r>
              <a:rPr dirty="0" sz="2400" spc="145" b="1">
                <a:latin typeface="Calibri"/>
                <a:cs typeface="Calibri"/>
              </a:rPr>
              <a:t>OLMOS</a:t>
            </a:r>
            <a:endParaRPr sz="2400">
              <a:latin typeface="Calibri"/>
              <a:cs typeface="Calibri"/>
            </a:endParaRPr>
          </a:p>
          <a:p>
            <a:pPr algn="r" marL="442595" marR="5080" indent="-430530">
              <a:lnSpc>
                <a:spcPts val="1700"/>
              </a:lnSpc>
            </a:pPr>
            <a:r>
              <a:rPr dirty="0" sz="1500" spc="140">
                <a:latin typeface="Calibri"/>
                <a:cs typeface="Calibri"/>
              </a:rPr>
              <a:t>COnVERSACión,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95">
                <a:latin typeface="Calibri"/>
                <a:cs typeface="Calibri"/>
              </a:rPr>
              <a:t>RECitAL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55">
                <a:latin typeface="Calibri"/>
                <a:cs typeface="Calibri"/>
              </a:rPr>
              <a:t>PRESEntACión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5">
                <a:latin typeface="Calibri"/>
                <a:cs typeface="Calibri"/>
              </a:rPr>
              <a:t>DE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25">
                <a:latin typeface="Calibri"/>
                <a:cs typeface="Calibri"/>
              </a:rPr>
              <a:t>LOS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0">
                <a:latin typeface="Calibri"/>
                <a:cs typeface="Calibri"/>
              </a:rPr>
              <a:t>LiBROS </a:t>
            </a:r>
            <a:r>
              <a:rPr dirty="0" sz="1500" spc="45">
                <a:latin typeface="Calibri"/>
                <a:cs typeface="Calibri"/>
              </a:rPr>
              <a:t> </a:t>
            </a:r>
            <a:r>
              <a:rPr dirty="0" sz="1500" spc="95" b="1">
                <a:latin typeface="Calibri"/>
                <a:cs typeface="Calibri"/>
              </a:rPr>
              <a:t>SIN </a:t>
            </a:r>
            <a:r>
              <a:rPr dirty="0" sz="1500" spc="85" b="1">
                <a:latin typeface="Calibri"/>
                <a:cs typeface="Calibri"/>
              </a:rPr>
              <a:t>NIDO, </a:t>
            </a:r>
            <a:r>
              <a:rPr dirty="0" sz="1500" spc="70" b="1">
                <a:latin typeface="Calibri"/>
                <a:cs typeface="Calibri"/>
              </a:rPr>
              <a:t>LOCURA </a:t>
            </a:r>
            <a:r>
              <a:rPr dirty="0" sz="1500" spc="45" b="1">
                <a:latin typeface="Calibri"/>
                <a:cs typeface="Calibri"/>
              </a:rPr>
              <a:t>Y </a:t>
            </a:r>
            <a:r>
              <a:rPr dirty="0" sz="1500" spc="70" b="1">
                <a:latin typeface="Calibri"/>
                <a:cs typeface="Calibri"/>
              </a:rPr>
              <a:t>EXILIO</a:t>
            </a:r>
            <a:r>
              <a:rPr dirty="0" sz="1500" spc="-105" b="1">
                <a:latin typeface="Calibri"/>
                <a:cs typeface="Calibri"/>
              </a:rPr>
              <a:t> </a:t>
            </a:r>
            <a:r>
              <a:rPr dirty="0" sz="1500" spc="75">
                <a:latin typeface="Calibri"/>
                <a:cs typeface="Calibri"/>
              </a:rPr>
              <a:t>(AMARGORD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30">
                <a:latin typeface="Calibri"/>
                <a:cs typeface="Calibri"/>
              </a:rPr>
              <a:t>EDiCiOnES) </a:t>
            </a:r>
            <a:r>
              <a:rPr dirty="0" sz="1500" spc="65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95" b="1">
                <a:latin typeface="Calibri"/>
                <a:cs typeface="Calibri"/>
              </a:rPr>
              <a:t>DE</a:t>
            </a:r>
            <a:r>
              <a:rPr dirty="0" sz="1500" spc="30" b="1">
                <a:latin typeface="Calibri"/>
                <a:cs typeface="Calibri"/>
              </a:rPr>
              <a:t> </a:t>
            </a:r>
            <a:r>
              <a:rPr dirty="0" sz="1500" spc="25" b="1">
                <a:latin typeface="Calibri"/>
                <a:cs typeface="Calibri"/>
              </a:rPr>
              <a:t>TRAMAS</a:t>
            </a:r>
            <a:r>
              <a:rPr dirty="0" sz="1500" spc="30" b="1">
                <a:latin typeface="Calibri"/>
                <a:cs typeface="Calibri"/>
              </a:rPr>
              <a:t> </a:t>
            </a:r>
            <a:r>
              <a:rPr dirty="0" sz="1500" spc="45" b="1">
                <a:latin typeface="Calibri"/>
                <a:cs typeface="Calibri"/>
              </a:rPr>
              <a:t>Y</a:t>
            </a:r>
            <a:r>
              <a:rPr dirty="0" sz="1500" spc="30" b="1">
                <a:latin typeface="Calibri"/>
                <a:cs typeface="Calibri"/>
              </a:rPr>
              <a:t> </a:t>
            </a:r>
            <a:r>
              <a:rPr dirty="0" sz="1500" spc="75" b="1">
                <a:latin typeface="Calibri"/>
                <a:cs typeface="Calibri"/>
              </a:rPr>
              <a:t>OLAS</a:t>
            </a:r>
            <a:r>
              <a:rPr dirty="0" sz="1500" spc="30" b="1">
                <a:latin typeface="Calibri"/>
                <a:cs typeface="Calibri"/>
              </a:rPr>
              <a:t> </a:t>
            </a:r>
            <a:r>
              <a:rPr dirty="0" sz="1500" spc="110">
                <a:latin typeface="Calibri"/>
                <a:cs typeface="Calibri"/>
              </a:rPr>
              <a:t>(CAzADOR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105">
                <a:latin typeface="Calibri"/>
                <a:cs typeface="Calibri"/>
              </a:rPr>
              <a:t>DE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 spc="65">
                <a:latin typeface="Calibri"/>
                <a:cs typeface="Calibri"/>
              </a:rPr>
              <a:t>RAtAS)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04360" y="2395918"/>
            <a:ext cx="3330003" cy="3330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904360" y="5825096"/>
            <a:ext cx="3330003" cy="3330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 rot="21120000">
            <a:off x="459444" y="513198"/>
            <a:ext cx="2617408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25"/>
              </a:lnSpc>
            </a:pPr>
            <a:r>
              <a:rPr dirty="0" baseline="-1851" sz="4500" spc="-765">
                <a:latin typeface="Arial"/>
                <a:cs typeface="Arial"/>
              </a:rPr>
              <a:t>Feria  </a:t>
            </a:r>
            <a:r>
              <a:rPr dirty="0" sz="3000" spc="-560">
                <a:latin typeface="Arial"/>
                <a:cs typeface="Arial"/>
              </a:rPr>
              <a:t>del  </a:t>
            </a:r>
            <a:r>
              <a:rPr dirty="0" sz="3000" spc="-520">
                <a:latin typeface="Arial"/>
                <a:cs typeface="Arial"/>
              </a:rPr>
              <a:t>Libro  </a:t>
            </a:r>
            <a:r>
              <a:rPr dirty="0" sz="3000" spc="-740">
                <a:latin typeface="Arial"/>
                <a:cs typeface="Arial"/>
              </a:rPr>
              <a:t>de  </a:t>
            </a:r>
            <a:r>
              <a:rPr dirty="0" sz="3000" spc="-705">
                <a:latin typeface="Arial"/>
                <a:cs typeface="Arial"/>
              </a:rPr>
              <a:t> </a:t>
            </a:r>
            <a:r>
              <a:rPr dirty="0" baseline="1851" sz="4500" spc="-982">
                <a:latin typeface="Arial"/>
                <a:cs typeface="Arial"/>
              </a:rPr>
              <a:t>Poesía</a:t>
            </a:r>
            <a:endParaRPr baseline="1851" sz="45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20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2844" y="2367457"/>
            <a:ext cx="3357245" cy="4768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40" b="1">
                <a:latin typeface="Book Antiqua"/>
                <a:cs typeface="Book Antiqua"/>
              </a:rPr>
              <a:t>Iosu</a:t>
            </a:r>
            <a:r>
              <a:rPr dirty="0" sz="1000" spc="-25" b="1">
                <a:latin typeface="Book Antiqua"/>
                <a:cs typeface="Book Antiqua"/>
              </a:rPr>
              <a:t> </a:t>
            </a:r>
            <a:r>
              <a:rPr dirty="0" sz="1000" spc="80" b="1">
                <a:latin typeface="Book Antiqua"/>
                <a:cs typeface="Book Antiqua"/>
              </a:rPr>
              <a:t>Moracho</a:t>
            </a:r>
            <a:r>
              <a:rPr dirty="0" sz="1000" spc="-25" b="1">
                <a:latin typeface="Book Antiqua"/>
                <a:cs typeface="Book Antiqu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Cortés</a:t>
            </a:r>
            <a:r>
              <a:rPr dirty="0" sz="1000" spc="-5" b="1">
                <a:latin typeface="Book Antiqua"/>
                <a:cs typeface="Book Antiqua"/>
              </a:rPr>
              <a:t> </a:t>
            </a:r>
            <a:r>
              <a:rPr dirty="0" sz="1000" spc="70">
                <a:latin typeface="Cambria"/>
                <a:cs typeface="Cambria"/>
              </a:rPr>
              <a:t>(Pamplona,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-10">
                <a:latin typeface="Cambria"/>
                <a:cs typeface="Cambria"/>
              </a:rPr>
              <a:t>1963)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maestro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65">
                <a:latin typeface="Cambria"/>
                <a:cs typeface="Cambria"/>
              </a:rPr>
              <a:t>Primaria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poeta.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Entre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sus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títulos,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Naciónde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sueños,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Café  </a:t>
            </a:r>
            <a:r>
              <a:rPr dirty="0" sz="1000" spc="25" i="1">
                <a:latin typeface="Cambria"/>
                <a:cs typeface="Cambria"/>
              </a:rPr>
              <a:t>Trévere, </a:t>
            </a:r>
            <a:r>
              <a:rPr dirty="0" sz="1000" spc="95" i="1">
                <a:latin typeface="Cambria"/>
                <a:cs typeface="Cambria"/>
              </a:rPr>
              <a:t>La </a:t>
            </a:r>
            <a:r>
              <a:rPr dirty="0" sz="1000" spc="20" i="1">
                <a:latin typeface="Cambria"/>
                <a:cs typeface="Cambria"/>
              </a:rPr>
              <a:t>muñeca de </a:t>
            </a:r>
            <a:r>
              <a:rPr dirty="0" sz="1000" spc="10" i="1">
                <a:latin typeface="Cambria"/>
                <a:cs typeface="Cambria"/>
              </a:rPr>
              <a:t>hierbas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spc="-5" i="1">
                <a:latin typeface="Cambria"/>
                <a:cs typeface="Cambria"/>
              </a:rPr>
              <a:t>otros </a:t>
            </a:r>
            <a:r>
              <a:rPr dirty="0" sz="1000" spc="5" i="1">
                <a:latin typeface="Cambria"/>
                <a:cs typeface="Cambria"/>
              </a:rPr>
              <a:t>poemas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35" i="1">
                <a:latin typeface="Cambria"/>
                <a:cs typeface="Cambria"/>
              </a:rPr>
              <a:t>África, </a:t>
            </a:r>
            <a:r>
              <a:rPr dirty="0" sz="1000" spc="95" i="1">
                <a:latin typeface="Cambria"/>
                <a:cs typeface="Cambria"/>
              </a:rPr>
              <a:t>La  </a:t>
            </a:r>
            <a:r>
              <a:rPr dirty="0" sz="1000" spc="20" i="1">
                <a:latin typeface="Cambria"/>
                <a:cs typeface="Cambria"/>
              </a:rPr>
              <a:t>utopía </a:t>
            </a:r>
            <a:r>
              <a:rPr dirty="0" sz="1000" spc="15" i="1">
                <a:latin typeface="Cambria"/>
                <a:cs typeface="Cambria"/>
              </a:rPr>
              <a:t>tiene </a:t>
            </a:r>
            <a:r>
              <a:rPr dirty="0" sz="1000" i="1">
                <a:latin typeface="Cambria"/>
                <a:cs typeface="Cambria"/>
              </a:rPr>
              <a:t>los </a:t>
            </a:r>
            <a:r>
              <a:rPr dirty="0" sz="1000" spc="5" i="1">
                <a:latin typeface="Cambria"/>
                <a:cs typeface="Cambria"/>
              </a:rPr>
              <a:t>pies </a:t>
            </a:r>
            <a:r>
              <a:rPr dirty="0" sz="1000" spc="10" i="1">
                <a:latin typeface="Cambria"/>
                <a:cs typeface="Cambria"/>
              </a:rPr>
              <a:t>descalzos</a:t>
            </a:r>
            <a:r>
              <a:rPr dirty="0" sz="1000" spc="10">
                <a:latin typeface="Cambria"/>
                <a:cs typeface="Cambria"/>
              </a:rPr>
              <a:t>... </a:t>
            </a:r>
            <a:r>
              <a:rPr dirty="0" sz="1000" spc="160">
                <a:latin typeface="Cambria"/>
                <a:cs typeface="Cambria"/>
              </a:rPr>
              <a:t>Y </a:t>
            </a:r>
            <a:r>
              <a:rPr dirty="0" sz="1000" spc="55">
                <a:latin typeface="Cambria"/>
                <a:cs typeface="Cambria"/>
              </a:rPr>
              <a:t>el libro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105">
                <a:latin typeface="Cambria"/>
                <a:cs typeface="Cambria"/>
              </a:rPr>
              <a:t>hoy </a:t>
            </a:r>
            <a:r>
              <a:rPr dirty="0" sz="1000" spc="40">
                <a:latin typeface="Cambria"/>
                <a:cs typeface="Cambria"/>
              </a:rPr>
              <a:t>se</a:t>
            </a:r>
            <a:r>
              <a:rPr dirty="0" sz="1000" spc="-1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pre-  </a:t>
            </a:r>
            <a:r>
              <a:rPr dirty="0" sz="1000" spc="40">
                <a:latin typeface="Cambria"/>
                <a:cs typeface="Cambria"/>
              </a:rPr>
              <a:t>senta,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Grullamística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(Vitruvio,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0">
                <a:latin typeface="Cambria"/>
                <a:cs typeface="Cambria"/>
              </a:rPr>
              <a:t>2016),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un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volumen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 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me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asiento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enelpresente,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65" i="1">
                <a:latin typeface="Cambria"/>
                <a:cs typeface="Cambria"/>
              </a:rPr>
              <a:t>enlo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cotidiano,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para</a:t>
            </a:r>
            <a:r>
              <a:rPr dirty="0" sz="1000" spc="-7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echaruna  </a:t>
            </a:r>
            <a:r>
              <a:rPr dirty="0" sz="1000" spc="35" i="1">
                <a:latin typeface="Cambria"/>
                <a:cs typeface="Cambria"/>
              </a:rPr>
              <a:t>miradahaciaelpasado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65" i="1">
                <a:latin typeface="Cambria"/>
                <a:cs typeface="Cambria"/>
              </a:rPr>
              <a:t>conelﬁnde</a:t>
            </a:r>
            <a:r>
              <a:rPr dirty="0" sz="1000" spc="-7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rescatardelolvido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aquello  </a:t>
            </a:r>
            <a:r>
              <a:rPr dirty="0" sz="1000" spc="5" i="1">
                <a:latin typeface="Cambria"/>
                <a:cs typeface="Cambria"/>
              </a:rPr>
              <a:t>que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me</a:t>
            </a:r>
            <a:r>
              <a:rPr dirty="0" sz="1000" spc="1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ha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conformado</a:t>
            </a:r>
            <a:r>
              <a:rPr dirty="0" sz="1000" spc="15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como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persona</a:t>
            </a:r>
            <a:r>
              <a:rPr dirty="0" sz="1000" spc="15">
                <a:latin typeface="Cambria"/>
                <a:cs typeface="Cambria"/>
              </a:rPr>
              <a:t>.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El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poeta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entiende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  </a:t>
            </a:r>
            <a:r>
              <a:rPr dirty="0" sz="1000" spc="70">
                <a:latin typeface="Cambria"/>
                <a:cs typeface="Cambria"/>
              </a:rPr>
              <a:t>vida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unproceso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transformaciónpersonal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poe-  </a:t>
            </a:r>
            <a:r>
              <a:rPr dirty="0" sz="1000" spc="30">
                <a:latin typeface="Cambria"/>
                <a:cs typeface="Cambria"/>
              </a:rPr>
              <a:t>sía,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como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una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herramientade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cambio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social.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Vivimos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enso-  </a:t>
            </a:r>
            <a:r>
              <a:rPr dirty="0" sz="1000" spc="50" i="1">
                <a:latin typeface="Cambria"/>
                <a:cs typeface="Cambria"/>
              </a:rPr>
              <a:t>ciedady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elroce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diario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crea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la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circunstancia,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la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experiencia,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el  </a:t>
            </a:r>
            <a:r>
              <a:rPr dirty="0" sz="1000" spc="20" i="1">
                <a:latin typeface="Cambria"/>
                <a:cs typeface="Cambria"/>
              </a:rPr>
              <a:t>encuentro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spc="15" i="1">
                <a:latin typeface="Cambria"/>
                <a:cs typeface="Cambria"/>
              </a:rPr>
              <a:t>el </a:t>
            </a:r>
            <a:r>
              <a:rPr dirty="0" sz="1000" spc="25" i="1">
                <a:latin typeface="Cambria"/>
                <a:cs typeface="Cambria"/>
              </a:rPr>
              <a:t>conﬂicto</a:t>
            </a:r>
            <a:r>
              <a:rPr dirty="0" sz="1000" spc="25">
                <a:latin typeface="Cambria"/>
                <a:cs typeface="Cambria"/>
              </a:rPr>
              <a:t>, </a:t>
            </a:r>
            <a:r>
              <a:rPr dirty="0" sz="1000" spc="60">
                <a:latin typeface="Cambria"/>
                <a:cs typeface="Cambria"/>
              </a:rPr>
              <a:t>agrega, </a:t>
            </a:r>
            <a:r>
              <a:rPr dirty="0" sz="1000" spc="70">
                <a:latin typeface="Cambria"/>
                <a:cs typeface="Cambria"/>
              </a:rPr>
              <a:t>sabedor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80">
                <a:latin typeface="Cambria"/>
                <a:cs typeface="Cambria"/>
              </a:rPr>
              <a:t>que,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60">
                <a:latin typeface="Cambria"/>
                <a:cs typeface="Cambria"/>
              </a:rPr>
              <a:t>su  </a:t>
            </a:r>
            <a:r>
              <a:rPr dirty="0" sz="1000" spc="50">
                <a:latin typeface="Cambria"/>
                <a:cs typeface="Cambria"/>
              </a:rPr>
              <a:t>caso,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lapoesíadavozatodo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-5" i="1">
                <a:latin typeface="Cambria"/>
                <a:cs typeface="Cambria"/>
              </a:rPr>
              <a:t>esto.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Sacade</a:t>
            </a:r>
            <a:r>
              <a:rPr dirty="0" sz="1000" spc="-70" i="1">
                <a:latin typeface="Cambria"/>
                <a:cs typeface="Cambria"/>
              </a:rPr>
              <a:t> </a:t>
            </a:r>
            <a:r>
              <a:rPr dirty="0" sz="1000" spc="70" i="1">
                <a:latin typeface="Cambria"/>
                <a:cs typeface="Cambria"/>
              </a:rPr>
              <a:t>mílo</a:t>
            </a:r>
            <a:r>
              <a:rPr dirty="0" sz="1000" spc="-7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más</a:t>
            </a:r>
            <a:r>
              <a:rPr dirty="0" sz="1000" spc="-7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profundo,  </a:t>
            </a:r>
            <a:r>
              <a:rPr dirty="0" sz="1000" spc="25" i="1">
                <a:latin typeface="Cambria"/>
                <a:cs typeface="Cambria"/>
              </a:rPr>
              <a:t>hastadejarme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enlaintemperie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absoluta,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enladesnudez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total</a:t>
            </a:r>
            <a:r>
              <a:rPr dirty="0" sz="1000" spc="10">
                <a:latin typeface="Cambria"/>
                <a:cs typeface="Cambria"/>
              </a:rPr>
              <a:t>.  </a:t>
            </a:r>
            <a:r>
              <a:rPr dirty="0" sz="1000" spc="160">
                <a:latin typeface="Cambria"/>
                <a:cs typeface="Cambria"/>
              </a:rPr>
              <a:t>Y </a:t>
            </a:r>
            <a:r>
              <a:rPr dirty="0" sz="1000" spc="20" i="1">
                <a:latin typeface="Cambria"/>
                <a:cs typeface="Cambria"/>
              </a:rPr>
              <a:t>si </a:t>
            </a:r>
            <a:r>
              <a:rPr dirty="0" sz="1000" spc="40" i="1">
                <a:latin typeface="Cambria"/>
                <a:cs typeface="Cambria"/>
              </a:rPr>
              <a:t>no </a:t>
            </a:r>
            <a:r>
              <a:rPr dirty="0" sz="1000" spc="-5" i="1">
                <a:latin typeface="Cambria"/>
                <a:cs typeface="Cambria"/>
              </a:rPr>
              <a:t>te </a:t>
            </a:r>
            <a:r>
              <a:rPr dirty="0" sz="1000" spc="15" i="1">
                <a:latin typeface="Cambria"/>
                <a:cs typeface="Cambria"/>
              </a:rPr>
              <a:t>lo </a:t>
            </a:r>
            <a:r>
              <a:rPr dirty="0" sz="1000" spc="10" i="1">
                <a:latin typeface="Cambria"/>
                <a:cs typeface="Cambria"/>
              </a:rPr>
              <a:t>tomas </a:t>
            </a:r>
            <a:r>
              <a:rPr dirty="0" sz="1000" spc="30" i="1">
                <a:latin typeface="Cambria"/>
                <a:cs typeface="Cambria"/>
              </a:rPr>
              <a:t>en </a:t>
            </a:r>
            <a:r>
              <a:rPr dirty="0" sz="1000" spc="10" i="1">
                <a:latin typeface="Cambria"/>
                <a:cs typeface="Cambria"/>
              </a:rPr>
              <a:t>serio, </a:t>
            </a:r>
            <a:r>
              <a:rPr dirty="0" sz="1000" spc="20" i="1">
                <a:latin typeface="Cambria"/>
                <a:cs typeface="Cambria"/>
              </a:rPr>
              <a:t>si </a:t>
            </a:r>
            <a:r>
              <a:rPr dirty="0" sz="1000" spc="40" i="1">
                <a:latin typeface="Cambria"/>
                <a:cs typeface="Cambria"/>
              </a:rPr>
              <a:t>no </a:t>
            </a:r>
            <a:r>
              <a:rPr dirty="0" sz="1000" spc="5" i="1">
                <a:latin typeface="Cambria"/>
                <a:cs typeface="Cambria"/>
              </a:rPr>
              <a:t>pones </a:t>
            </a:r>
            <a:r>
              <a:rPr dirty="0" sz="1000" spc="30" i="1">
                <a:latin typeface="Cambria"/>
                <a:cs typeface="Cambria"/>
              </a:rPr>
              <a:t>la </a:t>
            </a:r>
            <a:r>
              <a:rPr dirty="0" sz="1000" spc="55" i="1">
                <a:latin typeface="Cambria"/>
                <a:cs typeface="Cambria"/>
              </a:rPr>
              <a:t>vida </a:t>
            </a:r>
            <a:r>
              <a:rPr dirty="0" sz="1000" spc="30" i="1">
                <a:latin typeface="Cambria"/>
                <a:cs typeface="Cambria"/>
              </a:rPr>
              <a:t>en </a:t>
            </a:r>
            <a:r>
              <a:rPr dirty="0" sz="1000" spc="10" i="1">
                <a:latin typeface="Cambria"/>
                <a:cs typeface="Cambria"/>
              </a:rPr>
              <a:t>ello, </a:t>
            </a:r>
            <a:r>
              <a:rPr dirty="0" sz="1000" spc="40" i="1">
                <a:latin typeface="Cambria"/>
                <a:cs typeface="Cambria"/>
              </a:rPr>
              <a:t>no </a:t>
            </a:r>
            <a:r>
              <a:rPr dirty="0" sz="1000" spc="-15" i="1">
                <a:latin typeface="Cambria"/>
                <a:cs typeface="Cambria"/>
              </a:rPr>
              <a:t>es  </a:t>
            </a:r>
            <a:r>
              <a:rPr dirty="0" sz="1000" spc="5" i="1">
                <a:latin typeface="Cambria"/>
                <a:cs typeface="Cambria"/>
              </a:rPr>
              <a:t>poesía</a:t>
            </a:r>
            <a:r>
              <a:rPr dirty="0" sz="1000" spc="5">
                <a:latin typeface="Cambria"/>
                <a:cs typeface="Cambria"/>
              </a:rPr>
              <a:t>.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160">
                <a:latin typeface="Cambria"/>
                <a:cs typeface="Cambria"/>
              </a:rPr>
              <a:t>Y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que,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concibe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este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arte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como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undespojamiento  </a:t>
            </a:r>
            <a:r>
              <a:rPr dirty="0" sz="1000" spc="20" i="1">
                <a:latin typeface="Cambria"/>
                <a:cs typeface="Cambria"/>
              </a:rPr>
              <a:t>del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ser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también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del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sistema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lapropia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sociedad</a:t>
            </a:r>
            <a:r>
              <a:rPr dirty="0" sz="1000" spc="15">
                <a:latin typeface="Cambria"/>
                <a:cs typeface="Cambria"/>
              </a:rPr>
              <a:t>,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modo  </a:t>
            </a:r>
            <a:r>
              <a:rPr dirty="0" sz="1000" spc="15" i="1">
                <a:latin typeface="Cambria"/>
                <a:cs typeface="Cambria"/>
              </a:rPr>
              <a:t>que,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en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el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fondo,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-15" i="1">
                <a:latin typeface="Cambria"/>
                <a:cs typeface="Cambria"/>
              </a:rPr>
              <a:t>es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un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desenmascaramiento.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cuanto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  </a:t>
            </a:r>
            <a:r>
              <a:rPr dirty="0" sz="1000" spc="40">
                <a:latin typeface="Cambria"/>
                <a:cs typeface="Cambria"/>
              </a:rPr>
              <a:t>estilo, </a:t>
            </a:r>
            <a:r>
              <a:rPr dirty="0" sz="1000" spc="70">
                <a:latin typeface="Cambria"/>
                <a:cs typeface="Cambria"/>
              </a:rPr>
              <a:t>dice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35">
                <a:latin typeface="Cambria"/>
                <a:cs typeface="Cambria"/>
              </a:rPr>
              <a:t>sus </a:t>
            </a:r>
            <a:r>
              <a:rPr dirty="0" sz="1000" spc="85">
                <a:latin typeface="Cambria"/>
                <a:cs typeface="Cambria"/>
              </a:rPr>
              <a:t>poemas </a:t>
            </a:r>
            <a:r>
              <a:rPr dirty="0" sz="1000" spc="10" i="1">
                <a:latin typeface="Cambria"/>
                <a:cs typeface="Cambria"/>
              </a:rPr>
              <a:t>están llenos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15" i="1">
                <a:latin typeface="Cambria"/>
                <a:cs typeface="Cambria"/>
              </a:rPr>
              <a:t>imágenes </a:t>
            </a:r>
            <a:r>
              <a:rPr dirty="0" sz="1000" spc="5" i="1">
                <a:latin typeface="Cambria"/>
                <a:cs typeface="Cambria"/>
              </a:rPr>
              <a:t>que  </a:t>
            </a:r>
            <a:r>
              <a:rPr dirty="0" sz="1000" spc="-15" i="1">
                <a:latin typeface="Cambria"/>
                <a:cs typeface="Cambria"/>
              </a:rPr>
              <a:t>se </a:t>
            </a:r>
            <a:r>
              <a:rPr dirty="0" sz="1000" spc="25" i="1">
                <a:latin typeface="Cambria"/>
                <a:cs typeface="Cambria"/>
              </a:rPr>
              <a:t>entienden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90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la </a:t>
            </a:r>
            <a:r>
              <a:rPr dirty="0" sz="1000" spc="5" i="1">
                <a:latin typeface="Cambria"/>
                <a:cs typeface="Cambria"/>
              </a:rPr>
              <a:t>gente </a:t>
            </a:r>
            <a:r>
              <a:rPr dirty="0" sz="1000" i="1">
                <a:latin typeface="Cambria"/>
                <a:cs typeface="Cambria"/>
              </a:rPr>
              <a:t>suele </a:t>
            </a:r>
            <a:r>
              <a:rPr dirty="0" sz="1000" spc="15" i="1">
                <a:latin typeface="Cambria"/>
                <a:cs typeface="Cambria"/>
              </a:rPr>
              <a:t>identiﬁcarse </a:t>
            </a:r>
            <a:r>
              <a:rPr dirty="0" sz="1000" spc="20" i="1">
                <a:latin typeface="Cambria"/>
                <a:cs typeface="Cambria"/>
              </a:rPr>
              <a:t>con </a:t>
            </a:r>
            <a:r>
              <a:rPr dirty="0" sz="1000" spc="5" i="1">
                <a:latin typeface="Cambria"/>
                <a:cs typeface="Cambria"/>
              </a:rPr>
              <a:t>ellos, porque </a:t>
            </a:r>
            <a:r>
              <a:rPr dirty="0" sz="1000" spc="-15" i="1">
                <a:latin typeface="Cambria"/>
                <a:cs typeface="Cambria"/>
              </a:rPr>
              <a:t>se  </a:t>
            </a:r>
            <a:r>
              <a:rPr dirty="0" sz="1000" spc="15" i="1">
                <a:latin typeface="Cambria"/>
                <a:cs typeface="Cambria"/>
              </a:rPr>
              <a:t>reconocen. </a:t>
            </a:r>
            <a:r>
              <a:rPr dirty="0" sz="1000" spc="40" i="1">
                <a:latin typeface="Cambria"/>
                <a:cs typeface="Cambria"/>
              </a:rPr>
              <a:t>También </a:t>
            </a:r>
            <a:r>
              <a:rPr dirty="0" sz="1000" spc="35" i="1">
                <a:latin typeface="Cambria"/>
                <a:cs typeface="Cambria"/>
              </a:rPr>
              <a:t>distinguen </a:t>
            </a:r>
            <a:r>
              <a:rPr dirty="0" sz="1000" spc="25" i="1">
                <a:latin typeface="Cambria"/>
                <a:cs typeface="Cambria"/>
              </a:rPr>
              <a:t>de </a:t>
            </a:r>
            <a:r>
              <a:rPr dirty="0" sz="1000" spc="35" i="1">
                <a:latin typeface="Cambria"/>
                <a:cs typeface="Cambria"/>
              </a:rPr>
              <a:t>inmediato </a:t>
            </a:r>
            <a:r>
              <a:rPr dirty="0" sz="1000" spc="15" i="1">
                <a:latin typeface="Cambria"/>
                <a:cs typeface="Cambria"/>
              </a:rPr>
              <a:t>el </a:t>
            </a:r>
            <a:r>
              <a:rPr dirty="0" sz="1000" spc="30" i="1">
                <a:latin typeface="Cambria"/>
                <a:cs typeface="Cambria"/>
              </a:rPr>
              <a:t>posiciona-  </a:t>
            </a:r>
            <a:r>
              <a:rPr dirty="0" sz="1000" spc="20" i="1">
                <a:latin typeface="Cambria"/>
                <a:cs typeface="Cambria"/>
              </a:rPr>
              <a:t>miento; </a:t>
            </a:r>
            <a:r>
              <a:rPr dirty="0" sz="1000" spc="30" i="1">
                <a:latin typeface="Cambria"/>
                <a:cs typeface="Cambria"/>
              </a:rPr>
              <a:t>en </a:t>
            </a:r>
            <a:r>
              <a:rPr dirty="0" sz="1000" spc="-15" i="1">
                <a:latin typeface="Cambria"/>
                <a:cs typeface="Cambria"/>
              </a:rPr>
              <a:t>este </a:t>
            </a:r>
            <a:r>
              <a:rPr dirty="0" sz="1000" spc="5" i="1">
                <a:latin typeface="Cambria"/>
                <a:cs typeface="Cambria"/>
              </a:rPr>
              <a:t>caso, </a:t>
            </a:r>
            <a:r>
              <a:rPr dirty="0" sz="1000" spc="-15" i="1">
                <a:latin typeface="Cambria"/>
                <a:cs typeface="Cambria"/>
              </a:rPr>
              <a:t>es </a:t>
            </a:r>
            <a:r>
              <a:rPr dirty="0" sz="1000" spc="60" i="1">
                <a:latin typeface="Cambria"/>
                <a:cs typeface="Cambria"/>
              </a:rPr>
              <a:t>un</a:t>
            </a:r>
            <a:r>
              <a:rPr dirty="0" sz="1000" spc="-155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descalzarse, </a:t>
            </a:r>
            <a:r>
              <a:rPr dirty="0" sz="1000" spc="5" i="1">
                <a:latin typeface="Cambria"/>
                <a:cs typeface="Cambria"/>
              </a:rPr>
              <a:t>porque </a:t>
            </a:r>
            <a:r>
              <a:rPr dirty="0" sz="1000" spc="15" i="1">
                <a:latin typeface="Cambria"/>
                <a:cs typeface="Cambria"/>
              </a:rPr>
              <a:t>lo </a:t>
            </a:r>
            <a:r>
              <a:rPr dirty="0" sz="1000" spc="5" i="1">
                <a:latin typeface="Cambria"/>
                <a:cs typeface="Cambria"/>
              </a:rPr>
              <a:t>que </a:t>
            </a:r>
            <a:r>
              <a:rPr dirty="0" sz="1000" i="1">
                <a:latin typeface="Cambria"/>
                <a:cs typeface="Cambria"/>
              </a:rPr>
              <a:t>tocamos  </a:t>
            </a:r>
            <a:r>
              <a:rPr dirty="0" sz="1000" spc="-10" i="1">
                <a:latin typeface="Cambria"/>
                <a:cs typeface="Cambria"/>
              </a:rPr>
              <a:t>es </a:t>
            </a:r>
            <a:r>
              <a:rPr dirty="0" sz="1000" spc="20" i="1">
                <a:latin typeface="Cambria"/>
                <a:cs typeface="Cambria"/>
              </a:rPr>
              <a:t>sagrado</a:t>
            </a:r>
            <a:r>
              <a:rPr dirty="0" sz="1000" spc="20">
                <a:latin typeface="Cambria"/>
                <a:cs typeface="Cambria"/>
              </a:rPr>
              <a:t>, </a:t>
            </a:r>
            <a:r>
              <a:rPr dirty="0" sz="1000" spc="75">
                <a:latin typeface="Cambria"/>
                <a:cs typeface="Cambria"/>
              </a:rPr>
              <a:t>continúa. </a:t>
            </a:r>
            <a:r>
              <a:rPr dirty="0" sz="1000" spc="130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sus </a:t>
            </a:r>
            <a:r>
              <a:rPr dirty="0" sz="1000" spc="55">
                <a:latin typeface="Cambria"/>
                <a:cs typeface="Cambria"/>
              </a:rPr>
              <a:t>textos </a:t>
            </a:r>
            <a:r>
              <a:rPr dirty="0" sz="1000" spc="30" i="1">
                <a:latin typeface="Cambria"/>
                <a:cs typeface="Cambria"/>
              </a:rPr>
              <a:t>hay ternura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spc="20" i="1">
                <a:latin typeface="Cambria"/>
                <a:cs typeface="Cambria"/>
              </a:rPr>
              <a:t>espe-  </a:t>
            </a:r>
            <a:r>
              <a:rPr dirty="0" sz="1000" spc="30" i="1">
                <a:latin typeface="Cambria"/>
                <a:cs typeface="Cambria"/>
              </a:rPr>
              <a:t>ranza</a:t>
            </a:r>
            <a:r>
              <a:rPr dirty="0" sz="1000" spc="30">
                <a:latin typeface="Cambria"/>
                <a:cs typeface="Cambria"/>
              </a:rPr>
              <a:t>,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pero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debajo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subyacenlapuya,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ladenuncia,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elaguijón.</a:t>
            </a:r>
            <a:endParaRPr sz="1000">
              <a:latin typeface="Cambria"/>
              <a:cs typeface="Cambria"/>
            </a:endParaRPr>
          </a:p>
          <a:p>
            <a:pPr algn="just" marL="12700">
              <a:lnSpc>
                <a:spcPct val="100000"/>
              </a:lnSpc>
              <a:spcBef>
                <a:spcPts val="600"/>
              </a:spcBef>
            </a:pPr>
            <a:r>
              <a:rPr dirty="0" sz="700" spc="60">
                <a:latin typeface="Cambria"/>
                <a:cs typeface="Cambria"/>
              </a:rPr>
              <a:t>(ANA</a:t>
            </a:r>
            <a:r>
              <a:rPr dirty="0" sz="700" spc="-40">
                <a:latin typeface="Cambria"/>
                <a:cs typeface="Cambria"/>
              </a:rPr>
              <a:t> </a:t>
            </a:r>
            <a:r>
              <a:rPr dirty="0" sz="700" spc="105">
                <a:latin typeface="Cambria"/>
                <a:cs typeface="Cambria"/>
              </a:rPr>
              <a:t>oLIVEIRA</a:t>
            </a:r>
            <a:r>
              <a:rPr dirty="0" sz="700" spc="-40">
                <a:latin typeface="Cambria"/>
                <a:cs typeface="Cambria"/>
              </a:rPr>
              <a:t> </a:t>
            </a:r>
            <a:r>
              <a:rPr dirty="0" sz="700" spc="75">
                <a:latin typeface="Cambria"/>
                <a:cs typeface="Cambria"/>
              </a:rPr>
              <a:t>LIzARRIBAR).</a:t>
            </a:r>
            <a:endParaRPr sz="7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2614" y="7165937"/>
            <a:ext cx="3357245" cy="3062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50" b="1">
                <a:latin typeface="Book Antiqua"/>
                <a:cs typeface="Book Antiqua"/>
              </a:rPr>
              <a:t>Sara</a:t>
            </a:r>
            <a:r>
              <a:rPr dirty="0" sz="1000" spc="-75" b="1">
                <a:latin typeface="Book Antiqua"/>
                <a:cs typeface="Book Antiqua"/>
              </a:rPr>
              <a:t> </a:t>
            </a:r>
            <a:r>
              <a:rPr dirty="0" sz="1000" spc="35" b="1">
                <a:latin typeface="Book Antiqua"/>
                <a:cs typeface="Book Antiqua"/>
              </a:rPr>
              <a:t>Castelar</a:t>
            </a:r>
            <a:r>
              <a:rPr dirty="0" sz="1000" spc="35">
                <a:latin typeface="Cambria"/>
                <a:cs typeface="Cambria"/>
              </a:rPr>
              <a:t>.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Poeta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granadina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residente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Sevilla,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na-  </a:t>
            </a:r>
            <a:r>
              <a:rPr dirty="0" sz="1000" spc="65">
                <a:latin typeface="Cambria"/>
                <a:cs typeface="Cambria"/>
              </a:rPr>
              <a:t>cida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Hannover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(Alemania)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-25">
                <a:latin typeface="Cambria"/>
                <a:cs typeface="Cambria"/>
              </a:rPr>
              <a:t>1975.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autora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  </a:t>
            </a:r>
            <a:r>
              <a:rPr dirty="0" sz="1000" spc="80">
                <a:latin typeface="Cambria"/>
                <a:cs typeface="Cambria"/>
              </a:rPr>
              <a:t>poemarios, </a:t>
            </a:r>
            <a:r>
              <a:rPr dirty="0" sz="1000" spc="95" i="1">
                <a:latin typeface="Cambria"/>
                <a:cs typeface="Cambria"/>
              </a:rPr>
              <a:t>El </a:t>
            </a:r>
            <a:r>
              <a:rPr dirty="0" sz="1000" spc="35" i="1">
                <a:latin typeface="Cambria"/>
                <a:cs typeface="Cambria"/>
              </a:rPr>
              <a:t>Pulso</a:t>
            </a:r>
            <a:r>
              <a:rPr dirty="0" sz="1000" spc="35">
                <a:latin typeface="Cambria"/>
                <a:cs typeface="Cambria"/>
              </a:rPr>
              <a:t>, </a:t>
            </a:r>
            <a:r>
              <a:rPr dirty="0" sz="1000" spc="50">
                <a:latin typeface="Cambria"/>
                <a:cs typeface="Cambria"/>
              </a:rPr>
              <a:t>2010, </a:t>
            </a:r>
            <a:r>
              <a:rPr dirty="0" sz="1000" spc="185">
                <a:latin typeface="Cambria"/>
                <a:cs typeface="Cambria"/>
              </a:rPr>
              <a:t>EH </a:t>
            </a:r>
            <a:r>
              <a:rPr dirty="0" sz="1000" spc="65">
                <a:latin typeface="Cambria"/>
                <a:cs typeface="Cambria"/>
              </a:rPr>
              <a:t>Editores </a:t>
            </a:r>
            <a:r>
              <a:rPr dirty="0" sz="1000" spc="-50">
                <a:latin typeface="Cambria"/>
                <a:cs typeface="Cambria"/>
              </a:rPr>
              <a:t>( </a:t>
            </a:r>
            <a:r>
              <a:rPr dirty="0" sz="1000" spc="60">
                <a:latin typeface="Cambria"/>
                <a:cs typeface="Cambria"/>
              </a:rPr>
              <a:t>Jerez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50">
                <a:latin typeface="Cambria"/>
                <a:cs typeface="Cambria"/>
              </a:rPr>
              <a:t>la  </a:t>
            </a:r>
            <a:r>
              <a:rPr dirty="0" sz="1000" spc="45">
                <a:latin typeface="Cambria"/>
                <a:cs typeface="Cambria"/>
              </a:rPr>
              <a:t>Frontera), </a:t>
            </a:r>
            <a:r>
              <a:rPr dirty="0" sz="1000" i="1">
                <a:latin typeface="Cambria"/>
                <a:cs typeface="Cambria"/>
              </a:rPr>
              <a:t>Verso </a:t>
            </a:r>
            <a:r>
              <a:rPr dirty="0" sz="1000" spc="40" i="1">
                <a:latin typeface="Cambria"/>
                <a:cs typeface="Cambria"/>
              </a:rPr>
              <a:t>a </a:t>
            </a:r>
            <a:r>
              <a:rPr dirty="0" sz="1000" spc="20" i="1">
                <a:latin typeface="Cambria"/>
                <a:cs typeface="Cambria"/>
              </a:rPr>
              <a:t>tierra</a:t>
            </a:r>
            <a:r>
              <a:rPr dirty="0" sz="1000" spc="20">
                <a:latin typeface="Cambria"/>
                <a:cs typeface="Cambria"/>
              </a:rPr>
              <a:t>, </a:t>
            </a:r>
            <a:r>
              <a:rPr dirty="0" sz="1000" spc="40">
                <a:latin typeface="Cambria"/>
                <a:cs typeface="Cambria"/>
              </a:rPr>
              <a:t>2010, </a:t>
            </a:r>
            <a:r>
              <a:rPr dirty="0" sz="1000" spc="160">
                <a:latin typeface="Cambria"/>
                <a:cs typeface="Cambria"/>
              </a:rPr>
              <a:t>CEDMA, </a:t>
            </a:r>
            <a:r>
              <a:rPr dirty="0" sz="1000" spc="95" i="1">
                <a:latin typeface="Cambria"/>
                <a:cs typeface="Cambria"/>
              </a:rPr>
              <a:t>La </a:t>
            </a:r>
            <a:r>
              <a:rPr dirty="0" sz="1000" spc="15" i="1">
                <a:latin typeface="Cambria"/>
                <a:cs typeface="Cambria"/>
              </a:rPr>
              <a:t>hora </a:t>
            </a:r>
            <a:r>
              <a:rPr dirty="0" sz="1000" spc="25" i="1">
                <a:latin typeface="Cambria"/>
                <a:cs typeface="Cambria"/>
              </a:rPr>
              <a:t>sumer-  </a:t>
            </a:r>
            <a:r>
              <a:rPr dirty="0" sz="1000" spc="35" i="1">
                <a:latin typeface="Cambria"/>
                <a:cs typeface="Cambria"/>
              </a:rPr>
              <a:t>gida</a:t>
            </a:r>
            <a:r>
              <a:rPr dirty="0" sz="1000" spc="35">
                <a:latin typeface="Cambria"/>
                <a:cs typeface="Cambria"/>
              </a:rPr>
              <a:t>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2012,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Turandot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65" i="1">
                <a:latin typeface="Cambria"/>
                <a:cs typeface="Cambria"/>
              </a:rPr>
              <a:t>Elcorazóny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los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helechos</a:t>
            </a:r>
            <a:r>
              <a:rPr dirty="0" sz="1000">
                <a:latin typeface="Cambria"/>
                <a:cs typeface="Cambria"/>
              </a:rPr>
              <a:t>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La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Isla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55">
                <a:latin typeface="Cambria"/>
                <a:cs typeface="Cambria"/>
              </a:rPr>
              <a:t>Siltolá,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5">
                <a:latin typeface="Cambria"/>
                <a:cs typeface="Cambria"/>
              </a:rPr>
              <a:t>2015.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Ha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ganado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numerosos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certámenes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poéti-  </a:t>
            </a:r>
            <a:r>
              <a:rPr dirty="0" sz="1000" spc="60">
                <a:latin typeface="Cambria"/>
                <a:cs typeface="Cambria"/>
              </a:rPr>
              <a:t>cos </a:t>
            </a:r>
            <a:r>
              <a:rPr dirty="0" sz="1000" spc="55">
                <a:latin typeface="Cambria"/>
                <a:cs typeface="Cambria"/>
              </a:rPr>
              <a:t>entre </a:t>
            </a:r>
            <a:r>
              <a:rPr dirty="0" sz="1000" spc="50">
                <a:latin typeface="Cambria"/>
                <a:cs typeface="Cambria"/>
              </a:rPr>
              <a:t>los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55">
                <a:latin typeface="Cambria"/>
                <a:cs typeface="Cambria"/>
              </a:rPr>
              <a:t>destacan, </a:t>
            </a:r>
            <a:r>
              <a:rPr dirty="0" sz="1000" spc="245">
                <a:latin typeface="Cambria"/>
                <a:cs typeface="Cambria"/>
              </a:rPr>
              <a:t>X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Certamen </a:t>
            </a:r>
            <a:r>
              <a:rPr dirty="0" sz="1000" spc="60">
                <a:latin typeface="Cambria"/>
                <a:cs typeface="Cambria"/>
              </a:rPr>
              <a:t>Internacional 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Poesía </a:t>
            </a:r>
            <a:r>
              <a:rPr dirty="0" sz="1000" spc="100">
                <a:latin typeface="Cambria"/>
                <a:cs typeface="Cambria"/>
              </a:rPr>
              <a:t>Ciudad </a:t>
            </a:r>
            <a:r>
              <a:rPr dirty="0" sz="1000" spc="90">
                <a:latin typeface="Cambria"/>
                <a:cs typeface="Cambria"/>
              </a:rPr>
              <a:t>de Ronda, </a:t>
            </a:r>
            <a:r>
              <a:rPr dirty="0" sz="1000" spc="85">
                <a:latin typeface="Cambria"/>
                <a:cs typeface="Cambria"/>
              </a:rPr>
              <a:t>2009, </a:t>
            </a:r>
            <a:r>
              <a:rPr dirty="0" sz="1000" spc="95">
                <a:latin typeface="Cambria"/>
                <a:cs typeface="Cambria"/>
              </a:rPr>
              <a:t>Premio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Poesía  </a:t>
            </a:r>
            <a:r>
              <a:rPr dirty="0" sz="1000" spc="75">
                <a:latin typeface="Cambria"/>
                <a:cs typeface="Cambria"/>
              </a:rPr>
              <a:t>Juan Cervera </a:t>
            </a:r>
            <a:r>
              <a:rPr dirty="0" sz="1000" spc="80">
                <a:latin typeface="Cambria"/>
                <a:cs typeface="Cambria"/>
              </a:rPr>
              <a:t>2009, </a:t>
            </a:r>
            <a:r>
              <a:rPr dirty="0" sz="1000" spc="95">
                <a:latin typeface="Cambria"/>
                <a:cs typeface="Cambria"/>
              </a:rPr>
              <a:t>Certamen </a:t>
            </a:r>
            <a:r>
              <a:rPr dirty="0" sz="1000" spc="70">
                <a:latin typeface="Cambria"/>
                <a:cs typeface="Cambria"/>
              </a:rPr>
              <a:t>poético </a:t>
            </a:r>
            <a:r>
              <a:rPr dirty="0" sz="1000" spc="50">
                <a:latin typeface="Cambria"/>
                <a:cs typeface="Cambria"/>
              </a:rPr>
              <a:t>Pilar </a:t>
            </a:r>
            <a:r>
              <a:rPr dirty="0" sz="1000" spc="70">
                <a:latin typeface="Cambria"/>
                <a:cs typeface="Cambria"/>
              </a:rPr>
              <a:t>Paz </a:t>
            </a:r>
            <a:r>
              <a:rPr dirty="0" sz="1000" spc="55">
                <a:latin typeface="Cambria"/>
                <a:cs typeface="Cambria"/>
              </a:rPr>
              <a:t>Pasa-  </a:t>
            </a:r>
            <a:r>
              <a:rPr dirty="0" sz="1000" spc="105">
                <a:latin typeface="Cambria"/>
                <a:cs typeface="Cambria"/>
              </a:rPr>
              <a:t>mar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2009,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entre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otros.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Ha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publicado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poemas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  </a:t>
            </a:r>
            <a:r>
              <a:rPr dirty="0" sz="1000" spc="30">
                <a:latin typeface="Cambria"/>
                <a:cs typeface="Cambria"/>
              </a:rPr>
              <a:t>las </a:t>
            </a:r>
            <a:r>
              <a:rPr dirty="0" sz="1000" spc="55">
                <a:latin typeface="Cambria"/>
                <a:cs typeface="Cambria"/>
              </a:rPr>
              <a:t>antologías </a:t>
            </a:r>
            <a:r>
              <a:rPr dirty="0" sz="1000" spc="140" i="1">
                <a:latin typeface="Cambria"/>
                <a:cs typeface="Cambria"/>
              </a:rPr>
              <a:t>Y </a:t>
            </a:r>
            <a:r>
              <a:rPr dirty="0" sz="1000" spc="20" i="1">
                <a:latin typeface="Cambria"/>
                <a:cs typeface="Cambria"/>
              </a:rPr>
              <a:t>para </a:t>
            </a:r>
            <a:r>
              <a:rPr dirty="0" sz="1000" spc="5" i="1">
                <a:latin typeface="Cambria"/>
                <a:cs typeface="Cambria"/>
              </a:rPr>
              <a:t>qué </a:t>
            </a:r>
            <a:r>
              <a:rPr dirty="0" sz="1000" spc="45" i="1">
                <a:latin typeface="Cambria"/>
                <a:cs typeface="Cambria"/>
              </a:rPr>
              <a:t>+ </a:t>
            </a:r>
            <a:r>
              <a:rPr dirty="0" sz="1000" i="1">
                <a:latin typeface="Cambria"/>
                <a:cs typeface="Cambria"/>
              </a:rPr>
              <a:t>poetas, </a:t>
            </a:r>
            <a:r>
              <a:rPr dirty="0" sz="1000" spc="95">
                <a:latin typeface="Cambria"/>
                <a:cs typeface="Cambria"/>
              </a:rPr>
              <a:t>Eppur </a:t>
            </a:r>
            <a:r>
              <a:rPr dirty="0" sz="1000" spc="70">
                <a:latin typeface="Cambria"/>
                <a:cs typeface="Cambria"/>
              </a:rPr>
              <a:t>Ediciones, </a:t>
            </a:r>
            <a:r>
              <a:rPr dirty="0" sz="1000" spc="95">
                <a:latin typeface="Cambria"/>
                <a:cs typeface="Cambria"/>
              </a:rPr>
              <a:t>en  </a:t>
            </a:r>
            <a:r>
              <a:rPr dirty="0" sz="1000" spc="65">
                <a:latin typeface="Cambria"/>
                <a:cs typeface="Cambria"/>
              </a:rPr>
              <a:t>colaboración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Centro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Andaluz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las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letras,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an-  </a:t>
            </a:r>
            <a:r>
              <a:rPr dirty="0" sz="1000" spc="60">
                <a:latin typeface="Cambria"/>
                <a:cs typeface="Cambria"/>
              </a:rPr>
              <a:t>tología </a:t>
            </a:r>
            <a:r>
              <a:rPr dirty="0" sz="1000" spc="-5" i="1">
                <a:latin typeface="Cambria"/>
                <a:cs typeface="Cambria"/>
              </a:rPr>
              <a:t>Versos </a:t>
            </a:r>
            <a:r>
              <a:rPr dirty="0" sz="1000" spc="20" i="1">
                <a:latin typeface="Cambria"/>
                <a:cs typeface="Cambria"/>
              </a:rPr>
              <a:t>para derribar muros, </a:t>
            </a:r>
            <a:r>
              <a:rPr dirty="0" sz="1000" spc="95">
                <a:latin typeface="Cambria"/>
                <a:cs typeface="Cambria"/>
              </a:rPr>
              <a:t>Los </a:t>
            </a:r>
            <a:r>
              <a:rPr dirty="0" sz="1000" spc="45">
                <a:latin typeface="Cambria"/>
                <a:cs typeface="Cambria"/>
              </a:rPr>
              <a:t>libros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105">
                <a:latin typeface="Cambria"/>
                <a:cs typeface="Cambria"/>
              </a:rPr>
              <a:t>Umsa-  </a:t>
            </a:r>
            <a:r>
              <a:rPr dirty="0" sz="1000" spc="65">
                <a:latin typeface="Cambria"/>
                <a:cs typeface="Cambria"/>
              </a:rPr>
              <a:t>loua,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2010,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0" i="1">
                <a:latin typeface="Cambria"/>
                <a:cs typeface="Cambria"/>
              </a:rPr>
              <a:t>Iday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vuelta</a:t>
            </a:r>
            <a:r>
              <a:rPr dirty="0" sz="1000" spc="25">
                <a:latin typeface="Cambria"/>
                <a:cs typeface="Cambria"/>
              </a:rPr>
              <a:t>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Fin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viaje,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-5">
                <a:latin typeface="Cambria"/>
                <a:cs typeface="Cambria"/>
              </a:rPr>
              <a:t>2011,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Andalucía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enel  </a:t>
            </a:r>
            <a:r>
              <a:rPr dirty="0" sz="1000" spc="25" i="1">
                <a:latin typeface="Cambria"/>
                <a:cs typeface="Cambria"/>
              </a:rPr>
              <a:t>verso, </a:t>
            </a:r>
            <a:r>
              <a:rPr dirty="0" sz="1000" spc="85">
                <a:latin typeface="Cambria"/>
                <a:cs typeface="Cambria"/>
              </a:rPr>
              <a:t>Depapel, </a:t>
            </a:r>
            <a:r>
              <a:rPr dirty="0" sz="1000" spc="30">
                <a:latin typeface="Cambria"/>
                <a:cs typeface="Cambria"/>
              </a:rPr>
              <a:t>2012, </a:t>
            </a:r>
            <a:r>
              <a:rPr dirty="0" sz="1000" spc="35" i="1">
                <a:latin typeface="Cambria"/>
                <a:cs typeface="Cambria"/>
              </a:rPr>
              <a:t>Nube</a:t>
            </a:r>
            <a:r>
              <a:rPr dirty="0" sz="1000" spc="35">
                <a:latin typeface="Cambria"/>
                <a:cs typeface="Cambria"/>
              </a:rPr>
              <a:t>, </a:t>
            </a:r>
            <a:r>
              <a:rPr dirty="0" sz="1000" spc="75">
                <a:latin typeface="Cambria"/>
                <a:cs typeface="Cambria"/>
              </a:rPr>
              <a:t>Ediciones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75">
                <a:latin typeface="Cambria"/>
                <a:cs typeface="Cambria"/>
              </a:rPr>
              <a:t>huida, </a:t>
            </a:r>
            <a:r>
              <a:rPr dirty="0" sz="1000" spc="30">
                <a:latin typeface="Cambria"/>
                <a:cs typeface="Cambria"/>
              </a:rPr>
              <a:t>2013,  </a:t>
            </a:r>
            <a:r>
              <a:rPr dirty="0" sz="1000" spc="40" i="1">
                <a:latin typeface="Cambria"/>
                <a:cs typeface="Cambria"/>
              </a:rPr>
              <a:t>Con&amp;versos</a:t>
            </a:r>
            <a:r>
              <a:rPr dirty="0" sz="1000" spc="40">
                <a:latin typeface="Cambria"/>
                <a:cs typeface="Cambria"/>
              </a:rPr>
              <a:t>,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La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Isla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Silstolá,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5">
                <a:latin typeface="Cambria"/>
                <a:cs typeface="Cambria"/>
              </a:rPr>
              <a:t>2014,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entre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otras.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Realiza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60228" y="9307285"/>
            <a:ext cx="3352800" cy="964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1000" spc="35">
                <a:latin typeface="Cambria"/>
                <a:cs typeface="Cambria"/>
              </a:rPr>
              <a:t>talleres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poesía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editora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editorial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Karima.</a:t>
            </a:r>
            <a:endParaRPr sz="1000">
              <a:latin typeface="Cambria"/>
              <a:cs typeface="Cambria"/>
            </a:endParaRPr>
          </a:p>
          <a:p>
            <a:pPr algn="just" marL="12700" marR="5080">
              <a:lnSpc>
                <a:spcPct val="125000"/>
              </a:lnSpc>
              <a:spcBef>
                <a:spcPts val="280"/>
              </a:spcBef>
            </a:pPr>
            <a:r>
              <a:rPr dirty="0" sz="1000" spc="95" b="1">
                <a:latin typeface="Book Antiqua"/>
                <a:cs typeface="Book Antiqua"/>
              </a:rPr>
              <a:t>Chema</a:t>
            </a:r>
            <a:r>
              <a:rPr dirty="0" sz="1000" spc="-30" b="1">
                <a:latin typeface="Book Antiqua"/>
                <a:cs typeface="Book Antiqua"/>
              </a:rPr>
              <a:t> </a:t>
            </a:r>
            <a:r>
              <a:rPr dirty="0" sz="1000" spc="70" b="1">
                <a:latin typeface="Book Antiqua"/>
                <a:cs typeface="Book Antiqua"/>
              </a:rPr>
              <a:t>Lagarón</a:t>
            </a:r>
            <a:r>
              <a:rPr dirty="0" sz="1000" spc="-10" b="1">
                <a:latin typeface="Book Antiqua"/>
                <a:cs typeface="Book Antiqua"/>
              </a:rPr>
              <a:t> </a:t>
            </a:r>
            <a:r>
              <a:rPr dirty="0" sz="1000" spc="50">
                <a:latin typeface="Cambria"/>
                <a:cs typeface="Cambria"/>
              </a:rPr>
              <a:t>(Ponferrada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">
                <a:latin typeface="Cambria"/>
                <a:cs typeface="Cambria"/>
              </a:rPr>
              <a:t>1969),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poeta,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escri-  </a:t>
            </a:r>
            <a:r>
              <a:rPr dirty="0" sz="1000" spc="50">
                <a:latin typeface="Cambria"/>
                <a:cs typeface="Cambria"/>
              </a:rPr>
              <a:t>tor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investigador.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Es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Licenciado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Ciencias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Químicas,  Doctor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Ciencias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Físicas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Fundador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tres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empresas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tecnología.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Después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graduarse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trabajó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in-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37181" y="324218"/>
            <a:ext cx="5090795" cy="1696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0">
                <a:latin typeface="Calibri"/>
                <a:cs typeface="Calibri"/>
              </a:rPr>
              <a:t>8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30">
                <a:latin typeface="Calibri"/>
                <a:cs typeface="Calibri"/>
              </a:rPr>
              <a:t>AGOStO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95">
                <a:latin typeface="Calibri"/>
                <a:cs typeface="Calibri"/>
              </a:rPr>
              <a:t>MARtES</a:t>
            </a:r>
            <a:r>
              <a:rPr dirty="0" sz="1400" spc="-120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19:30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300"/>
              </a:lnSpc>
            </a:pPr>
            <a:r>
              <a:rPr dirty="0" sz="1400" spc="160">
                <a:latin typeface="Calibri"/>
                <a:cs typeface="Calibri"/>
              </a:rPr>
              <a:t>SAntOS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150">
                <a:latin typeface="Calibri"/>
                <a:cs typeface="Calibri"/>
              </a:rPr>
              <a:t>OChOA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2490"/>
              </a:lnSpc>
              <a:spcBef>
                <a:spcPts val="715"/>
              </a:spcBef>
            </a:pPr>
            <a:r>
              <a:rPr dirty="0" sz="2400" spc="135" b="1">
                <a:latin typeface="Calibri"/>
                <a:cs typeface="Calibri"/>
              </a:rPr>
              <a:t>IOSU MORACHO </a:t>
            </a:r>
            <a:r>
              <a:rPr dirty="0" sz="2400" spc="-10" b="1">
                <a:latin typeface="Calibri"/>
                <a:cs typeface="Calibri"/>
              </a:rPr>
              <a:t>&amp; </a:t>
            </a:r>
            <a:r>
              <a:rPr dirty="0" sz="2400" spc="35" b="1">
                <a:latin typeface="Calibri"/>
                <a:cs typeface="Calibri"/>
              </a:rPr>
              <a:t>SARA</a:t>
            </a:r>
            <a:r>
              <a:rPr dirty="0" sz="2400" spc="-95" b="1">
                <a:latin typeface="Calibri"/>
                <a:cs typeface="Calibri"/>
              </a:rPr>
              <a:t> </a:t>
            </a:r>
            <a:r>
              <a:rPr dirty="0" sz="2400" spc="90" b="1">
                <a:latin typeface="Calibri"/>
                <a:cs typeface="Calibri"/>
              </a:rPr>
              <a:t>CASTELAR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2350"/>
              </a:lnSpc>
            </a:pPr>
            <a:r>
              <a:rPr dirty="0" sz="2400" spc="-10" b="1">
                <a:latin typeface="Calibri"/>
                <a:cs typeface="Calibri"/>
              </a:rPr>
              <a:t>&amp; </a:t>
            </a:r>
            <a:r>
              <a:rPr dirty="0" sz="2400" spc="120" b="1">
                <a:latin typeface="Calibri"/>
                <a:cs typeface="Calibri"/>
              </a:rPr>
              <a:t>CHEMA</a:t>
            </a:r>
            <a:r>
              <a:rPr dirty="0" sz="2400" spc="65" b="1">
                <a:latin typeface="Calibri"/>
                <a:cs typeface="Calibri"/>
              </a:rPr>
              <a:t> </a:t>
            </a:r>
            <a:r>
              <a:rPr dirty="0" sz="2400" spc="110" b="1">
                <a:latin typeface="Calibri"/>
                <a:cs typeface="Calibri"/>
              </a:rPr>
              <a:t>LAGARÓN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610"/>
              </a:lnSpc>
            </a:pPr>
            <a:r>
              <a:rPr dirty="0" sz="1500" spc="140">
                <a:latin typeface="Calibri"/>
                <a:cs typeface="Calibri"/>
              </a:rPr>
              <a:t>COnVERSACión,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95">
                <a:latin typeface="Calibri"/>
                <a:cs typeface="Calibri"/>
              </a:rPr>
              <a:t>RECitAL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55">
                <a:latin typeface="Calibri"/>
                <a:cs typeface="Calibri"/>
              </a:rPr>
              <a:t>PRESEntACión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5">
                <a:latin typeface="Calibri"/>
                <a:cs typeface="Calibri"/>
              </a:rPr>
              <a:t>DE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25">
                <a:latin typeface="Calibri"/>
                <a:cs typeface="Calibri"/>
              </a:rPr>
              <a:t>LOS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0">
                <a:latin typeface="Calibri"/>
                <a:cs typeface="Calibri"/>
              </a:rPr>
              <a:t>LiBROS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50"/>
              </a:lnSpc>
            </a:pPr>
            <a:r>
              <a:rPr dirty="0" sz="1500" spc="65" b="1">
                <a:latin typeface="Calibri"/>
                <a:cs typeface="Calibri"/>
              </a:rPr>
              <a:t>GRULLA </a:t>
            </a:r>
            <a:r>
              <a:rPr dirty="0" sz="1500" spc="50" b="1">
                <a:latin typeface="Calibri"/>
                <a:cs typeface="Calibri"/>
              </a:rPr>
              <a:t>MISTICA </a:t>
            </a:r>
            <a:r>
              <a:rPr dirty="0" sz="1500" spc="120">
                <a:latin typeface="Calibri"/>
                <a:cs typeface="Calibri"/>
              </a:rPr>
              <a:t>(VitRuViO) </a:t>
            </a:r>
            <a:r>
              <a:rPr dirty="0" sz="1500" spc="145">
                <a:latin typeface="Calibri"/>
                <a:cs typeface="Calibri"/>
              </a:rPr>
              <a:t>y </a:t>
            </a:r>
            <a:r>
              <a:rPr dirty="0" sz="1500" spc="50" b="1">
                <a:latin typeface="Calibri"/>
                <a:cs typeface="Calibri"/>
              </a:rPr>
              <a:t>TRIBU </a:t>
            </a:r>
            <a:r>
              <a:rPr dirty="0" sz="1500" spc="15" b="1">
                <a:latin typeface="Calibri"/>
                <a:cs typeface="Calibri"/>
              </a:rPr>
              <a:t>VS. </a:t>
            </a:r>
            <a:r>
              <a:rPr dirty="0" sz="1500" spc="70" b="1">
                <a:latin typeface="Calibri"/>
                <a:cs typeface="Calibri"/>
              </a:rPr>
              <a:t>TRILCE</a:t>
            </a:r>
            <a:r>
              <a:rPr dirty="0" sz="1500" spc="-200" b="1">
                <a:latin typeface="Calibri"/>
                <a:cs typeface="Calibri"/>
              </a:rPr>
              <a:t> </a:t>
            </a:r>
            <a:r>
              <a:rPr dirty="0" sz="1500" spc="75">
                <a:latin typeface="Calibri"/>
                <a:cs typeface="Calibri"/>
              </a:rPr>
              <a:t>(kARiMA)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69994" y="2409342"/>
            <a:ext cx="3330003" cy="3324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69994" y="5823280"/>
            <a:ext cx="3330003" cy="3330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 rot="21120000">
            <a:off x="920288" y="410488"/>
            <a:ext cx="1415581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65"/>
              </a:lnSpc>
            </a:pPr>
            <a:r>
              <a:rPr dirty="0" sz="3000" spc="-680">
                <a:latin typeface="Arial"/>
                <a:cs typeface="Arial"/>
              </a:rPr>
              <a:t>César  </a:t>
            </a:r>
            <a:r>
              <a:rPr dirty="0" sz="3000" spc="-665">
                <a:latin typeface="Arial"/>
                <a:cs typeface="Arial"/>
              </a:rPr>
              <a:t> </a:t>
            </a:r>
            <a:r>
              <a:rPr dirty="0" sz="3000" spc="-505">
                <a:latin typeface="Arial"/>
                <a:cs typeface="Arial"/>
              </a:rPr>
              <a:t>Vallejo</a:t>
            </a:r>
            <a:endParaRPr sz="3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20</a:t>
            </a:fld>
          </a:p>
        </p:txBody>
      </p:sp>
      <p:sp>
        <p:nvSpPr>
          <p:cNvPr id="9" name="object 9"/>
          <p:cNvSpPr txBox="1"/>
          <p:nvPr/>
        </p:nvSpPr>
        <p:spPr>
          <a:xfrm rot="21120000">
            <a:off x="367338" y="724183"/>
            <a:ext cx="2617408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25"/>
              </a:lnSpc>
            </a:pPr>
            <a:r>
              <a:rPr dirty="0" baseline="-1851" sz="4500" spc="-765">
                <a:latin typeface="Arial"/>
                <a:cs typeface="Arial"/>
              </a:rPr>
              <a:t>Feria  </a:t>
            </a:r>
            <a:r>
              <a:rPr dirty="0" sz="3000" spc="-560">
                <a:latin typeface="Arial"/>
                <a:cs typeface="Arial"/>
              </a:rPr>
              <a:t>del  </a:t>
            </a:r>
            <a:r>
              <a:rPr dirty="0" sz="3000" spc="-520">
                <a:latin typeface="Arial"/>
                <a:cs typeface="Arial"/>
              </a:rPr>
              <a:t>Libro  </a:t>
            </a:r>
            <a:r>
              <a:rPr dirty="0" sz="3000" spc="-740">
                <a:latin typeface="Arial"/>
                <a:cs typeface="Arial"/>
              </a:rPr>
              <a:t>de  </a:t>
            </a:r>
            <a:r>
              <a:rPr dirty="0" sz="3000" spc="-705">
                <a:latin typeface="Arial"/>
                <a:cs typeface="Arial"/>
              </a:rPr>
              <a:t> </a:t>
            </a:r>
            <a:r>
              <a:rPr dirty="0" baseline="1851" sz="4500" spc="-982">
                <a:latin typeface="Arial"/>
                <a:cs typeface="Arial"/>
              </a:rPr>
              <a:t>Poesía</a:t>
            </a:r>
            <a:endParaRPr baseline="1851" sz="4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256" y="318058"/>
            <a:ext cx="3357245" cy="5948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50">
                <a:latin typeface="Cambria"/>
                <a:cs typeface="Cambria"/>
              </a:rPr>
              <a:t>vestigador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varios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países.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Ha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ejercicido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Investiga-  </a:t>
            </a:r>
            <a:r>
              <a:rPr dirty="0" sz="1000" spc="90">
                <a:latin typeface="Cambria"/>
                <a:cs typeface="Cambria"/>
              </a:rPr>
              <a:t>dor </a:t>
            </a:r>
            <a:r>
              <a:rPr dirty="0" sz="1000" spc="85">
                <a:latin typeface="Cambria"/>
                <a:cs typeface="Cambria"/>
              </a:rPr>
              <a:t>Cientíﬁco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60">
                <a:latin typeface="Cambria"/>
                <a:cs typeface="Cambria"/>
              </a:rPr>
              <a:t>el </a:t>
            </a:r>
            <a:r>
              <a:rPr dirty="0" sz="1000" spc="160">
                <a:latin typeface="Cambria"/>
                <a:cs typeface="Cambria"/>
              </a:rPr>
              <a:t>CSIC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0">
                <a:latin typeface="Cambria"/>
                <a:cs typeface="Cambria"/>
              </a:rPr>
              <a:t>ha </a:t>
            </a:r>
            <a:r>
              <a:rPr dirty="0" sz="1000" spc="95">
                <a:latin typeface="Cambria"/>
                <a:cs typeface="Cambria"/>
              </a:rPr>
              <a:t>dado </a:t>
            </a:r>
            <a:r>
              <a:rPr dirty="0" sz="1000" spc="45">
                <a:latin typeface="Cambria"/>
                <a:cs typeface="Cambria"/>
              </a:rPr>
              <a:t>clases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50">
                <a:latin typeface="Cambria"/>
                <a:cs typeface="Cambria"/>
              </a:rPr>
              <a:t>varias  </a:t>
            </a:r>
            <a:r>
              <a:rPr dirty="0" sz="1000" spc="55">
                <a:latin typeface="Cambria"/>
                <a:cs typeface="Cambria"/>
              </a:rPr>
              <a:t>Universidades.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Ha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escrito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editado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varios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libros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artí-  </a:t>
            </a:r>
            <a:r>
              <a:rPr dirty="0" sz="1000" spc="60">
                <a:latin typeface="Cambria"/>
                <a:cs typeface="Cambria"/>
              </a:rPr>
              <a:t>culos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cientíﬁcos,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inventor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varias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patentes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forma  </a:t>
            </a:r>
            <a:r>
              <a:rPr dirty="0" sz="1000" spc="60">
                <a:latin typeface="Cambria"/>
                <a:cs typeface="Cambria"/>
              </a:rPr>
              <a:t>parte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65">
                <a:latin typeface="Cambria"/>
                <a:cs typeface="Cambria"/>
              </a:rPr>
              <a:t>junta </a:t>
            </a:r>
            <a:r>
              <a:rPr dirty="0" sz="1000" spc="60">
                <a:latin typeface="Cambria"/>
                <a:cs typeface="Cambria"/>
              </a:rPr>
              <a:t>editorial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50">
                <a:latin typeface="Cambria"/>
                <a:cs typeface="Cambria"/>
              </a:rPr>
              <a:t>varias </a:t>
            </a:r>
            <a:r>
              <a:rPr dirty="0" sz="1000" spc="40">
                <a:latin typeface="Cambria"/>
                <a:cs typeface="Cambria"/>
              </a:rPr>
              <a:t>revistas. </a:t>
            </a:r>
            <a:r>
              <a:rPr dirty="0" sz="1000" spc="75">
                <a:latin typeface="Cambria"/>
                <a:cs typeface="Cambria"/>
              </a:rPr>
              <a:t>Actual-  </a:t>
            </a:r>
            <a:r>
              <a:rPr dirty="0" sz="1000" spc="85">
                <a:latin typeface="Cambria"/>
                <a:cs typeface="Cambria"/>
              </a:rPr>
              <a:t>mente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reside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Valencia.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55">
                <a:latin typeface="Cambria"/>
                <a:cs typeface="Cambria"/>
              </a:rPr>
              <a:t>Como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poeta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ha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publicado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los  </a:t>
            </a:r>
            <a:r>
              <a:rPr dirty="0" sz="1000" spc="45">
                <a:latin typeface="Cambria"/>
                <a:cs typeface="Cambria"/>
              </a:rPr>
              <a:t>libros </a:t>
            </a:r>
            <a:r>
              <a:rPr dirty="0" sz="1000" spc="60" i="1">
                <a:latin typeface="Cambria"/>
                <a:cs typeface="Cambria"/>
              </a:rPr>
              <a:t>Diez </a:t>
            </a:r>
            <a:r>
              <a:rPr dirty="0" sz="1000" spc="45" i="1">
                <a:latin typeface="Cambria"/>
                <a:cs typeface="Cambria"/>
              </a:rPr>
              <a:t>mil </a:t>
            </a:r>
            <a:r>
              <a:rPr dirty="0" sz="1000" spc="5" i="1">
                <a:latin typeface="Cambria"/>
                <a:cs typeface="Cambria"/>
              </a:rPr>
              <a:t>corazones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i="1">
                <a:latin typeface="Cambria"/>
                <a:cs typeface="Cambria"/>
              </a:rPr>
              <a:t>otras </a:t>
            </a:r>
            <a:r>
              <a:rPr dirty="0" sz="1000" spc="10" i="1">
                <a:latin typeface="Cambria"/>
                <a:cs typeface="Cambria"/>
              </a:rPr>
              <a:t>canciones </a:t>
            </a:r>
            <a:r>
              <a:rPr dirty="0" sz="1000" spc="40" i="1">
                <a:latin typeface="Cambria"/>
                <a:cs typeface="Cambria"/>
              </a:rPr>
              <a:t>indie no</a:t>
            </a:r>
            <a:r>
              <a:rPr dirty="0" sz="1000" spc="-130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escritas  </a:t>
            </a:r>
            <a:r>
              <a:rPr dirty="0" sz="1000" spc="-5">
                <a:latin typeface="Cambria"/>
                <a:cs typeface="Cambria"/>
              </a:rPr>
              <a:t>(2012), </a:t>
            </a:r>
            <a:r>
              <a:rPr dirty="0" sz="1000" spc="15" i="1">
                <a:latin typeface="Cambria"/>
                <a:cs typeface="Cambria"/>
              </a:rPr>
              <a:t>Poesijjaz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-145" i="1">
                <a:latin typeface="Cambria"/>
                <a:cs typeface="Cambria"/>
              </a:rPr>
              <a:t> </a:t>
            </a:r>
            <a:r>
              <a:rPr dirty="0" sz="1000" spc="-5" i="1">
                <a:latin typeface="Cambria"/>
                <a:cs typeface="Cambria"/>
              </a:rPr>
              <a:t>otros </a:t>
            </a:r>
            <a:r>
              <a:rPr dirty="0" sz="1000" spc="10" i="1">
                <a:latin typeface="Cambria"/>
                <a:cs typeface="Cambria"/>
              </a:rPr>
              <a:t>tangos </a:t>
            </a:r>
            <a:r>
              <a:rPr dirty="0" sz="1000" spc="40" i="1">
                <a:latin typeface="Cambria"/>
                <a:cs typeface="Cambria"/>
              </a:rPr>
              <a:t>indie </a:t>
            </a:r>
            <a:r>
              <a:rPr dirty="0" sz="1000" spc="-5">
                <a:latin typeface="Cambria"/>
                <a:cs typeface="Cambria"/>
              </a:rPr>
              <a:t>(2013), </a:t>
            </a:r>
            <a:r>
              <a:rPr dirty="0" sz="1000" spc="35" i="1">
                <a:latin typeface="Cambria"/>
                <a:cs typeface="Cambria"/>
              </a:rPr>
              <a:t>Decimal </a:t>
            </a:r>
            <a:r>
              <a:rPr dirty="0" sz="1000" spc="-20">
                <a:latin typeface="Cambria"/>
                <a:cs typeface="Cambria"/>
              </a:rPr>
              <a:t>(2014) 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Naima</a:t>
            </a:r>
            <a:r>
              <a:rPr dirty="0" sz="1000" spc="15" i="1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(Karima,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">
                <a:latin typeface="Cambria"/>
                <a:cs typeface="Cambria"/>
              </a:rPr>
              <a:t>2016),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colaborado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antologías 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Antología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-5" i="1">
                <a:latin typeface="Cambria"/>
                <a:cs typeface="Cambria"/>
              </a:rPr>
              <a:t>poetas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enred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-10">
                <a:latin typeface="Cambria"/>
                <a:cs typeface="Cambria"/>
              </a:rPr>
              <a:t>(2014),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Pessoas,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90" i="1">
                <a:latin typeface="Cambria"/>
                <a:cs typeface="Cambria"/>
              </a:rPr>
              <a:t>28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heteró-  </a:t>
            </a:r>
            <a:r>
              <a:rPr dirty="0" sz="1000" spc="30" i="1">
                <a:latin typeface="Cambria"/>
                <a:cs typeface="Cambria"/>
              </a:rPr>
              <a:t>nimos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esperando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a</a:t>
            </a:r>
            <a:r>
              <a:rPr dirty="0" sz="1000" spc="-7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Fernando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Pessoa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>
                <a:latin typeface="Cambria"/>
                <a:cs typeface="Cambria"/>
              </a:rPr>
              <a:t>(2016),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revistas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li-  </a:t>
            </a:r>
            <a:r>
              <a:rPr dirty="0" sz="1000" spc="35">
                <a:latin typeface="Cambria"/>
                <a:cs typeface="Cambria"/>
              </a:rPr>
              <a:t>terarias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-95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Excodra </a:t>
            </a:r>
            <a:r>
              <a:rPr dirty="0" sz="1000" spc="25" i="1">
                <a:latin typeface="Cambria"/>
                <a:cs typeface="Cambria"/>
              </a:rPr>
              <a:t>Literatur</a:t>
            </a:r>
            <a:r>
              <a:rPr dirty="0" sz="1000" spc="25">
                <a:latin typeface="Cambria"/>
                <a:cs typeface="Cambria"/>
              </a:rPr>
              <a:t>a.</a:t>
            </a:r>
            <a:endParaRPr sz="1000">
              <a:latin typeface="Cambria"/>
              <a:cs typeface="Cambria"/>
            </a:endParaRPr>
          </a:p>
          <a:p>
            <a:pPr algn="just" marL="12700" marR="5080">
              <a:lnSpc>
                <a:spcPts val="1500"/>
              </a:lnSpc>
              <a:spcBef>
                <a:spcPts val="380"/>
              </a:spcBef>
            </a:pPr>
            <a:r>
              <a:rPr dirty="0" sz="1000" spc="50" b="1">
                <a:latin typeface="Book Antiqua"/>
                <a:cs typeface="Book Antiqua"/>
              </a:rPr>
              <a:t>César</a:t>
            </a:r>
            <a:r>
              <a:rPr dirty="0" sz="1000" spc="-145" b="1">
                <a:latin typeface="Book Antiqua"/>
                <a:cs typeface="Book Antiqua"/>
              </a:rPr>
              <a:t> </a:t>
            </a:r>
            <a:r>
              <a:rPr dirty="0" sz="1000" b="1">
                <a:latin typeface="Book Antiqua"/>
                <a:cs typeface="Book Antiqua"/>
              </a:rPr>
              <a:t>Vallejo</a:t>
            </a:r>
            <a:r>
              <a:rPr dirty="0" sz="1000" spc="-70" b="1">
                <a:latin typeface="Book Antiqua"/>
                <a:cs typeface="Book Antiqua"/>
              </a:rPr>
              <a:t> </a:t>
            </a:r>
            <a:r>
              <a:rPr dirty="0" sz="1000" spc="40">
                <a:latin typeface="Cambria"/>
                <a:cs typeface="Cambria"/>
              </a:rPr>
              <a:t>(Santiago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Chuco,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-30">
                <a:latin typeface="Cambria"/>
                <a:cs typeface="Cambria"/>
              </a:rPr>
              <a:t>16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marzo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5">
                <a:latin typeface="Cambria"/>
                <a:cs typeface="Cambria"/>
              </a:rPr>
              <a:t>1892-  </a:t>
            </a:r>
            <a:r>
              <a:rPr dirty="0" sz="1000" spc="40">
                <a:latin typeface="Cambria"/>
                <a:cs typeface="Cambria"/>
              </a:rPr>
              <a:t>París,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-65">
                <a:latin typeface="Cambria"/>
                <a:cs typeface="Cambria"/>
              </a:rPr>
              <a:t>15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abril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-20">
                <a:latin typeface="Cambria"/>
                <a:cs typeface="Cambria"/>
              </a:rPr>
              <a:t>1938)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Considerado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como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una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las  </a:t>
            </a:r>
            <a:r>
              <a:rPr dirty="0" sz="1000" spc="55">
                <a:latin typeface="Cambria"/>
                <a:cs typeface="Cambria"/>
              </a:rPr>
              <a:t>grandes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ﬁguras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poesía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hispana,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fue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gran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impul-  </a:t>
            </a:r>
            <a:r>
              <a:rPr dirty="0" sz="1000" spc="55">
                <a:latin typeface="Cambria"/>
                <a:cs typeface="Cambria"/>
              </a:rPr>
              <a:t>sador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5">
                <a:latin typeface="Cambria"/>
                <a:cs typeface="Cambria"/>
              </a:rPr>
              <a:t>vanguardia </a:t>
            </a:r>
            <a:r>
              <a:rPr dirty="0" sz="1000" spc="60">
                <a:latin typeface="Cambria"/>
                <a:cs typeface="Cambria"/>
              </a:rPr>
              <a:t>latinoamericana. </a:t>
            </a:r>
            <a:r>
              <a:rPr dirty="0" sz="1000" spc="80">
                <a:latin typeface="Cambria"/>
                <a:cs typeface="Cambria"/>
              </a:rPr>
              <a:t>Durante</a:t>
            </a:r>
            <a:r>
              <a:rPr dirty="0" sz="1000" spc="-90">
                <a:latin typeface="Cambria"/>
                <a:cs typeface="Cambria"/>
              </a:rPr>
              <a:t> </a:t>
            </a:r>
            <a:r>
              <a:rPr dirty="0" sz="1000" spc="145">
                <a:latin typeface="Cambria"/>
                <a:cs typeface="Cambria"/>
              </a:rPr>
              <a:t>mu-  </a:t>
            </a:r>
            <a:r>
              <a:rPr dirty="0" sz="1000" spc="85">
                <a:latin typeface="Cambria"/>
                <a:cs typeface="Cambria"/>
              </a:rPr>
              <a:t>cha </a:t>
            </a:r>
            <a:r>
              <a:rPr dirty="0" sz="1000" spc="60">
                <a:latin typeface="Cambria"/>
                <a:cs typeface="Cambria"/>
              </a:rPr>
              <a:t>parte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su </a:t>
            </a:r>
            <a:r>
              <a:rPr dirty="0" sz="1000" spc="75">
                <a:latin typeface="Cambria"/>
                <a:cs typeface="Cambria"/>
              </a:rPr>
              <a:t>vida </a:t>
            </a:r>
            <a:r>
              <a:rPr dirty="0" sz="1000" spc="70">
                <a:latin typeface="Cambria"/>
                <a:cs typeface="Cambria"/>
              </a:rPr>
              <a:t>sufrió grandes penurias </a:t>
            </a:r>
            <a:r>
              <a:rPr dirty="0" sz="1000" spc="100">
                <a:latin typeface="Cambria"/>
                <a:cs typeface="Cambria"/>
              </a:rPr>
              <a:t>econó-  </a:t>
            </a:r>
            <a:r>
              <a:rPr dirty="0" sz="1000" spc="75">
                <a:latin typeface="Cambria"/>
                <a:cs typeface="Cambria"/>
              </a:rPr>
              <a:t>micas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que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nunca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menguaron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calidad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escritura.  </a:t>
            </a:r>
            <a:r>
              <a:rPr dirty="0" sz="1000" spc="125">
                <a:latin typeface="Cambria"/>
                <a:cs typeface="Cambria"/>
              </a:rPr>
              <a:t>En </a:t>
            </a:r>
            <a:r>
              <a:rPr dirty="0" sz="1000" spc="30">
                <a:latin typeface="Cambria"/>
                <a:cs typeface="Cambria"/>
              </a:rPr>
              <a:t>1920 </a:t>
            </a:r>
            <a:r>
              <a:rPr dirty="0" sz="1000" spc="85">
                <a:latin typeface="Cambria"/>
                <a:cs typeface="Cambria"/>
              </a:rPr>
              <a:t>fue </a:t>
            </a:r>
            <a:r>
              <a:rPr dirty="0" sz="1000" spc="65">
                <a:latin typeface="Cambria"/>
                <a:cs typeface="Cambria"/>
              </a:rPr>
              <a:t>acusado injustamente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5">
                <a:latin typeface="Cambria"/>
                <a:cs typeface="Cambria"/>
              </a:rPr>
              <a:t>encarcelado </a:t>
            </a:r>
            <a:r>
              <a:rPr dirty="0" sz="1000" spc="105">
                <a:latin typeface="Cambria"/>
                <a:cs typeface="Cambria"/>
              </a:rPr>
              <a:t>du-  </a:t>
            </a:r>
            <a:r>
              <a:rPr dirty="0" sz="1000" spc="55">
                <a:latin typeface="Cambria"/>
                <a:cs typeface="Cambria"/>
              </a:rPr>
              <a:t>rante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más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dos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meses,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época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cual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escribió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parte 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su </a:t>
            </a:r>
            <a:r>
              <a:rPr dirty="0" sz="1000" spc="70">
                <a:latin typeface="Cambria"/>
                <a:cs typeface="Cambria"/>
              </a:rPr>
              <a:t>obra </a:t>
            </a:r>
            <a:r>
              <a:rPr dirty="0" sz="1000" spc="35" i="1">
                <a:latin typeface="Cambria"/>
                <a:cs typeface="Cambria"/>
              </a:rPr>
              <a:t>Trilce</a:t>
            </a:r>
            <a:r>
              <a:rPr dirty="0" sz="1000" spc="35">
                <a:latin typeface="Cambria"/>
                <a:cs typeface="Cambria"/>
              </a:rPr>
              <a:t>. </a:t>
            </a:r>
            <a:r>
              <a:rPr dirty="0" sz="1000" spc="55">
                <a:latin typeface="Cambria"/>
                <a:cs typeface="Cambria"/>
              </a:rPr>
              <a:t>Para escapar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30">
                <a:latin typeface="Cambria"/>
                <a:cs typeface="Cambria"/>
              </a:rPr>
              <a:t>las </a:t>
            </a:r>
            <a:r>
              <a:rPr dirty="0" sz="1000" spc="65">
                <a:latin typeface="Cambria"/>
                <a:cs typeface="Cambria"/>
              </a:rPr>
              <a:t>persecuciones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fue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víctima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Perú,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marchó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Europa,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reco-  </a:t>
            </a:r>
            <a:r>
              <a:rPr dirty="0" sz="1000" spc="70">
                <a:latin typeface="Cambria"/>
                <a:cs typeface="Cambria"/>
              </a:rPr>
              <a:t>rriendo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Francia,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Rusia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España,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esfuerzo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inau-  </a:t>
            </a:r>
            <a:r>
              <a:rPr dirty="0" sz="1000" spc="65">
                <a:latin typeface="Cambria"/>
                <a:cs typeface="Cambria"/>
              </a:rPr>
              <a:t>dito </a:t>
            </a:r>
            <a:r>
              <a:rPr dirty="0" sz="1000" spc="85">
                <a:latin typeface="Cambria"/>
                <a:cs typeface="Cambria"/>
              </a:rPr>
              <a:t>por </a:t>
            </a:r>
            <a:r>
              <a:rPr dirty="0" sz="1000" spc="55">
                <a:latin typeface="Cambria"/>
                <a:cs typeface="Cambria"/>
              </a:rPr>
              <a:t>superar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55">
                <a:latin typeface="Cambria"/>
                <a:cs typeface="Cambria"/>
              </a:rPr>
              <a:t>etapa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70">
                <a:latin typeface="Cambria"/>
                <a:cs typeface="Cambria"/>
              </a:rPr>
              <a:t>decepciones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amarguras 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sufrió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patria.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Trabó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amistad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grandes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in-  </a:t>
            </a:r>
            <a:r>
              <a:rPr dirty="0" sz="1000" spc="40">
                <a:latin typeface="Cambria"/>
                <a:cs typeface="Cambria"/>
              </a:rPr>
              <a:t>telectuales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época,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como</a:t>
            </a:r>
            <a:r>
              <a:rPr dirty="0" sz="1000" spc="17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Tristan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Tzara,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Louis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Ara-  </a:t>
            </a:r>
            <a:r>
              <a:rPr dirty="0" sz="1000" spc="90">
                <a:latin typeface="Cambria"/>
                <a:cs typeface="Cambria"/>
              </a:rPr>
              <a:t>gon, </a:t>
            </a:r>
            <a:r>
              <a:rPr dirty="0" sz="1000" spc="60">
                <a:latin typeface="Cambria"/>
                <a:cs typeface="Cambria"/>
              </a:rPr>
              <a:t>el </a:t>
            </a:r>
            <a:r>
              <a:rPr dirty="0" sz="1000" spc="75">
                <a:latin typeface="Cambria"/>
                <a:cs typeface="Cambria"/>
              </a:rPr>
              <a:t>pintor </a:t>
            </a:r>
            <a:r>
              <a:rPr dirty="0" sz="1000" spc="80">
                <a:latin typeface="Cambria"/>
                <a:cs typeface="Cambria"/>
              </a:rPr>
              <a:t>Juan </a:t>
            </a:r>
            <a:r>
              <a:rPr dirty="0" sz="1000" spc="90">
                <a:latin typeface="Cambria"/>
                <a:cs typeface="Cambria"/>
              </a:rPr>
              <a:t>Gris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80">
                <a:latin typeface="Cambria"/>
                <a:cs typeface="Cambria"/>
              </a:rPr>
              <a:t>Vicente </a:t>
            </a:r>
            <a:r>
              <a:rPr dirty="0" sz="1000" spc="95">
                <a:latin typeface="Cambria"/>
                <a:cs typeface="Cambria"/>
              </a:rPr>
              <a:t>Huidobro, </a:t>
            </a:r>
            <a:r>
              <a:rPr dirty="0" sz="1000" spc="65">
                <a:latin typeface="Cambria"/>
                <a:cs typeface="Cambria"/>
              </a:rPr>
              <a:t>entre  </a:t>
            </a:r>
            <a:r>
              <a:rPr dirty="0" sz="1000" spc="45">
                <a:latin typeface="Cambria"/>
                <a:cs typeface="Cambria"/>
              </a:rPr>
              <a:t>otros. </a:t>
            </a:r>
            <a:r>
              <a:rPr dirty="0" sz="1000" spc="75">
                <a:latin typeface="Cambria"/>
                <a:cs typeface="Cambria"/>
              </a:rPr>
              <a:t>Publicó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-40">
                <a:latin typeface="Cambria"/>
                <a:cs typeface="Cambria"/>
              </a:rPr>
              <a:t>1918 </a:t>
            </a:r>
            <a:r>
              <a:rPr dirty="0" sz="1000" spc="45" i="1">
                <a:latin typeface="Cambria"/>
                <a:cs typeface="Cambria"/>
              </a:rPr>
              <a:t>Los </a:t>
            </a:r>
            <a:r>
              <a:rPr dirty="0" sz="1000" spc="30" i="1">
                <a:latin typeface="Cambria"/>
                <a:cs typeface="Cambria"/>
              </a:rPr>
              <a:t>Heraldos </a:t>
            </a:r>
            <a:r>
              <a:rPr dirty="0" sz="1000" spc="10" i="1">
                <a:latin typeface="Cambria"/>
                <a:cs typeface="Cambria"/>
              </a:rPr>
              <a:t>Negros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30" i="1">
                <a:latin typeface="Cambria"/>
                <a:cs typeface="Cambria"/>
              </a:rPr>
              <a:t>Trilce </a:t>
            </a:r>
            <a:r>
              <a:rPr dirty="0" sz="1000" spc="95">
                <a:latin typeface="Cambria"/>
                <a:cs typeface="Cambria"/>
              </a:rPr>
              <a:t>en  </a:t>
            </a:r>
            <a:r>
              <a:rPr dirty="0" sz="1000" spc="10">
                <a:latin typeface="Cambria"/>
                <a:cs typeface="Cambria"/>
              </a:rPr>
              <a:t>1922. </a:t>
            </a:r>
            <a:r>
              <a:rPr dirty="0" sz="1000" spc="40" i="1">
                <a:latin typeface="Cambria"/>
                <a:cs typeface="Cambria"/>
              </a:rPr>
              <a:t>España, </a:t>
            </a:r>
            <a:r>
              <a:rPr dirty="0" sz="1000" spc="15" i="1">
                <a:latin typeface="Cambria"/>
                <a:cs typeface="Cambria"/>
              </a:rPr>
              <a:t>aparta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55" i="1">
                <a:latin typeface="Cambria"/>
                <a:cs typeface="Cambria"/>
              </a:rPr>
              <a:t>mí </a:t>
            </a:r>
            <a:r>
              <a:rPr dirty="0" sz="1000" spc="-15" i="1">
                <a:latin typeface="Cambria"/>
                <a:cs typeface="Cambria"/>
              </a:rPr>
              <a:t>este </a:t>
            </a:r>
            <a:r>
              <a:rPr dirty="0" sz="1000" spc="25" i="1">
                <a:latin typeface="Cambria"/>
                <a:cs typeface="Cambria"/>
              </a:rPr>
              <a:t>cáliz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5" i="1">
                <a:latin typeface="Cambria"/>
                <a:cs typeface="Cambria"/>
              </a:rPr>
              <a:t>Poemas </a:t>
            </a:r>
            <a:r>
              <a:rPr dirty="0" sz="1000" spc="45" i="1">
                <a:latin typeface="Cambria"/>
                <a:cs typeface="Cambria"/>
              </a:rPr>
              <a:t>Humanos</a:t>
            </a:r>
            <a:r>
              <a:rPr dirty="0" sz="1000" spc="45">
                <a:latin typeface="Cambria"/>
                <a:cs typeface="Cambria"/>
              </a:rPr>
              <a:t>,  </a:t>
            </a:r>
            <a:r>
              <a:rPr dirty="0" sz="1000" spc="70">
                <a:latin typeface="Cambria"/>
                <a:cs typeface="Cambria"/>
              </a:rPr>
              <a:t>fueron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publicados</a:t>
            </a:r>
            <a:r>
              <a:rPr dirty="0" sz="1000" spc="18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">
                <a:latin typeface="Cambria"/>
                <a:cs typeface="Cambria"/>
              </a:rPr>
              <a:t>1939,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después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su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muerte.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700" spc="70">
                <a:latin typeface="Cambria"/>
                <a:cs typeface="Cambria"/>
              </a:rPr>
              <a:t>(AME-  </a:t>
            </a:r>
            <a:r>
              <a:rPr dirty="0" sz="700" spc="100">
                <a:latin typeface="Cambria"/>
                <a:cs typeface="Cambria"/>
              </a:rPr>
              <a:t>DIAVoz)</a:t>
            </a:r>
            <a:endParaRPr sz="7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299" y="6295593"/>
            <a:ext cx="3359785" cy="40151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65">
                <a:latin typeface="Cambria"/>
                <a:cs typeface="Cambria"/>
              </a:rPr>
              <a:t>Antes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10">
                <a:latin typeface="Cambria"/>
                <a:cs typeface="Cambria"/>
              </a:rPr>
              <a:t>1922,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55">
                <a:latin typeface="Cambria"/>
                <a:cs typeface="Cambria"/>
              </a:rPr>
              <a:t>palabra </a:t>
            </a:r>
            <a:r>
              <a:rPr dirty="0" sz="1000" spc="30" i="1">
                <a:latin typeface="Cambria"/>
                <a:cs typeface="Cambria"/>
              </a:rPr>
              <a:t>Trilce</a:t>
            </a:r>
            <a:r>
              <a:rPr dirty="0" sz="1000" spc="30">
                <a:latin typeface="Cambria"/>
                <a:cs typeface="Cambria"/>
              </a:rPr>
              <a:t>, </a:t>
            </a:r>
            <a:r>
              <a:rPr dirty="0" sz="1000" spc="110">
                <a:latin typeface="Cambria"/>
                <a:cs typeface="Cambria"/>
              </a:rPr>
              <a:t>no </a:t>
            </a:r>
            <a:r>
              <a:rPr dirty="0" sz="1000" spc="60">
                <a:latin typeface="Cambria"/>
                <a:cs typeface="Cambria"/>
              </a:rPr>
              <a:t>quería </a:t>
            </a:r>
            <a:r>
              <a:rPr dirty="0" sz="1000" spc="65">
                <a:latin typeface="Cambria"/>
                <a:cs typeface="Cambria"/>
              </a:rPr>
              <a:t>decir nada.  </a:t>
            </a:r>
            <a:r>
              <a:rPr dirty="0" sz="1000" spc="85">
                <a:latin typeface="Cambria"/>
                <a:cs typeface="Cambria"/>
              </a:rPr>
              <a:t>Años </a:t>
            </a:r>
            <a:r>
              <a:rPr dirty="0" sz="1000" spc="55">
                <a:latin typeface="Cambria"/>
                <a:cs typeface="Cambria"/>
              </a:rPr>
              <a:t>después,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60">
                <a:latin typeface="Cambria"/>
                <a:cs typeface="Cambria"/>
              </a:rPr>
              <a:t>cualquier </a:t>
            </a:r>
            <a:r>
              <a:rPr dirty="0" sz="1000" spc="65">
                <a:latin typeface="Cambria"/>
                <a:cs typeface="Cambria"/>
              </a:rPr>
              <a:t>diccionario poético, </a:t>
            </a:r>
            <a:r>
              <a:rPr dirty="0" sz="1000" spc="40">
                <a:latin typeface="Cambria"/>
                <a:cs typeface="Cambria"/>
              </a:rPr>
              <a:t>es </a:t>
            </a:r>
            <a:r>
              <a:rPr dirty="0" sz="1000" spc="50">
                <a:latin typeface="Cambria"/>
                <a:cs typeface="Cambria"/>
              </a:rPr>
              <a:t>si-  </a:t>
            </a:r>
            <a:r>
              <a:rPr dirty="0" sz="1000" spc="110">
                <a:latin typeface="Cambria"/>
                <a:cs typeface="Cambria"/>
              </a:rPr>
              <a:t>nónimo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vanguardia. </a:t>
            </a:r>
            <a:r>
              <a:rPr dirty="0" sz="1000" spc="110">
                <a:latin typeface="Cambria"/>
                <a:cs typeface="Cambria"/>
              </a:rPr>
              <a:t>Cuando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75">
                <a:latin typeface="Cambria"/>
                <a:cs typeface="Cambria"/>
              </a:rPr>
              <a:t>peruano César</a:t>
            </a:r>
            <a:r>
              <a:rPr dirty="0" sz="1000" spc="-1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Va-  </a:t>
            </a:r>
            <a:r>
              <a:rPr dirty="0" sz="1000" spc="50">
                <a:latin typeface="Cambria"/>
                <a:cs typeface="Cambria"/>
              </a:rPr>
              <a:t>llejo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inventó,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llegaba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vacío.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60">
                <a:latin typeface="Cambria"/>
                <a:cs typeface="Cambria"/>
              </a:rPr>
              <a:t>Como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propio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libro  </a:t>
            </a:r>
            <a:r>
              <a:rPr dirty="0" sz="1000" spc="95">
                <a:latin typeface="Cambria"/>
                <a:cs typeface="Cambria"/>
              </a:rPr>
              <a:t>de poemas </a:t>
            </a:r>
            <a:r>
              <a:rPr dirty="0" sz="1000" spc="50">
                <a:latin typeface="Cambria"/>
                <a:cs typeface="Cambria"/>
              </a:rPr>
              <a:t>al </a:t>
            </a:r>
            <a:r>
              <a:rPr dirty="0" sz="1000" spc="90">
                <a:latin typeface="Cambria"/>
                <a:cs typeface="Cambria"/>
              </a:rPr>
              <a:t>que </a:t>
            </a:r>
            <a:r>
              <a:rPr dirty="0" sz="1000" spc="85">
                <a:latin typeface="Cambria"/>
                <a:cs typeface="Cambria"/>
              </a:rPr>
              <a:t>da </a:t>
            </a:r>
            <a:r>
              <a:rPr dirty="0" sz="1000" spc="60">
                <a:latin typeface="Cambria"/>
                <a:cs typeface="Cambria"/>
              </a:rPr>
              <a:t>título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0">
                <a:latin typeface="Cambria"/>
                <a:cs typeface="Cambria"/>
              </a:rPr>
              <a:t>que </a:t>
            </a:r>
            <a:r>
              <a:rPr dirty="0" sz="1000" spc="65">
                <a:latin typeface="Cambria"/>
                <a:cs typeface="Cambria"/>
              </a:rPr>
              <a:t>sigue </a:t>
            </a:r>
            <a:r>
              <a:rPr dirty="0" sz="1000" spc="95">
                <a:latin typeface="Cambria"/>
                <a:cs typeface="Cambria"/>
              </a:rPr>
              <a:t>marcando </a:t>
            </a:r>
            <a:r>
              <a:rPr dirty="0" sz="1000" spc="50">
                <a:latin typeface="Cambria"/>
                <a:cs typeface="Cambria"/>
              </a:rPr>
              <a:t>la  </a:t>
            </a:r>
            <a:r>
              <a:rPr dirty="0" sz="1000" spc="70">
                <a:latin typeface="Cambria"/>
                <a:cs typeface="Cambria"/>
              </a:rPr>
              <a:t>obra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generaciones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jóvenes.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Esto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hecho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tangi-  ble. </a:t>
            </a:r>
            <a:r>
              <a:rPr dirty="0" sz="1000" spc="80">
                <a:latin typeface="Cambria"/>
                <a:cs typeface="Cambria"/>
              </a:rPr>
              <a:t>Tanto </a:t>
            </a:r>
            <a:r>
              <a:rPr dirty="0" sz="1000" spc="90">
                <a:latin typeface="Cambria"/>
                <a:cs typeface="Cambria"/>
              </a:rPr>
              <a:t>que </a:t>
            </a:r>
            <a:r>
              <a:rPr dirty="0" sz="1000" spc="70">
                <a:latin typeface="Cambria"/>
                <a:cs typeface="Cambria"/>
              </a:rPr>
              <a:t>ahora, Sara </a:t>
            </a:r>
            <a:r>
              <a:rPr dirty="0" sz="1000" spc="65">
                <a:latin typeface="Cambria"/>
                <a:cs typeface="Cambria"/>
              </a:rPr>
              <a:t>Castelar </a:t>
            </a:r>
            <a:r>
              <a:rPr dirty="0" sz="1000" spc="85">
                <a:latin typeface="Cambria"/>
                <a:cs typeface="Cambria"/>
              </a:rPr>
              <a:t>Lorca, </a:t>
            </a:r>
            <a:r>
              <a:rPr dirty="0" sz="1000" spc="90">
                <a:latin typeface="Cambria"/>
                <a:cs typeface="Cambria"/>
              </a:rPr>
              <a:t>ha </a:t>
            </a:r>
            <a:r>
              <a:rPr dirty="0" sz="1000" spc="95">
                <a:latin typeface="Cambria"/>
                <a:cs typeface="Cambria"/>
              </a:rPr>
              <a:t>convo-  </a:t>
            </a:r>
            <a:r>
              <a:rPr dirty="0" sz="1000" spc="85">
                <a:latin typeface="Cambria"/>
                <a:cs typeface="Cambria"/>
              </a:rPr>
              <a:t>cado </a:t>
            </a:r>
            <a:r>
              <a:rPr dirty="0" sz="1000" spc="75">
                <a:latin typeface="Cambria"/>
                <a:cs typeface="Cambria"/>
              </a:rPr>
              <a:t>desde </a:t>
            </a:r>
            <a:r>
              <a:rPr dirty="0" sz="1000" spc="60">
                <a:latin typeface="Cambria"/>
                <a:cs typeface="Cambria"/>
              </a:rPr>
              <a:t>su </a:t>
            </a:r>
            <a:r>
              <a:rPr dirty="0" sz="1000" spc="55">
                <a:latin typeface="Cambria"/>
                <a:cs typeface="Cambria"/>
              </a:rPr>
              <a:t>sello </a:t>
            </a:r>
            <a:r>
              <a:rPr dirty="0" sz="1000" spc="95">
                <a:latin typeface="Cambria"/>
                <a:cs typeface="Cambria"/>
              </a:rPr>
              <a:t>Karima </a:t>
            </a:r>
            <a:r>
              <a:rPr dirty="0" sz="1000" spc="70">
                <a:latin typeface="Cambria"/>
                <a:cs typeface="Cambria"/>
              </a:rPr>
              <a:t>Editora,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35">
                <a:latin typeface="Cambria"/>
                <a:cs typeface="Cambria"/>
              </a:rPr>
              <a:t>24 </a:t>
            </a:r>
            <a:r>
              <a:rPr dirty="0" sz="1000" spc="55">
                <a:latin typeface="Cambria"/>
                <a:cs typeface="Cambria"/>
              </a:rPr>
              <a:t>autores </a:t>
            </a:r>
            <a:r>
              <a:rPr dirty="0" sz="1000" spc="100">
                <a:latin typeface="Cambria"/>
                <a:cs typeface="Cambria"/>
              </a:rPr>
              <a:t>en  </a:t>
            </a:r>
            <a:r>
              <a:rPr dirty="0" sz="1000" spc="65">
                <a:latin typeface="Cambria"/>
                <a:cs typeface="Cambria"/>
              </a:rPr>
              <a:t>torno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este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término.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30">
                <a:latin typeface="Cambria"/>
                <a:cs typeface="Cambria"/>
              </a:rPr>
              <a:t>Ha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querido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así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relanzar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una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nueva  </a:t>
            </a:r>
            <a:r>
              <a:rPr dirty="0" sz="1000" spc="75">
                <a:latin typeface="Cambria"/>
                <a:cs typeface="Cambria"/>
              </a:rPr>
              <a:t>edición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libro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fundamental,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no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publicaba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  </a:t>
            </a:r>
            <a:r>
              <a:rPr dirty="0" sz="1000" spc="70">
                <a:latin typeface="Cambria"/>
                <a:cs typeface="Cambria"/>
              </a:rPr>
              <a:t>España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desde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hace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30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años.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40">
                <a:latin typeface="Cambria"/>
                <a:cs typeface="Cambria"/>
              </a:rPr>
              <a:t>Un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vacío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demasiado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largo  para </a:t>
            </a:r>
            <a:r>
              <a:rPr dirty="0" sz="1000" spc="85">
                <a:latin typeface="Cambria"/>
                <a:cs typeface="Cambria"/>
              </a:rPr>
              <a:t>una </a:t>
            </a:r>
            <a:r>
              <a:rPr dirty="0" sz="1000" spc="70">
                <a:latin typeface="Cambria"/>
                <a:cs typeface="Cambria"/>
              </a:rPr>
              <a:t>obra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40">
                <a:latin typeface="Cambria"/>
                <a:cs typeface="Cambria"/>
              </a:rPr>
              <a:t>es </a:t>
            </a:r>
            <a:r>
              <a:rPr dirty="0" sz="1000" spc="80">
                <a:latin typeface="Cambria"/>
                <a:cs typeface="Cambria"/>
              </a:rPr>
              <a:t>puro </a:t>
            </a:r>
            <a:r>
              <a:rPr dirty="0" sz="1000" spc="70">
                <a:latin typeface="Cambria"/>
                <a:cs typeface="Cambria"/>
              </a:rPr>
              <a:t>paradigma. </a:t>
            </a:r>
            <a:r>
              <a:rPr dirty="0" sz="1000" spc="55" i="1">
                <a:latin typeface="Cambria"/>
                <a:cs typeface="Cambria"/>
              </a:rPr>
              <a:t>Quizás </a:t>
            </a:r>
            <a:r>
              <a:rPr dirty="0" sz="1000" spc="40" i="1">
                <a:latin typeface="Cambria"/>
                <a:cs typeface="Cambria"/>
              </a:rPr>
              <a:t>no </a:t>
            </a:r>
            <a:r>
              <a:rPr dirty="0" sz="1000" spc="15" i="1">
                <a:latin typeface="Cambria"/>
                <a:cs typeface="Cambria"/>
              </a:rPr>
              <a:t>tanto  </a:t>
            </a:r>
            <a:r>
              <a:rPr dirty="0" sz="1000" spc="10" i="1">
                <a:latin typeface="Cambria"/>
                <a:cs typeface="Cambria"/>
              </a:rPr>
              <a:t>entre </a:t>
            </a:r>
            <a:r>
              <a:rPr dirty="0" sz="1000" i="1">
                <a:latin typeface="Cambria"/>
                <a:cs typeface="Cambria"/>
              </a:rPr>
              <a:t>los </a:t>
            </a:r>
            <a:r>
              <a:rPr dirty="0" sz="1000" spc="-5" i="1">
                <a:latin typeface="Cambria"/>
                <a:cs typeface="Cambria"/>
              </a:rPr>
              <a:t>poetas </a:t>
            </a:r>
            <a:r>
              <a:rPr dirty="0" sz="1000" spc="5" i="1">
                <a:latin typeface="Cambria"/>
                <a:cs typeface="Cambria"/>
              </a:rPr>
              <a:t>españoles, pero </a:t>
            </a:r>
            <a:r>
              <a:rPr dirty="0" sz="1000" spc="20" i="1">
                <a:latin typeface="Cambria"/>
                <a:cs typeface="Cambria"/>
              </a:rPr>
              <a:t>sí más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spc="40" i="1">
                <a:latin typeface="Cambria"/>
                <a:cs typeface="Cambria"/>
              </a:rPr>
              <a:t>muy</a:t>
            </a:r>
            <a:r>
              <a:rPr dirty="0" sz="1000" spc="-14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profundamente,  </a:t>
            </a:r>
            <a:r>
              <a:rPr dirty="0" sz="1000" spc="30" i="1">
                <a:latin typeface="Cambria"/>
                <a:cs typeface="Cambria"/>
              </a:rPr>
              <a:t>en América </a:t>
            </a:r>
            <a:r>
              <a:rPr dirty="0" sz="1000" spc="50" i="1">
                <a:latin typeface="Cambria"/>
                <a:cs typeface="Cambria"/>
              </a:rPr>
              <a:t>Latina</a:t>
            </a:r>
            <a:r>
              <a:rPr dirty="0" sz="1000" spc="50">
                <a:latin typeface="Cambria"/>
                <a:cs typeface="Cambria"/>
              </a:rPr>
              <a:t>, </a:t>
            </a:r>
            <a:r>
              <a:rPr dirty="0" sz="1000" spc="90">
                <a:latin typeface="Cambria"/>
                <a:cs typeface="Cambria"/>
              </a:rPr>
              <a:t>comenta </a:t>
            </a:r>
            <a:r>
              <a:rPr dirty="0" sz="1000" spc="65">
                <a:latin typeface="Cambria"/>
                <a:cs typeface="Cambria"/>
              </a:rPr>
              <a:t>Sara </a:t>
            </a:r>
            <a:r>
              <a:rPr dirty="0" sz="1000" spc="50">
                <a:latin typeface="Cambria"/>
                <a:cs typeface="Cambria"/>
              </a:rPr>
              <a:t>Castelar. </a:t>
            </a:r>
            <a:r>
              <a:rPr dirty="0" sz="1000" spc="114">
                <a:latin typeface="Cambria"/>
                <a:cs typeface="Cambria"/>
              </a:rPr>
              <a:t>La </a:t>
            </a:r>
            <a:r>
              <a:rPr dirty="0" sz="1000" spc="55">
                <a:latin typeface="Cambria"/>
                <a:cs typeface="Cambria"/>
              </a:rPr>
              <a:t>editora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90">
                <a:latin typeface="Cambria"/>
                <a:cs typeface="Cambria"/>
              </a:rPr>
              <a:t>también </a:t>
            </a:r>
            <a:r>
              <a:rPr dirty="0" sz="1000" spc="75">
                <a:latin typeface="Cambria"/>
                <a:cs typeface="Cambria"/>
              </a:rPr>
              <a:t>poeta </a:t>
            </a:r>
            <a:r>
              <a:rPr dirty="0" sz="1000" spc="65">
                <a:latin typeface="Cambria"/>
                <a:cs typeface="Cambria"/>
              </a:rPr>
              <a:t>presentó </a:t>
            </a:r>
            <a:r>
              <a:rPr dirty="0" sz="1000" spc="45">
                <a:latin typeface="Cambria"/>
                <a:cs typeface="Cambria"/>
              </a:rPr>
              <a:t>este </a:t>
            </a:r>
            <a:r>
              <a:rPr dirty="0" sz="1000" spc="75">
                <a:latin typeface="Cambria"/>
                <a:cs typeface="Cambria"/>
              </a:rPr>
              <a:t>miércoles </a:t>
            </a:r>
            <a:r>
              <a:rPr dirty="0" sz="1000" spc="60">
                <a:latin typeface="Cambria"/>
                <a:cs typeface="Cambria"/>
              </a:rPr>
              <a:t>el </a:t>
            </a:r>
            <a:r>
              <a:rPr dirty="0" sz="1000" spc="105">
                <a:latin typeface="Cambria"/>
                <a:cs typeface="Cambria"/>
              </a:rPr>
              <a:t>volumen  </a:t>
            </a:r>
            <a:r>
              <a:rPr dirty="0" sz="1000" spc="65">
                <a:latin typeface="Cambria"/>
                <a:cs typeface="Cambria"/>
              </a:rPr>
              <a:t>junto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Julio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ortega,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encargado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Proyecto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Trasatlán-  </a:t>
            </a:r>
            <a:r>
              <a:rPr dirty="0" sz="1000" spc="60">
                <a:latin typeface="Cambria"/>
                <a:cs typeface="Cambria"/>
              </a:rPr>
              <a:t>tico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45">
                <a:latin typeface="Cambria"/>
                <a:cs typeface="Cambria"/>
              </a:rPr>
              <a:t> la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Universidad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Brown,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Centro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Arte  </a:t>
            </a:r>
            <a:r>
              <a:rPr dirty="0" sz="1000" spc="100">
                <a:latin typeface="Cambria"/>
                <a:cs typeface="Cambria"/>
              </a:rPr>
              <a:t>Moderno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Madrid.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Para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ortega,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obra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Vallejo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re-  </a:t>
            </a:r>
            <a:r>
              <a:rPr dirty="0" sz="1000" spc="114">
                <a:latin typeface="Cambria"/>
                <a:cs typeface="Cambria"/>
              </a:rPr>
              <a:t>zuma </a:t>
            </a:r>
            <a:r>
              <a:rPr dirty="0" sz="1000" spc="60">
                <a:latin typeface="Cambria"/>
                <a:cs typeface="Cambria"/>
              </a:rPr>
              <a:t>actualidad </a:t>
            </a:r>
            <a:r>
              <a:rPr dirty="0" sz="1000" spc="75">
                <a:latin typeface="Cambria"/>
                <a:cs typeface="Cambria"/>
              </a:rPr>
              <a:t>dentro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esa </a:t>
            </a:r>
            <a:r>
              <a:rPr dirty="0" sz="1000" spc="65">
                <a:latin typeface="Cambria"/>
                <a:cs typeface="Cambria"/>
              </a:rPr>
              <a:t>paradoja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90">
                <a:latin typeface="Cambria"/>
                <a:cs typeface="Cambria"/>
              </a:rPr>
              <a:t>ha con-  </a:t>
            </a:r>
            <a:r>
              <a:rPr dirty="0" sz="1000" spc="65">
                <a:latin typeface="Cambria"/>
                <a:cs typeface="Cambria"/>
              </a:rPr>
              <a:t>vertido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70">
                <a:latin typeface="Cambria"/>
                <a:cs typeface="Cambria"/>
              </a:rPr>
              <a:t>vanguardia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60">
                <a:latin typeface="Cambria"/>
                <a:cs typeface="Cambria"/>
              </a:rPr>
              <a:t>consistente </a:t>
            </a:r>
            <a:r>
              <a:rPr dirty="0" sz="1000" spc="65">
                <a:latin typeface="Cambria"/>
                <a:cs typeface="Cambria"/>
              </a:rPr>
              <a:t>tradición: </a:t>
            </a:r>
            <a:r>
              <a:rPr dirty="0" sz="1000" spc="114" i="1">
                <a:latin typeface="Cambria"/>
                <a:cs typeface="Cambria"/>
              </a:rPr>
              <a:t>En  </a:t>
            </a:r>
            <a:r>
              <a:rPr dirty="0" sz="1000" spc="60">
                <a:latin typeface="Cambria"/>
                <a:cs typeface="Cambria"/>
              </a:rPr>
              <a:t>Trilce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existe</a:t>
            </a:r>
            <a:r>
              <a:rPr dirty="0" sz="1000" spc="2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una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renuncia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clara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a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nombrar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la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realidad,</a:t>
            </a:r>
            <a:r>
              <a:rPr dirty="0" sz="1000" spc="2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una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57701" y="7219898"/>
            <a:ext cx="3359150" cy="3062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20" i="1">
                <a:latin typeface="Cambria"/>
                <a:cs typeface="Cambria"/>
              </a:rPr>
              <a:t>ruptura de </a:t>
            </a:r>
            <a:r>
              <a:rPr dirty="0" sz="1000" spc="30" i="1">
                <a:latin typeface="Cambria"/>
                <a:cs typeface="Cambria"/>
              </a:rPr>
              <a:t>la </a:t>
            </a:r>
            <a:r>
              <a:rPr dirty="0" sz="1000" spc="15" i="1">
                <a:latin typeface="Cambria"/>
                <a:cs typeface="Cambria"/>
              </a:rPr>
              <a:t>lógica gramatical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spc="45" i="1">
                <a:latin typeface="Cambria"/>
                <a:cs typeface="Cambria"/>
              </a:rPr>
              <a:t>una </a:t>
            </a:r>
            <a:r>
              <a:rPr dirty="0" sz="1000" spc="15" i="1">
                <a:latin typeface="Cambria"/>
                <a:cs typeface="Cambria"/>
              </a:rPr>
              <a:t>necesidad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30" i="1">
                <a:latin typeface="Cambria"/>
                <a:cs typeface="Cambria"/>
              </a:rPr>
              <a:t>redimir  </a:t>
            </a:r>
            <a:r>
              <a:rPr dirty="0" sz="1000" spc="-15" i="1">
                <a:latin typeface="Cambria"/>
                <a:cs typeface="Cambria"/>
              </a:rPr>
              <a:t>este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mundo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que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nos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ha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tocado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vivir,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70" i="1">
                <a:latin typeface="Cambria"/>
                <a:cs typeface="Cambria"/>
              </a:rPr>
              <a:t>unmundo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caracterizado  </a:t>
            </a:r>
            <a:r>
              <a:rPr dirty="0" sz="1000" spc="15" i="1">
                <a:latin typeface="Cambria"/>
                <a:cs typeface="Cambria"/>
              </a:rPr>
              <a:t>por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lo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precario</a:t>
            </a:r>
            <a:r>
              <a:rPr dirty="0" sz="1000" spc="10">
                <a:latin typeface="Cambria"/>
                <a:cs typeface="Cambria"/>
              </a:rPr>
              <a:t>. </a:t>
            </a:r>
            <a:r>
              <a:rPr dirty="0" sz="1000" spc="85">
                <a:latin typeface="Cambria"/>
                <a:cs typeface="Cambria"/>
              </a:rPr>
              <a:t>El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propio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término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inventado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Vallejo  </a:t>
            </a:r>
            <a:r>
              <a:rPr dirty="0" sz="1000" spc="65">
                <a:latin typeface="Cambria"/>
                <a:cs typeface="Cambria"/>
              </a:rPr>
              <a:t>nace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huérfano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intercambiable.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Sin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familia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rígida  </a:t>
            </a:r>
            <a:r>
              <a:rPr dirty="0" sz="1000" spc="40">
                <a:latin typeface="Cambria"/>
                <a:cs typeface="Cambria"/>
              </a:rPr>
              <a:t>estructura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lenguaje: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Puede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serunverbo,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unadjetivo,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un  </a:t>
            </a:r>
            <a:r>
              <a:rPr dirty="0" sz="1000" spc="20" i="1">
                <a:latin typeface="Cambria"/>
                <a:cs typeface="Cambria"/>
              </a:rPr>
              <a:t>nombre, incluso, </a:t>
            </a:r>
            <a:r>
              <a:rPr dirty="0" sz="1000" spc="65">
                <a:latin typeface="Cambria"/>
                <a:cs typeface="Cambria"/>
              </a:rPr>
              <a:t>apunta </a:t>
            </a:r>
            <a:r>
              <a:rPr dirty="0" sz="1000" spc="95">
                <a:latin typeface="Cambria"/>
                <a:cs typeface="Cambria"/>
              </a:rPr>
              <a:t>ortega. </a:t>
            </a:r>
            <a:r>
              <a:rPr dirty="0" sz="1000" spc="140">
                <a:latin typeface="Cambria"/>
                <a:cs typeface="Cambria"/>
              </a:rPr>
              <a:t>Un </a:t>
            </a:r>
            <a:r>
              <a:rPr dirty="0" sz="1000" spc="90">
                <a:latin typeface="Cambria"/>
                <a:cs typeface="Cambria"/>
              </a:rPr>
              <a:t>enigma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85">
                <a:latin typeface="Cambria"/>
                <a:cs typeface="Cambria"/>
              </a:rPr>
              <a:t>Es-  </a:t>
            </a:r>
            <a:r>
              <a:rPr dirty="0" sz="1000" spc="75">
                <a:latin typeface="Cambria"/>
                <a:cs typeface="Cambria"/>
              </a:rPr>
              <a:t>paña </a:t>
            </a:r>
            <a:r>
              <a:rPr dirty="0" sz="1000" spc="70">
                <a:latin typeface="Cambria"/>
                <a:cs typeface="Cambria"/>
              </a:rPr>
              <a:t>adoptaron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-1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camino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55">
                <a:latin typeface="Cambria"/>
                <a:cs typeface="Cambria"/>
              </a:rPr>
              <a:t>seguir </a:t>
            </a:r>
            <a:r>
              <a:rPr dirty="0" sz="1000" spc="65">
                <a:latin typeface="Cambria"/>
                <a:cs typeface="Cambria"/>
              </a:rPr>
              <a:t>algunos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0">
                <a:latin typeface="Cambria"/>
                <a:cs typeface="Cambria"/>
              </a:rPr>
              <a:t>los  </a:t>
            </a:r>
            <a:r>
              <a:rPr dirty="0" sz="1000" spc="55">
                <a:latin typeface="Cambria"/>
                <a:cs typeface="Cambria"/>
              </a:rPr>
              <a:t>poetas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más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rompedores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generación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-15">
                <a:latin typeface="Cambria"/>
                <a:cs typeface="Cambria"/>
              </a:rPr>
              <a:t>27,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como  </a:t>
            </a:r>
            <a:r>
              <a:rPr dirty="0" sz="1000" spc="95">
                <a:latin typeface="Cambria"/>
                <a:cs typeface="Cambria"/>
              </a:rPr>
              <a:t>Gerardo </a:t>
            </a:r>
            <a:r>
              <a:rPr dirty="0" sz="1000" spc="105">
                <a:latin typeface="Cambria"/>
                <a:cs typeface="Cambria"/>
              </a:rPr>
              <a:t>Diego </a:t>
            </a:r>
            <a:r>
              <a:rPr dirty="0" sz="1000" spc="120">
                <a:latin typeface="Cambria"/>
                <a:cs typeface="Cambria"/>
              </a:rPr>
              <a:t>o </a:t>
            </a:r>
            <a:r>
              <a:rPr dirty="0" sz="1000" spc="80">
                <a:latin typeface="Cambria"/>
                <a:cs typeface="Cambria"/>
              </a:rPr>
              <a:t>Vicente </a:t>
            </a:r>
            <a:r>
              <a:rPr dirty="0" sz="1000" spc="75">
                <a:latin typeface="Cambria"/>
                <a:cs typeface="Cambria"/>
              </a:rPr>
              <a:t>Aleixandre. </a:t>
            </a:r>
            <a:r>
              <a:rPr dirty="0" sz="1000" spc="35" i="1">
                <a:latin typeface="Cambria"/>
                <a:cs typeface="Cambria"/>
              </a:rPr>
              <a:t>Desde </a:t>
            </a:r>
            <a:r>
              <a:rPr dirty="0" sz="1000" spc="15" i="1">
                <a:latin typeface="Cambria"/>
                <a:cs typeface="Cambria"/>
              </a:rPr>
              <a:t>entonces,  </a:t>
            </a:r>
            <a:r>
              <a:rPr dirty="0" sz="1000" spc="30" i="1">
                <a:latin typeface="Cambria"/>
                <a:cs typeface="Cambria"/>
              </a:rPr>
              <a:t>Trilce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nos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ha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alertado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nos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hapuesto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en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guardia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-10" i="1">
                <a:latin typeface="Cambria"/>
                <a:cs typeface="Cambria"/>
              </a:rPr>
              <a:t>sobre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la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75" i="1">
                <a:latin typeface="Cambria"/>
                <a:cs typeface="Cambria"/>
              </a:rPr>
              <a:t>im-  </a:t>
            </a:r>
            <a:r>
              <a:rPr dirty="0" sz="1000" spc="20" i="1">
                <a:latin typeface="Cambria"/>
                <a:cs typeface="Cambria"/>
              </a:rPr>
              <a:t>portancia de explorar mediante </a:t>
            </a:r>
            <a:r>
              <a:rPr dirty="0" sz="1000" spc="10" i="1">
                <a:latin typeface="Cambria"/>
                <a:cs typeface="Cambria"/>
              </a:rPr>
              <a:t>el </a:t>
            </a:r>
            <a:r>
              <a:rPr dirty="0" sz="1000" spc="15" i="1">
                <a:latin typeface="Cambria"/>
                <a:cs typeface="Cambria"/>
              </a:rPr>
              <a:t>lenguaje. </a:t>
            </a:r>
            <a:r>
              <a:rPr dirty="0" sz="1000" spc="45" i="1">
                <a:latin typeface="Cambria"/>
                <a:cs typeface="Cambria"/>
              </a:rPr>
              <a:t>Los </a:t>
            </a:r>
            <a:r>
              <a:rPr dirty="0" sz="1000" spc="-5" i="1">
                <a:latin typeface="Cambria"/>
                <a:cs typeface="Cambria"/>
              </a:rPr>
              <a:t>poetas </a:t>
            </a:r>
            <a:r>
              <a:rPr dirty="0" sz="1000" spc="30" i="1">
                <a:latin typeface="Cambria"/>
                <a:cs typeface="Cambria"/>
              </a:rPr>
              <a:t>tene-  </a:t>
            </a:r>
            <a:r>
              <a:rPr dirty="0" sz="1000" spc="10" i="1">
                <a:latin typeface="Cambria"/>
                <a:cs typeface="Cambria"/>
              </a:rPr>
              <a:t>mos </a:t>
            </a:r>
            <a:r>
              <a:rPr dirty="0" sz="1000" spc="-5" i="1">
                <a:latin typeface="Cambria"/>
                <a:cs typeface="Cambria"/>
              </a:rPr>
              <a:t>esa </a:t>
            </a:r>
            <a:r>
              <a:rPr dirty="0" sz="1000" spc="15" i="1">
                <a:latin typeface="Cambria"/>
                <a:cs typeface="Cambria"/>
              </a:rPr>
              <a:t>responsabilidad. </a:t>
            </a:r>
            <a:r>
              <a:rPr dirty="0" sz="1000" spc="95" i="1">
                <a:latin typeface="Cambria"/>
                <a:cs typeface="Cambria"/>
              </a:rPr>
              <a:t>La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25" i="1">
                <a:latin typeface="Cambria"/>
                <a:cs typeface="Cambria"/>
              </a:rPr>
              <a:t>utilizarlo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30" i="1">
                <a:latin typeface="Cambria"/>
                <a:cs typeface="Cambria"/>
              </a:rPr>
              <a:t>la </a:t>
            </a:r>
            <a:r>
              <a:rPr dirty="0" sz="1000" spc="25" i="1">
                <a:latin typeface="Cambria"/>
                <a:cs typeface="Cambria"/>
              </a:rPr>
              <a:t>manera </a:t>
            </a:r>
            <a:r>
              <a:rPr dirty="0" sz="1000" spc="20" i="1">
                <a:latin typeface="Cambria"/>
                <a:cs typeface="Cambria"/>
              </a:rPr>
              <a:t>más  </a:t>
            </a:r>
            <a:r>
              <a:rPr dirty="0" sz="1000" spc="30" i="1">
                <a:latin typeface="Cambria"/>
                <a:cs typeface="Cambria"/>
              </a:rPr>
              <a:t>ambiciosay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con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altura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miras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posible</a:t>
            </a:r>
            <a:r>
              <a:rPr dirty="0" sz="1000" spc="5">
                <a:latin typeface="Cambria"/>
                <a:cs typeface="Cambria"/>
              </a:rPr>
              <a:t>,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comenta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Sara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Cas-  </a:t>
            </a:r>
            <a:r>
              <a:rPr dirty="0" sz="1000" spc="30">
                <a:latin typeface="Cambria"/>
                <a:cs typeface="Cambria"/>
              </a:rPr>
              <a:t>telar. </a:t>
            </a:r>
            <a:r>
              <a:rPr dirty="0" sz="1000" spc="110" i="1">
                <a:latin typeface="Cambria"/>
                <a:cs typeface="Cambria"/>
              </a:rPr>
              <a:t>En </a:t>
            </a:r>
            <a:r>
              <a:rPr dirty="0" sz="1000" spc="60">
                <a:latin typeface="Cambria"/>
                <a:cs typeface="Cambria"/>
              </a:rPr>
              <a:t>Trilce </a:t>
            </a:r>
            <a:r>
              <a:rPr dirty="0" sz="1000" spc="15" i="1">
                <a:latin typeface="Cambria"/>
                <a:cs typeface="Cambria"/>
              </a:rPr>
              <a:t>existe </a:t>
            </a:r>
            <a:r>
              <a:rPr dirty="0" sz="1000" spc="45" i="1">
                <a:latin typeface="Cambria"/>
                <a:cs typeface="Cambria"/>
              </a:rPr>
              <a:t>una </a:t>
            </a:r>
            <a:r>
              <a:rPr dirty="0" sz="1000" spc="25" i="1">
                <a:latin typeface="Cambria"/>
                <a:cs typeface="Cambria"/>
              </a:rPr>
              <a:t>renuncia </a:t>
            </a:r>
            <a:r>
              <a:rPr dirty="0" sz="1000" spc="15" i="1">
                <a:latin typeface="Cambria"/>
                <a:cs typeface="Cambria"/>
              </a:rPr>
              <a:t>clara </a:t>
            </a:r>
            <a:r>
              <a:rPr dirty="0" sz="1000" spc="40" i="1">
                <a:latin typeface="Cambria"/>
                <a:cs typeface="Cambria"/>
              </a:rPr>
              <a:t>a </a:t>
            </a:r>
            <a:r>
              <a:rPr dirty="0" sz="1000" spc="25" i="1">
                <a:latin typeface="Cambria"/>
                <a:cs typeface="Cambria"/>
              </a:rPr>
              <a:t>nombrar </a:t>
            </a:r>
            <a:r>
              <a:rPr dirty="0" sz="1000" spc="30" i="1">
                <a:latin typeface="Cambria"/>
                <a:cs typeface="Cambria"/>
              </a:rPr>
              <a:t>la </a:t>
            </a:r>
            <a:r>
              <a:rPr dirty="0" sz="1000" spc="40" i="1">
                <a:latin typeface="Cambria"/>
                <a:cs typeface="Cambria"/>
              </a:rPr>
              <a:t>re-  </a:t>
            </a:r>
            <a:r>
              <a:rPr dirty="0" sz="1000" spc="45" i="1">
                <a:latin typeface="Cambria"/>
                <a:cs typeface="Cambria"/>
              </a:rPr>
              <a:t>alidad, </a:t>
            </a:r>
            <a:r>
              <a:rPr dirty="0" sz="1000" spc="50" i="1">
                <a:latin typeface="Cambria"/>
                <a:cs typeface="Cambria"/>
              </a:rPr>
              <a:t>una </a:t>
            </a:r>
            <a:r>
              <a:rPr dirty="0" sz="1000" spc="30" i="1">
                <a:latin typeface="Cambria"/>
                <a:cs typeface="Cambria"/>
              </a:rPr>
              <a:t>ruptura </a:t>
            </a:r>
            <a:r>
              <a:rPr dirty="0" sz="1000" spc="25" i="1">
                <a:latin typeface="Cambria"/>
                <a:cs typeface="Cambria"/>
              </a:rPr>
              <a:t>de </a:t>
            </a:r>
            <a:r>
              <a:rPr dirty="0" sz="1000" spc="35" i="1">
                <a:latin typeface="Cambria"/>
                <a:cs typeface="Cambria"/>
              </a:rPr>
              <a:t>la </a:t>
            </a:r>
            <a:r>
              <a:rPr dirty="0" sz="1000" spc="20" i="1">
                <a:latin typeface="Cambria"/>
                <a:cs typeface="Cambria"/>
              </a:rPr>
              <a:t>lógica </a:t>
            </a:r>
            <a:r>
              <a:rPr dirty="0" sz="1000" spc="25" i="1">
                <a:latin typeface="Cambria"/>
                <a:cs typeface="Cambria"/>
              </a:rPr>
              <a:t>gramatical</a:t>
            </a:r>
            <a:r>
              <a:rPr dirty="0" sz="1000" spc="25">
                <a:latin typeface="Cambria"/>
                <a:cs typeface="Cambria"/>
              </a:rPr>
              <a:t>, </a:t>
            </a:r>
            <a:r>
              <a:rPr dirty="0" sz="1000" spc="60">
                <a:latin typeface="Cambria"/>
                <a:cs typeface="Cambria"/>
              </a:rPr>
              <a:t>asegura el  </a:t>
            </a:r>
            <a:r>
              <a:rPr dirty="0" sz="1000" spc="65">
                <a:latin typeface="Cambria"/>
                <a:cs typeface="Cambria"/>
              </a:rPr>
              <a:t>profesor Julio </a:t>
            </a:r>
            <a:r>
              <a:rPr dirty="0" sz="1000" spc="95">
                <a:latin typeface="Cambria"/>
                <a:cs typeface="Cambria"/>
              </a:rPr>
              <a:t>ortega. </a:t>
            </a:r>
            <a:r>
              <a:rPr dirty="0" sz="1000" spc="90">
                <a:latin typeface="Cambria"/>
                <a:cs typeface="Cambria"/>
              </a:rPr>
              <a:t>Quizás </a:t>
            </a:r>
            <a:r>
              <a:rPr dirty="0" sz="1000" spc="30">
                <a:latin typeface="Cambria"/>
                <a:cs typeface="Cambria"/>
              </a:rPr>
              <a:t>las </a:t>
            </a:r>
            <a:r>
              <a:rPr dirty="0" sz="1000" spc="60">
                <a:latin typeface="Cambria"/>
                <a:cs typeface="Cambria"/>
              </a:rPr>
              <a:t>generaciones</a:t>
            </a:r>
            <a:r>
              <a:rPr dirty="0" sz="1000" spc="15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poste-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70972" y="359994"/>
            <a:ext cx="3330003" cy="3330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70972" y="3779901"/>
            <a:ext cx="3330003" cy="3330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30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30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47320" y="318058"/>
            <a:ext cx="3355975" cy="2300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35">
                <a:latin typeface="Cambria"/>
                <a:cs typeface="Cambria"/>
              </a:rPr>
              <a:t>riores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hayan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relajado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más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este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sentido.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Pero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Vallejo  </a:t>
            </a:r>
            <a:r>
              <a:rPr dirty="0" sz="1000" spc="15" i="1">
                <a:latin typeface="Cambria"/>
                <a:cs typeface="Cambria"/>
              </a:rPr>
              <a:t>nos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advierte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que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-15" i="1">
                <a:latin typeface="Cambria"/>
                <a:cs typeface="Cambria"/>
              </a:rPr>
              <a:t>es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mediante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el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lenguaje,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-10" i="1">
                <a:latin typeface="Cambria"/>
                <a:cs typeface="Cambria"/>
              </a:rPr>
              <a:t>sobre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todo,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donde  </a:t>
            </a:r>
            <a:r>
              <a:rPr dirty="0" sz="1000" spc="5" i="1">
                <a:latin typeface="Cambria"/>
                <a:cs typeface="Cambria"/>
              </a:rPr>
              <a:t>debemos </a:t>
            </a:r>
            <a:r>
              <a:rPr dirty="0" sz="1000" i="1">
                <a:latin typeface="Cambria"/>
                <a:cs typeface="Cambria"/>
              </a:rPr>
              <a:t>beber </a:t>
            </a:r>
            <a:r>
              <a:rPr dirty="0" sz="1000" spc="25" i="1">
                <a:latin typeface="Cambria"/>
                <a:cs typeface="Cambria"/>
              </a:rPr>
              <a:t>para </a:t>
            </a:r>
            <a:r>
              <a:rPr dirty="0" sz="1000" spc="40" i="1">
                <a:latin typeface="Cambria"/>
                <a:cs typeface="Cambria"/>
              </a:rPr>
              <a:t>deﬁnir </a:t>
            </a:r>
            <a:r>
              <a:rPr dirty="0" sz="1000" spc="10" i="1">
                <a:latin typeface="Cambria"/>
                <a:cs typeface="Cambria"/>
              </a:rPr>
              <a:t>el </a:t>
            </a:r>
            <a:r>
              <a:rPr dirty="0" sz="1000" spc="45" i="1">
                <a:latin typeface="Cambria"/>
                <a:cs typeface="Cambria"/>
              </a:rPr>
              <a:t>mundo</a:t>
            </a:r>
            <a:r>
              <a:rPr dirty="0" sz="1000" spc="45">
                <a:latin typeface="Cambria"/>
                <a:cs typeface="Cambria"/>
              </a:rPr>
              <a:t>, </a:t>
            </a:r>
            <a:r>
              <a:rPr dirty="0" sz="1000" spc="75">
                <a:latin typeface="Cambria"/>
                <a:cs typeface="Cambria"/>
              </a:rPr>
              <a:t>añade </a:t>
            </a:r>
            <a:r>
              <a:rPr dirty="0" sz="1000" spc="55">
                <a:latin typeface="Cambria"/>
                <a:cs typeface="Cambria"/>
              </a:rPr>
              <a:t>Castelar. </a:t>
            </a:r>
            <a:r>
              <a:rPr dirty="0" sz="1000" spc="130">
                <a:latin typeface="Cambria"/>
                <a:cs typeface="Cambria"/>
              </a:rPr>
              <a:t>En  </a:t>
            </a:r>
            <a:r>
              <a:rPr dirty="0" sz="1000" spc="85">
                <a:latin typeface="Cambria"/>
                <a:cs typeface="Cambria"/>
              </a:rPr>
              <a:t>una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palabra: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huir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sencillismo,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ese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refugio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me-  </a:t>
            </a:r>
            <a:r>
              <a:rPr dirty="0" sz="1000" spc="65">
                <a:latin typeface="Cambria"/>
                <a:cs typeface="Cambria"/>
              </a:rPr>
              <a:t>diocridad,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alerta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maestro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José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Manuel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Bonald 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ese </a:t>
            </a:r>
            <a:r>
              <a:rPr dirty="0" sz="1000" spc="55">
                <a:latin typeface="Cambria"/>
                <a:cs typeface="Cambria"/>
              </a:rPr>
              <a:t>magistral </a:t>
            </a:r>
            <a:r>
              <a:rPr dirty="0" sz="1000" spc="60" i="1">
                <a:latin typeface="Cambria"/>
                <a:cs typeface="Cambria"/>
              </a:rPr>
              <a:t>Examen </a:t>
            </a:r>
            <a:r>
              <a:rPr dirty="0" sz="1000" spc="20" i="1">
                <a:latin typeface="Cambria"/>
                <a:cs typeface="Cambria"/>
              </a:rPr>
              <a:t>de ingenios </a:t>
            </a:r>
            <a:r>
              <a:rPr dirty="0" sz="1000" spc="50">
                <a:latin typeface="Cambria"/>
                <a:cs typeface="Cambria"/>
              </a:rPr>
              <a:t>(Seix </a:t>
            </a:r>
            <a:r>
              <a:rPr dirty="0" sz="1000" spc="35">
                <a:latin typeface="Cambria"/>
                <a:cs typeface="Cambria"/>
              </a:rPr>
              <a:t>Barral), </a:t>
            </a:r>
            <a:r>
              <a:rPr dirty="0" sz="1000" spc="75">
                <a:latin typeface="Cambria"/>
                <a:cs typeface="Cambria"/>
              </a:rPr>
              <a:t>apa-  </a:t>
            </a:r>
            <a:r>
              <a:rPr dirty="0" sz="1000" spc="65">
                <a:latin typeface="Cambria"/>
                <a:cs typeface="Cambria"/>
              </a:rPr>
              <a:t>recido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recientemente.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La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nueva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edición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poemario  </a:t>
            </a:r>
            <a:r>
              <a:rPr dirty="0" sz="1000" spc="55">
                <a:latin typeface="Cambria"/>
                <a:cs typeface="Cambria"/>
              </a:rPr>
              <a:t>tiene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un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título,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Tribuversus</a:t>
            </a:r>
            <a:r>
              <a:rPr dirty="0" sz="1000" spc="-7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Trilce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está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ilustrado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Ri-  </a:t>
            </a:r>
            <a:r>
              <a:rPr dirty="0" sz="1000" spc="70">
                <a:latin typeface="Cambria"/>
                <a:cs typeface="Cambria"/>
              </a:rPr>
              <a:t>cardo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Ranz.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Va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enmarcado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dentro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una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colección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60">
                <a:latin typeface="Cambria"/>
                <a:cs typeface="Cambria"/>
              </a:rPr>
              <a:t>diálogos </a:t>
            </a:r>
            <a:r>
              <a:rPr dirty="0" sz="1000" spc="90">
                <a:latin typeface="Cambria"/>
                <a:cs typeface="Cambria"/>
              </a:rPr>
              <a:t>más </a:t>
            </a:r>
            <a:r>
              <a:rPr dirty="0" sz="1000" spc="80">
                <a:latin typeface="Cambria"/>
                <a:cs typeface="Cambria"/>
              </a:rPr>
              <a:t>amplia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80">
                <a:latin typeface="Cambria"/>
                <a:cs typeface="Cambria"/>
              </a:rPr>
              <a:t>ya </a:t>
            </a:r>
            <a:r>
              <a:rPr dirty="0" sz="1000" spc="85">
                <a:latin typeface="Cambria"/>
                <a:cs typeface="Cambria"/>
              </a:rPr>
              <a:t>ha </a:t>
            </a:r>
            <a:r>
              <a:rPr dirty="0" sz="1000" spc="65">
                <a:latin typeface="Cambria"/>
                <a:cs typeface="Cambria"/>
              </a:rPr>
              <a:t>aparecido </a:t>
            </a:r>
            <a:r>
              <a:rPr dirty="0" sz="1000" spc="70">
                <a:latin typeface="Cambria"/>
                <a:cs typeface="Cambria"/>
              </a:rPr>
              <a:t>Taba-  </a:t>
            </a:r>
            <a:r>
              <a:rPr dirty="0" sz="1000" spc="65">
                <a:latin typeface="Cambria"/>
                <a:cs typeface="Cambria"/>
              </a:rPr>
              <a:t>quería, </a:t>
            </a:r>
            <a:r>
              <a:rPr dirty="0" sz="1000" spc="85">
                <a:latin typeface="Cambria"/>
                <a:cs typeface="Cambria"/>
              </a:rPr>
              <a:t>dedicado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85">
                <a:latin typeface="Cambria"/>
                <a:cs typeface="Cambria"/>
              </a:rPr>
              <a:t>Fernando </a:t>
            </a:r>
            <a:r>
              <a:rPr dirty="0" sz="1000" spc="55">
                <a:latin typeface="Cambria"/>
                <a:cs typeface="Cambria"/>
              </a:rPr>
              <a:t>Pessoa,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10">
                <a:latin typeface="Cambria"/>
                <a:cs typeface="Cambria"/>
              </a:rPr>
              <a:t>uno </a:t>
            </a:r>
            <a:r>
              <a:rPr dirty="0" sz="1000" spc="100">
                <a:latin typeface="Cambria"/>
                <a:cs typeface="Cambria"/>
              </a:rPr>
              <a:t>próximo  </a:t>
            </a:r>
            <a:r>
              <a:rPr dirty="0" sz="1000" spc="50">
                <a:latin typeface="Cambria"/>
                <a:cs typeface="Cambria"/>
              </a:rPr>
              <a:t>sobre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Federico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García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Lorca.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700" spc="-35">
                <a:latin typeface="Cambria"/>
                <a:cs typeface="Cambria"/>
              </a:rPr>
              <a:t>(</a:t>
            </a:r>
            <a:r>
              <a:rPr dirty="0" sz="700" spc="-80">
                <a:latin typeface="Cambria"/>
                <a:cs typeface="Cambria"/>
              </a:rPr>
              <a:t> </a:t>
            </a:r>
            <a:r>
              <a:rPr dirty="0" sz="700" spc="85">
                <a:latin typeface="Cambria"/>
                <a:cs typeface="Cambria"/>
              </a:rPr>
              <a:t>JESÚS</a:t>
            </a:r>
            <a:r>
              <a:rPr dirty="0" sz="700" spc="-15">
                <a:latin typeface="Cambria"/>
                <a:cs typeface="Cambria"/>
              </a:rPr>
              <a:t> </a:t>
            </a:r>
            <a:r>
              <a:rPr dirty="0" sz="700" spc="114">
                <a:latin typeface="Cambria"/>
                <a:cs typeface="Cambria"/>
              </a:rPr>
              <a:t>RUIz</a:t>
            </a:r>
            <a:r>
              <a:rPr dirty="0" sz="700" spc="-15">
                <a:latin typeface="Cambria"/>
                <a:cs typeface="Cambria"/>
              </a:rPr>
              <a:t> </a:t>
            </a:r>
            <a:r>
              <a:rPr dirty="0" sz="700" spc="100">
                <a:latin typeface="Cambria"/>
                <a:cs typeface="Cambria"/>
              </a:rPr>
              <a:t>MANTILLA.</a:t>
            </a:r>
            <a:r>
              <a:rPr dirty="0" sz="700" spc="-15">
                <a:latin typeface="Cambria"/>
                <a:cs typeface="Cambria"/>
              </a:rPr>
              <a:t> </a:t>
            </a:r>
            <a:r>
              <a:rPr dirty="0" sz="700" spc="105">
                <a:latin typeface="Cambria"/>
                <a:cs typeface="Cambria"/>
              </a:rPr>
              <a:t>EL</a:t>
            </a:r>
            <a:r>
              <a:rPr dirty="0" sz="700" spc="-35">
                <a:latin typeface="Cambria"/>
                <a:cs typeface="Cambria"/>
              </a:rPr>
              <a:t> </a:t>
            </a:r>
            <a:r>
              <a:rPr dirty="0" sz="700" spc="40">
                <a:latin typeface="Cambria"/>
                <a:cs typeface="Cambria"/>
              </a:rPr>
              <a:t>PAíS)</a:t>
            </a:r>
            <a:endParaRPr sz="7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7294" y="318096"/>
            <a:ext cx="3355975" cy="1919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90">
                <a:latin typeface="Cambria"/>
                <a:cs typeface="Cambria"/>
              </a:rPr>
              <a:t>Además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propios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poemas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César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Vallejo,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vo-  </a:t>
            </a:r>
            <a:r>
              <a:rPr dirty="0" sz="1000" spc="105">
                <a:latin typeface="Cambria"/>
                <a:cs typeface="Cambria"/>
              </a:rPr>
              <a:t>lumen </a:t>
            </a:r>
            <a:r>
              <a:rPr dirty="0" sz="1000" spc="90">
                <a:latin typeface="Cambria"/>
                <a:cs typeface="Cambria"/>
              </a:rPr>
              <a:t>suma </a:t>
            </a:r>
            <a:r>
              <a:rPr dirty="0" sz="1000" spc="75">
                <a:latin typeface="Cambria"/>
                <a:cs typeface="Cambria"/>
              </a:rPr>
              <a:t>poemass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0" b="1">
                <a:latin typeface="Book Antiqua"/>
                <a:cs typeface="Book Antiqua"/>
              </a:rPr>
              <a:t>Arturo </a:t>
            </a:r>
            <a:r>
              <a:rPr dirty="0" sz="1000" spc="65" b="1">
                <a:latin typeface="Book Antiqua"/>
                <a:cs typeface="Book Antiqua"/>
              </a:rPr>
              <a:t>Borra, </a:t>
            </a:r>
            <a:r>
              <a:rPr dirty="0" sz="1000" spc="70" b="1">
                <a:latin typeface="Book Antiqua"/>
                <a:cs typeface="Book Antiqua"/>
              </a:rPr>
              <a:t>Enrique </a:t>
            </a:r>
            <a:r>
              <a:rPr dirty="0" sz="1000" spc="80" b="1">
                <a:latin typeface="Book Antiqua"/>
                <a:cs typeface="Book Antiqua"/>
              </a:rPr>
              <a:t>Ca-  </a:t>
            </a:r>
            <a:r>
              <a:rPr dirty="0" sz="1000" spc="60" b="1">
                <a:latin typeface="Book Antiqua"/>
                <a:cs typeface="Book Antiqua"/>
              </a:rPr>
              <a:t>bezón, </a:t>
            </a:r>
            <a:r>
              <a:rPr dirty="0" sz="1000" spc="75" b="1">
                <a:latin typeface="Book Antiqua"/>
                <a:cs typeface="Book Antiqua"/>
              </a:rPr>
              <a:t>Begoña </a:t>
            </a:r>
            <a:r>
              <a:rPr dirty="0" sz="1000" spc="45" b="1">
                <a:latin typeface="Book Antiqua"/>
                <a:cs typeface="Book Antiqua"/>
              </a:rPr>
              <a:t>Callejón, </a:t>
            </a:r>
            <a:r>
              <a:rPr dirty="0" sz="1000" spc="55" b="1">
                <a:latin typeface="Book Antiqua"/>
                <a:cs typeface="Book Antiqua"/>
              </a:rPr>
              <a:t>Daniela </a:t>
            </a:r>
            <a:r>
              <a:rPr dirty="0" sz="1000" spc="85" b="1">
                <a:latin typeface="Book Antiqua"/>
                <a:cs typeface="Book Antiqua"/>
              </a:rPr>
              <a:t>Camacho, </a:t>
            </a:r>
            <a:r>
              <a:rPr dirty="0" sz="1000" spc="35" b="1">
                <a:latin typeface="Book Antiqua"/>
                <a:cs typeface="Book Antiqua"/>
              </a:rPr>
              <a:t>Alba  </a:t>
            </a:r>
            <a:r>
              <a:rPr dirty="0" sz="1000" spc="65" b="1">
                <a:latin typeface="Book Antiqua"/>
                <a:cs typeface="Book Antiqua"/>
              </a:rPr>
              <a:t>Ceres </a:t>
            </a:r>
            <a:r>
              <a:rPr dirty="0" sz="1000" spc="55" b="1">
                <a:latin typeface="Book Antiqua"/>
                <a:cs typeface="Book Antiqua"/>
              </a:rPr>
              <a:t>Rodrigo, </a:t>
            </a:r>
            <a:r>
              <a:rPr dirty="0" sz="1000" spc="50" b="1">
                <a:latin typeface="Book Antiqua"/>
                <a:cs typeface="Book Antiqua"/>
              </a:rPr>
              <a:t>Giovanni </a:t>
            </a:r>
            <a:r>
              <a:rPr dirty="0" sz="1000" spc="45" b="1">
                <a:latin typeface="Book Antiqua"/>
                <a:cs typeface="Book Antiqua"/>
              </a:rPr>
              <a:t>Collazos, </a:t>
            </a:r>
            <a:r>
              <a:rPr dirty="0" sz="1000" spc="70" b="1">
                <a:latin typeface="Book Antiqua"/>
                <a:cs typeface="Book Antiqua"/>
              </a:rPr>
              <a:t>Nico </a:t>
            </a:r>
            <a:r>
              <a:rPr dirty="0" sz="1000" spc="75" b="1">
                <a:latin typeface="Book Antiqua"/>
                <a:cs typeface="Book Antiqua"/>
              </a:rPr>
              <a:t>de </a:t>
            </a:r>
            <a:r>
              <a:rPr dirty="0" sz="1000" spc="55" b="1">
                <a:latin typeface="Book Antiqua"/>
                <a:cs typeface="Book Antiqua"/>
              </a:rPr>
              <a:t>Brozas,  Soledad </a:t>
            </a:r>
            <a:r>
              <a:rPr dirty="0" sz="1000" spc="60" b="1">
                <a:latin typeface="Book Antiqua"/>
                <a:cs typeface="Book Antiqua"/>
              </a:rPr>
              <a:t>Fariña, </a:t>
            </a:r>
            <a:r>
              <a:rPr dirty="0" sz="1000" spc="55" b="1">
                <a:latin typeface="Book Antiqua"/>
                <a:cs typeface="Book Antiqua"/>
              </a:rPr>
              <a:t>Alfredo </a:t>
            </a:r>
            <a:r>
              <a:rPr dirty="0" sz="1000" spc="45" b="1">
                <a:latin typeface="Book Antiqua"/>
                <a:cs typeface="Book Antiqua"/>
              </a:rPr>
              <a:t>Fressia, </a:t>
            </a:r>
            <a:r>
              <a:rPr dirty="0" sz="1000" spc="60" b="1">
                <a:latin typeface="Book Antiqua"/>
                <a:cs typeface="Book Antiqua"/>
              </a:rPr>
              <a:t>Ana </a:t>
            </a:r>
            <a:r>
              <a:rPr dirty="0" sz="1000" spc="55" b="1">
                <a:latin typeface="Book Antiqua"/>
                <a:cs typeface="Book Antiqua"/>
              </a:rPr>
              <a:t>Gorría, Tulia  </a:t>
            </a:r>
            <a:r>
              <a:rPr dirty="0" sz="1000" spc="35" b="1">
                <a:latin typeface="Book Antiqua"/>
                <a:cs typeface="Book Antiqua"/>
              </a:rPr>
              <a:t>Guisado, </a:t>
            </a:r>
            <a:r>
              <a:rPr dirty="0" sz="1000" spc="60" b="1">
                <a:latin typeface="Book Antiqua"/>
                <a:cs typeface="Book Antiqua"/>
              </a:rPr>
              <a:t>Reinhard </a:t>
            </a:r>
            <a:r>
              <a:rPr dirty="0" sz="1000" spc="90" b="1">
                <a:latin typeface="Book Antiqua"/>
                <a:cs typeface="Book Antiqua"/>
              </a:rPr>
              <a:t>Huamán </a:t>
            </a:r>
            <a:r>
              <a:rPr dirty="0" sz="1000" spc="50" b="1">
                <a:latin typeface="Book Antiqua"/>
                <a:cs typeface="Book Antiqua"/>
              </a:rPr>
              <a:t>Mori, </a:t>
            </a:r>
            <a:r>
              <a:rPr dirty="0" sz="1000" spc="95" b="1">
                <a:latin typeface="Book Antiqua"/>
                <a:cs typeface="Book Antiqua"/>
              </a:rPr>
              <a:t>Chema</a:t>
            </a:r>
            <a:r>
              <a:rPr dirty="0" sz="1000" spc="25" b="1">
                <a:latin typeface="Book Antiqua"/>
                <a:cs typeface="Book Antiqu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Lagarón,  </a:t>
            </a:r>
            <a:r>
              <a:rPr dirty="0" sz="1000" spc="40" b="1">
                <a:latin typeface="Book Antiqua"/>
                <a:cs typeface="Book Antiqua"/>
              </a:rPr>
              <a:t>Raquel</a:t>
            </a:r>
            <a:r>
              <a:rPr dirty="0" sz="1000" spc="-75" b="1">
                <a:latin typeface="Book Antiqua"/>
                <a:cs typeface="Book Antiqu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Lanseros,</a:t>
            </a:r>
            <a:r>
              <a:rPr dirty="0" sz="1000" spc="-75" b="1">
                <a:latin typeface="Book Antiqua"/>
                <a:cs typeface="Book Antiqu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Luis</a:t>
            </a:r>
            <a:r>
              <a:rPr dirty="0" sz="1000" spc="-75" b="1">
                <a:latin typeface="Book Antiqua"/>
                <a:cs typeface="Book Antiqua"/>
              </a:rPr>
              <a:t> </a:t>
            </a:r>
            <a:r>
              <a:rPr dirty="0" sz="1000" spc="45" b="1">
                <a:latin typeface="Book Antiqua"/>
                <a:cs typeface="Book Antiqua"/>
              </a:rPr>
              <a:t>Llorente,</a:t>
            </a:r>
            <a:r>
              <a:rPr dirty="0" sz="1000" spc="-75" b="1">
                <a:latin typeface="Book Antiqua"/>
                <a:cs typeface="Book Antiqu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Florencio</a:t>
            </a:r>
            <a:r>
              <a:rPr dirty="0" sz="1000" spc="-75" b="1">
                <a:latin typeface="Book Antiqua"/>
                <a:cs typeface="Book Antiqua"/>
              </a:rPr>
              <a:t> </a:t>
            </a:r>
            <a:r>
              <a:rPr dirty="0" sz="1000" spc="50" b="1">
                <a:latin typeface="Book Antiqua"/>
                <a:cs typeface="Book Antiqua"/>
              </a:rPr>
              <a:t>Luque,</a:t>
            </a:r>
            <a:r>
              <a:rPr dirty="0" sz="1000" spc="-75" b="1">
                <a:latin typeface="Book Antiqua"/>
                <a:cs typeface="Book Antiqua"/>
              </a:rPr>
              <a:t> </a:t>
            </a:r>
            <a:r>
              <a:rPr dirty="0" sz="1000" spc="80" b="1">
                <a:latin typeface="Book Antiqua"/>
                <a:cs typeface="Book Antiqua"/>
              </a:rPr>
              <a:t>Ro-  </a:t>
            </a:r>
            <a:r>
              <a:rPr dirty="0" sz="1000" spc="45" b="1">
                <a:latin typeface="Book Antiqua"/>
                <a:cs typeface="Book Antiqua"/>
              </a:rPr>
              <a:t>sario </a:t>
            </a:r>
            <a:r>
              <a:rPr dirty="0" sz="1000" spc="60" b="1">
                <a:latin typeface="Book Antiqua"/>
                <a:cs typeface="Book Antiqua"/>
              </a:rPr>
              <a:t>Pérez </a:t>
            </a:r>
            <a:r>
              <a:rPr dirty="0" sz="1000" spc="50" b="1">
                <a:latin typeface="Book Antiqua"/>
                <a:cs typeface="Book Antiqua"/>
              </a:rPr>
              <a:t>Cabaña, </a:t>
            </a:r>
            <a:r>
              <a:rPr dirty="0" sz="1000" spc="65" b="1">
                <a:latin typeface="Book Antiqua"/>
                <a:cs typeface="Book Antiqua"/>
              </a:rPr>
              <a:t>María </a:t>
            </a:r>
            <a:r>
              <a:rPr dirty="0" sz="1000" spc="35" b="1">
                <a:latin typeface="Book Antiqua"/>
                <a:cs typeface="Book Antiqua"/>
              </a:rPr>
              <a:t>Ángeles </a:t>
            </a:r>
            <a:r>
              <a:rPr dirty="0" sz="1000" spc="60" b="1">
                <a:latin typeface="Book Antiqua"/>
                <a:cs typeface="Book Antiqua"/>
              </a:rPr>
              <a:t>Pérez López,</a:t>
            </a:r>
            <a:r>
              <a:rPr dirty="0" sz="1000" spc="-155" b="1">
                <a:latin typeface="Book Antiqua"/>
                <a:cs typeface="Book Antiqua"/>
              </a:rPr>
              <a:t> </a:t>
            </a:r>
            <a:r>
              <a:rPr dirty="0" sz="1000" spc="80" b="1">
                <a:latin typeface="Book Antiqua"/>
                <a:cs typeface="Book Antiqua"/>
              </a:rPr>
              <a:t>Es-  </a:t>
            </a:r>
            <a:r>
              <a:rPr dirty="0" sz="1000" spc="75" b="1">
                <a:latin typeface="Book Antiqua"/>
                <a:cs typeface="Book Antiqua"/>
              </a:rPr>
              <a:t>ther </a:t>
            </a:r>
            <a:r>
              <a:rPr dirty="0" sz="1000" spc="90" b="1">
                <a:latin typeface="Book Antiqua"/>
                <a:cs typeface="Book Antiqua"/>
              </a:rPr>
              <a:t>Ramón, </a:t>
            </a:r>
            <a:r>
              <a:rPr dirty="0" sz="1000" spc="85" b="1">
                <a:latin typeface="Book Antiqua"/>
                <a:cs typeface="Book Antiqua"/>
              </a:rPr>
              <a:t>Romás </a:t>
            </a:r>
            <a:r>
              <a:rPr dirty="0" sz="1000" spc="50" b="1">
                <a:latin typeface="Book Antiqua"/>
                <a:cs typeface="Book Antiqua"/>
              </a:rPr>
              <a:t>Rivero, </a:t>
            </a:r>
            <a:r>
              <a:rPr dirty="0" sz="1000" spc="60" b="1">
                <a:latin typeface="Book Antiqua"/>
                <a:cs typeface="Book Antiqua"/>
              </a:rPr>
              <a:t>Teresa </a:t>
            </a:r>
            <a:r>
              <a:rPr dirty="0" sz="1000" spc="50" b="1">
                <a:latin typeface="Book Antiqua"/>
                <a:cs typeface="Book Antiqua"/>
              </a:rPr>
              <a:t>Soto, </a:t>
            </a:r>
            <a:r>
              <a:rPr dirty="0" sz="1000" spc="60" b="1">
                <a:latin typeface="Book Antiqua"/>
                <a:cs typeface="Book Antiqua"/>
              </a:rPr>
              <a:t>Unai  </a:t>
            </a:r>
            <a:r>
              <a:rPr dirty="0" sz="1000" spc="25" b="1">
                <a:latin typeface="Book Antiqua"/>
                <a:cs typeface="Book Antiqua"/>
              </a:rPr>
              <a:t>Velasco,</a:t>
            </a:r>
            <a:r>
              <a:rPr dirty="0" sz="1000" spc="-45" b="1">
                <a:latin typeface="Book Antiqua"/>
                <a:cs typeface="Book Antiqua"/>
              </a:rPr>
              <a:t> </a:t>
            </a:r>
            <a:r>
              <a:rPr dirty="0" sz="1000" spc="35" b="1">
                <a:latin typeface="Book Antiqua"/>
                <a:cs typeface="Book Antiqua"/>
              </a:rPr>
              <a:t>Gabriel</a:t>
            </a:r>
            <a:r>
              <a:rPr dirty="0" sz="1000" spc="-85" b="1">
                <a:latin typeface="Book Antiqua"/>
                <a:cs typeface="Book Antiqua"/>
              </a:rPr>
              <a:t> </a:t>
            </a:r>
            <a:r>
              <a:rPr dirty="0" sz="1000" spc="25" b="1">
                <a:latin typeface="Book Antiqua"/>
                <a:cs typeface="Book Antiqua"/>
              </a:rPr>
              <a:t>Viñals</a:t>
            </a:r>
            <a:r>
              <a:rPr dirty="0" sz="1000" spc="-55" b="1">
                <a:latin typeface="Book Antiqua"/>
                <a:cs typeface="Book Antiqu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45" b="1">
                <a:latin typeface="Book Antiqua"/>
                <a:cs typeface="Book Antiqua"/>
              </a:rPr>
              <a:t>Felipe</a:t>
            </a:r>
            <a:r>
              <a:rPr dirty="0" sz="1000" spc="-45" b="1">
                <a:latin typeface="Book Antiqua"/>
                <a:cs typeface="Book Antiqu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Zapico</a:t>
            </a:r>
            <a:r>
              <a:rPr dirty="0" sz="1000" spc="60">
                <a:latin typeface="Cambria"/>
                <a:cs typeface="Cambria"/>
              </a:rPr>
              <a:t>.</a:t>
            </a:r>
            <a:endParaRPr sz="1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129" y="2367457"/>
            <a:ext cx="3353435" cy="5193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50" b="1">
                <a:latin typeface="Book Antiqua"/>
                <a:cs typeface="Book Antiqua"/>
              </a:rPr>
              <a:t>Pablo</a:t>
            </a:r>
            <a:r>
              <a:rPr dirty="0" sz="1000" spc="-30" b="1">
                <a:latin typeface="Book Antiqua"/>
                <a:cs typeface="Book Antiqu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Müller</a:t>
            </a:r>
            <a:r>
              <a:rPr dirty="0" sz="1000" spc="-10" b="1">
                <a:latin typeface="Book Antiqua"/>
                <a:cs typeface="Book Antiqua"/>
              </a:rPr>
              <a:t> </a:t>
            </a:r>
            <a:r>
              <a:rPr dirty="0" sz="1000" spc="50">
                <a:latin typeface="Cambria"/>
                <a:cs typeface="Cambria"/>
              </a:rPr>
              <a:t>(Bilbao,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-40">
                <a:latin typeface="Cambria"/>
                <a:cs typeface="Cambria"/>
              </a:rPr>
              <a:t>1961)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heterónimo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Javier  </a:t>
            </a:r>
            <a:r>
              <a:rPr dirty="0" sz="1000" spc="95">
                <a:latin typeface="Cambria"/>
                <a:cs typeface="Cambria"/>
              </a:rPr>
              <a:t>Bermúdez </a:t>
            </a:r>
            <a:r>
              <a:rPr dirty="0" sz="1000" spc="55">
                <a:latin typeface="Cambria"/>
                <a:cs typeface="Cambria"/>
              </a:rPr>
              <a:t>Valencia. Éste </a:t>
            </a:r>
            <a:r>
              <a:rPr dirty="0" sz="1000" spc="60">
                <a:latin typeface="Cambria"/>
                <a:cs typeface="Cambria"/>
              </a:rPr>
              <a:t>estudió Historia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14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 </a:t>
            </a:r>
            <a:r>
              <a:rPr dirty="0" sz="1000" spc="65">
                <a:latin typeface="Cambria"/>
                <a:cs typeface="Cambria"/>
              </a:rPr>
              <a:t>poeta </a:t>
            </a:r>
            <a:r>
              <a:rPr dirty="0" sz="1000" spc="85">
                <a:latin typeface="Cambria"/>
                <a:cs typeface="Cambria"/>
              </a:rPr>
              <a:t>e  </a:t>
            </a:r>
            <a:r>
              <a:rPr dirty="0" sz="1000" spc="50">
                <a:latin typeface="Cambria"/>
                <a:cs typeface="Cambria"/>
              </a:rPr>
              <a:t>insurgente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cultural.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Pertenece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al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colectivo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204">
                <a:latin typeface="Cambria"/>
                <a:cs typeface="Cambria"/>
              </a:rPr>
              <a:t>zoK.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30">
                <a:latin typeface="Cambria"/>
                <a:cs typeface="Cambria"/>
              </a:rPr>
              <a:t>Ha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pu-  </a:t>
            </a:r>
            <a:r>
              <a:rPr dirty="0" sz="1000" spc="75">
                <a:latin typeface="Cambria"/>
                <a:cs typeface="Cambria"/>
              </a:rPr>
              <a:t>blicado </a:t>
            </a:r>
            <a:r>
              <a:rPr dirty="0" sz="1000" spc="60">
                <a:latin typeface="Cambria"/>
                <a:cs typeface="Cambria"/>
              </a:rPr>
              <a:t>el </a:t>
            </a:r>
            <a:r>
              <a:rPr dirty="0" sz="1000" spc="95">
                <a:latin typeface="Cambria"/>
                <a:cs typeface="Cambria"/>
              </a:rPr>
              <a:t>poemario </a:t>
            </a:r>
            <a:r>
              <a:rPr dirty="0" sz="1000" spc="50" i="1">
                <a:latin typeface="Cambria"/>
                <a:cs typeface="Cambria"/>
              </a:rPr>
              <a:t>Contra </a:t>
            </a:r>
            <a:r>
              <a:rPr dirty="0" sz="1000" spc="15" i="1">
                <a:latin typeface="Cambria"/>
                <a:cs typeface="Cambria"/>
              </a:rPr>
              <a:t>el </a:t>
            </a:r>
            <a:r>
              <a:rPr dirty="0" sz="1000" spc="30" i="1">
                <a:latin typeface="Cambria"/>
                <a:cs typeface="Cambria"/>
              </a:rPr>
              <a:t>miedo </a:t>
            </a:r>
            <a:r>
              <a:rPr dirty="0" sz="1000" spc="55">
                <a:latin typeface="Cambria"/>
                <a:cs typeface="Cambria"/>
              </a:rPr>
              <a:t>(Ed. </a:t>
            </a:r>
            <a:r>
              <a:rPr dirty="0" sz="1000" spc="100">
                <a:latin typeface="Cambria"/>
                <a:cs typeface="Cambria"/>
              </a:rPr>
              <a:t>Amargord  </a:t>
            </a:r>
            <a:r>
              <a:rPr dirty="0" sz="1000" spc="-5">
                <a:latin typeface="Cambria"/>
                <a:cs typeface="Cambria"/>
              </a:rPr>
              <a:t>2015),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forma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parte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las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antologías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Las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Noches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de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105" i="1">
                <a:latin typeface="Cambria"/>
                <a:cs typeface="Cambria"/>
              </a:rPr>
              <a:t>LUPI  </a:t>
            </a:r>
            <a:r>
              <a:rPr dirty="0" sz="1000" spc="30" i="1">
                <a:latin typeface="Cambria"/>
                <a:cs typeface="Cambria"/>
              </a:rPr>
              <a:t>en</a:t>
            </a:r>
            <a:r>
              <a:rPr dirty="0" sz="1000" spc="-7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Bilbao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(Ed.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LUPI,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>
                <a:latin typeface="Cambria"/>
                <a:cs typeface="Cambria"/>
              </a:rPr>
              <a:t>2014),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0" i="1">
                <a:latin typeface="Cambria"/>
                <a:cs typeface="Cambria"/>
              </a:rPr>
              <a:t>Niunamás.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Poemas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por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Ciudad  </a:t>
            </a:r>
            <a:r>
              <a:rPr dirty="0" sz="1000" spc="45" i="1">
                <a:latin typeface="Cambria"/>
                <a:cs typeface="Cambria"/>
              </a:rPr>
              <a:t>Juárez </a:t>
            </a:r>
            <a:r>
              <a:rPr dirty="0" sz="1000" spc="50">
                <a:latin typeface="Cambria"/>
                <a:cs typeface="Cambria"/>
              </a:rPr>
              <a:t>(Ed. </a:t>
            </a:r>
            <a:r>
              <a:rPr dirty="0" sz="1000" spc="85">
                <a:latin typeface="Cambria"/>
                <a:cs typeface="Cambria"/>
              </a:rPr>
              <a:t>Amargord, </a:t>
            </a:r>
            <a:r>
              <a:rPr dirty="0" sz="1000">
                <a:latin typeface="Cambria"/>
                <a:cs typeface="Cambria"/>
              </a:rPr>
              <a:t>2014), </a:t>
            </a:r>
            <a:r>
              <a:rPr dirty="0" sz="1000" spc="-10" i="1">
                <a:latin typeface="Cambria"/>
                <a:cs typeface="Cambria"/>
              </a:rPr>
              <a:t>Voces </a:t>
            </a:r>
            <a:r>
              <a:rPr dirty="0" sz="1000" spc="20" i="1">
                <a:latin typeface="Cambria"/>
                <a:cs typeface="Cambria"/>
              </a:rPr>
              <a:t>del </a:t>
            </a:r>
            <a:r>
              <a:rPr dirty="0" sz="1000" spc="40" i="1">
                <a:latin typeface="Cambria"/>
                <a:cs typeface="Cambria"/>
              </a:rPr>
              <a:t>Extremo, </a:t>
            </a:r>
            <a:r>
              <a:rPr dirty="0" sz="1000" spc="5" i="1">
                <a:latin typeface="Cambria"/>
                <a:cs typeface="Cambria"/>
              </a:rPr>
              <a:t>poesía </a:t>
            </a:r>
            <a:r>
              <a:rPr dirty="0" sz="1000" spc="55" i="1">
                <a:latin typeface="Cambria"/>
                <a:cs typeface="Cambria"/>
              </a:rPr>
              <a:t>y  </a:t>
            </a:r>
            <a:r>
              <a:rPr dirty="0" sz="1000" spc="5" i="1">
                <a:latin typeface="Cambria"/>
                <a:cs typeface="Cambria"/>
              </a:rPr>
              <a:t>raices </a:t>
            </a:r>
            <a:r>
              <a:rPr dirty="0" sz="1000" spc="50">
                <a:latin typeface="Cambria"/>
                <a:cs typeface="Cambria"/>
              </a:rPr>
              <a:t>(Ed. </a:t>
            </a:r>
            <a:r>
              <a:rPr dirty="0" sz="1000" spc="85">
                <a:latin typeface="Cambria"/>
                <a:cs typeface="Cambria"/>
              </a:rPr>
              <a:t>Amargord, </a:t>
            </a:r>
            <a:r>
              <a:rPr dirty="0" sz="1000" spc="5">
                <a:latin typeface="Cambria"/>
                <a:cs typeface="Cambria"/>
              </a:rPr>
              <a:t>2016)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20">
                <a:latin typeface="Cambria"/>
                <a:cs typeface="Cambria"/>
              </a:rPr>
              <a:t> </a:t>
            </a:r>
            <a:r>
              <a:rPr dirty="0" sz="1000" spc="-10" i="1">
                <a:latin typeface="Cambria"/>
                <a:cs typeface="Cambria"/>
              </a:rPr>
              <a:t>Voces </a:t>
            </a:r>
            <a:r>
              <a:rPr dirty="0" sz="1000" spc="20" i="1">
                <a:latin typeface="Cambria"/>
                <a:cs typeface="Cambria"/>
              </a:rPr>
              <a:t>del </a:t>
            </a:r>
            <a:r>
              <a:rPr dirty="0" sz="1000" spc="30" i="1">
                <a:latin typeface="Cambria"/>
                <a:cs typeface="Cambria"/>
              </a:rPr>
              <a:t>viento </a:t>
            </a:r>
            <a:r>
              <a:rPr dirty="0" sz="1000" spc="20" i="1">
                <a:latin typeface="Cambria"/>
                <a:cs typeface="Cambria"/>
              </a:rPr>
              <a:t>sur </a:t>
            </a:r>
            <a:r>
              <a:rPr dirty="0" sz="1000" spc="50">
                <a:latin typeface="Cambria"/>
                <a:cs typeface="Cambria"/>
              </a:rPr>
              <a:t>(Ed. </a:t>
            </a:r>
            <a:r>
              <a:rPr dirty="0" sz="1000" spc="85">
                <a:latin typeface="Cambria"/>
                <a:cs typeface="Cambria"/>
              </a:rPr>
              <a:t>El  </a:t>
            </a:r>
            <a:r>
              <a:rPr dirty="0" sz="1000" spc="65">
                <a:latin typeface="Cambria"/>
                <a:cs typeface="Cambria"/>
              </a:rPr>
              <a:t>Desvelo, </a:t>
            </a:r>
            <a:r>
              <a:rPr dirty="0" sz="1000" spc="10">
                <a:latin typeface="Cambria"/>
                <a:cs typeface="Cambria"/>
              </a:rPr>
              <a:t>2016). </a:t>
            </a:r>
            <a:r>
              <a:rPr dirty="0" sz="1000" spc="85">
                <a:latin typeface="Cambria"/>
                <a:cs typeface="Cambria"/>
              </a:rPr>
              <a:t>Desde </a:t>
            </a:r>
            <a:r>
              <a:rPr dirty="0" sz="1000" spc="70">
                <a:latin typeface="Cambria"/>
                <a:cs typeface="Cambria"/>
              </a:rPr>
              <a:t>enero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-20">
                <a:latin typeface="Cambria"/>
                <a:cs typeface="Cambria"/>
              </a:rPr>
              <a:t>2011 </a:t>
            </a:r>
            <a:r>
              <a:rPr dirty="0" sz="1000" spc="80">
                <a:latin typeface="Cambria"/>
                <a:cs typeface="Cambria"/>
              </a:rPr>
              <a:t>mantiene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75">
                <a:latin typeface="Cambria"/>
                <a:cs typeface="Cambria"/>
              </a:rPr>
              <a:t>blog  </a:t>
            </a:r>
            <a:r>
              <a:rPr dirty="0" sz="1000" spc="5" i="1">
                <a:latin typeface="Cambria"/>
                <a:cs typeface="Cambria"/>
              </a:rPr>
              <a:t>Papeles </a:t>
            </a:r>
            <a:r>
              <a:rPr dirty="0" sz="1000" spc="20" i="1">
                <a:latin typeface="Cambria"/>
                <a:cs typeface="Cambria"/>
              </a:rPr>
              <a:t>de Pablo </a:t>
            </a:r>
            <a:r>
              <a:rPr dirty="0" sz="1000" spc="40" i="1">
                <a:latin typeface="Cambria"/>
                <a:cs typeface="Cambria"/>
              </a:rPr>
              <a:t>Müller</a:t>
            </a:r>
            <a:r>
              <a:rPr dirty="0" sz="1000" spc="40">
                <a:latin typeface="Cambria"/>
                <a:cs typeface="Cambria"/>
              </a:rPr>
              <a:t>. </a:t>
            </a:r>
            <a:r>
              <a:rPr dirty="0" sz="1000" spc="90" i="1">
                <a:latin typeface="Cambria"/>
                <a:cs typeface="Cambria"/>
              </a:rPr>
              <a:t>El </a:t>
            </a:r>
            <a:r>
              <a:rPr dirty="0" sz="1000" spc="20" i="1">
                <a:latin typeface="Cambria"/>
                <a:cs typeface="Cambria"/>
              </a:rPr>
              <a:t>cuaderno de </a:t>
            </a:r>
            <a:r>
              <a:rPr dirty="0" sz="1000" spc="10" i="1">
                <a:latin typeface="Cambria"/>
                <a:cs typeface="Cambria"/>
              </a:rPr>
              <a:t>las </a:t>
            </a:r>
            <a:r>
              <a:rPr dirty="0" sz="1000" i="1">
                <a:latin typeface="Cambria"/>
                <a:cs typeface="Cambria"/>
              </a:rPr>
              <a:t>tareas </a:t>
            </a:r>
            <a:r>
              <a:rPr dirty="0" sz="1000" spc="25" i="1">
                <a:latin typeface="Cambria"/>
                <a:cs typeface="Cambria"/>
              </a:rPr>
              <a:t>extraor-  </a:t>
            </a:r>
            <a:r>
              <a:rPr dirty="0" sz="1000" spc="35" i="1">
                <a:latin typeface="Cambria"/>
                <a:cs typeface="Cambria"/>
              </a:rPr>
              <a:t>dinarias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(A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Fortiori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Editorial,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-20">
                <a:latin typeface="Cambria"/>
                <a:cs typeface="Cambria"/>
              </a:rPr>
              <a:t>2017)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no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poemario,  aunque </a:t>
            </a:r>
            <a:r>
              <a:rPr dirty="0" sz="1000" spc="70">
                <a:latin typeface="Cambria"/>
                <a:cs typeface="Cambria"/>
              </a:rPr>
              <a:t>podría </a:t>
            </a:r>
            <a:r>
              <a:rPr dirty="0" sz="1000" spc="40">
                <a:latin typeface="Cambria"/>
                <a:cs typeface="Cambria"/>
              </a:rPr>
              <a:t>ser </a:t>
            </a:r>
            <a:r>
              <a:rPr dirty="0" sz="1000" spc="65">
                <a:latin typeface="Cambria"/>
                <a:cs typeface="Cambria"/>
              </a:rPr>
              <a:t>considerado </a:t>
            </a:r>
            <a:r>
              <a:rPr dirty="0" sz="1000" spc="125">
                <a:latin typeface="Cambria"/>
                <a:cs typeface="Cambria"/>
              </a:rPr>
              <a:t>como </a:t>
            </a:r>
            <a:r>
              <a:rPr dirty="0" sz="1000" spc="35">
                <a:latin typeface="Cambria"/>
                <a:cs typeface="Cambria"/>
              </a:rPr>
              <a:t>tal. </a:t>
            </a:r>
            <a:r>
              <a:rPr dirty="0" sz="1000" spc="75">
                <a:latin typeface="Cambria"/>
                <a:cs typeface="Cambria"/>
              </a:rPr>
              <a:t>Es </a:t>
            </a:r>
            <a:r>
              <a:rPr dirty="0" sz="1000" spc="110">
                <a:latin typeface="Cambria"/>
                <a:cs typeface="Cambria"/>
              </a:rPr>
              <a:t>un </a:t>
            </a:r>
            <a:r>
              <a:rPr dirty="0" sz="1000" spc="60">
                <a:latin typeface="Cambria"/>
                <a:cs typeface="Cambria"/>
              </a:rPr>
              <a:t>libro  </a:t>
            </a:r>
            <a:r>
              <a:rPr dirty="0" sz="1000" spc="75">
                <a:latin typeface="Cambria"/>
                <a:cs typeface="Cambria"/>
              </a:rPr>
              <a:t>absolutamente </a:t>
            </a:r>
            <a:r>
              <a:rPr dirty="0" sz="1000" spc="65">
                <a:latin typeface="Cambria"/>
                <a:cs typeface="Cambria"/>
              </a:rPr>
              <a:t>adictivo. </a:t>
            </a:r>
            <a:r>
              <a:rPr dirty="0" sz="1000" spc="80">
                <a:latin typeface="Cambria"/>
                <a:cs typeface="Cambria"/>
              </a:rPr>
              <a:t>Es </a:t>
            </a:r>
            <a:r>
              <a:rPr dirty="0" sz="1000" spc="55">
                <a:latin typeface="Cambria"/>
                <a:cs typeface="Cambria"/>
              </a:rPr>
              <a:t>ese </a:t>
            </a:r>
            <a:r>
              <a:rPr dirty="0" sz="1000" spc="75">
                <a:latin typeface="Cambria"/>
                <a:cs typeface="Cambria"/>
              </a:rPr>
              <a:t>tipo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libro </a:t>
            </a:r>
            <a:r>
              <a:rPr dirty="0" sz="1000" spc="90">
                <a:latin typeface="Cambria"/>
                <a:cs typeface="Cambria"/>
              </a:rPr>
              <a:t>que </a:t>
            </a:r>
            <a:r>
              <a:rPr dirty="0" sz="1000" spc="80">
                <a:latin typeface="Cambria"/>
                <a:cs typeface="Cambria"/>
              </a:rPr>
              <a:t>lo </a:t>
            </a:r>
            <a:r>
              <a:rPr dirty="0" sz="1000" spc="38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miras,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curioseas,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llama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atención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aspecto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ex-  </a:t>
            </a:r>
            <a:r>
              <a:rPr dirty="0" sz="1000" spc="60">
                <a:latin typeface="Cambria"/>
                <a:cs typeface="Cambria"/>
              </a:rPr>
              <a:t>terno, </a:t>
            </a:r>
            <a:r>
              <a:rPr dirty="0" sz="1000" spc="110">
                <a:latin typeface="Cambria"/>
                <a:cs typeface="Cambria"/>
              </a:rPr>
              <a:t>un </a:t>
            </a:r>
            <a:r>
              <a:rPr dirty="0" sz="1000" spc="50">
                <a:latin typeface="Cambria"/>
                <a:cs typeface="Cambria"/>
              </a:rPr>
              <a:t>librito </a:t>
            </a:r>
            <a:r>
              <a:rPr dirty="0" sz="1000" spc="80">
                <a:latin typeface="Cambria"/>
                <a:cs typeface="Cambria"/>
              </a:rPr>
              <a:t>pequeño,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1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papel </a:t>
            </a:r>
            <a:r>
              <a:rPr dirty="0" sz="1000" spc="50">
                <a:latin typeface="Cambria"/>
                <a:cs typeface="Cambria"/>
              </a:rPr>
              <a:t>tostado, </a:t>
            </a:r>
            <a:r>
              <a:rPr dirty="0" sz="1000" spc="45">
                <a:latin typeface="Cambria"/>
                <a:cs typeface="Cambria"/>
              </a:rPr>
              <a:t>escrito </a:t>
            </a:r>
            <a:r>
              <a:rPr dirty="0" sz="1000" spc="65">
                <a:latin typeface="Cambria"/>
                <a:cs typeface="Cambria"/>
              </a:rPr>
              <a:t>a  </a:t>
            </a:r>
            <a:r>
              <a:rPr dirty="0" sz="1000" spc="35">
                <a:latin typeface="Cambria"/>
                <a:cs typeface="Cambria"/>
              </a:rPr>
              <a:t>lápiz…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60">
                <a:latin typeface="Cambria"/>
                <a:cs typeface="Cambria"/>
              </a:rPr>
              <a:t>Y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preguntas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¿qué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historia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encierra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esto?</a:t>
            </a:r>
            <a:endParaRPr sz="1000">
              <a:latin typeface="Cambria"/>
              <a:cs typeface="Cambria"/>
            </a:endParaRPr>
          </a:p>
          <a:p>
            <a:pPr algn="just" marL="12700" marR="7620">
              <a:lnSpc>
                <a:spcPct val="125000"/>
              </a:lnSpc>
              <a:spcBef>
                <a:spcPts val="280"/>
              </a:spcBef>
            </a:pPr>
            <a:r>
              <a:rPr dirty="0" sz="1000" spc="60" b="1">
                <a:latin typeface="Book Antiqua"/>
                <a:cs typeface="Book Antiqua"/>
              </a:rPr>
              <a:t>Ibon</a:t>
            </a:r>
            <a:r>
              <a:rPr dirty="0" sz="1000" spc="-35" b="1">
                <a:latin typeface="Book Antiqua"/>
                <a:cs typeface="Book Antiqua"/>
              </a:rPr>
              <a:t> </a:t>
            </a:r>
            <a:r>
              <a:rPr dirty="0" sz="1000" spc="45" b="1">
                <a:latin typeface="Book Antiqua"/>
                <a:cs typeface="Book Antiqua"/>
              </a:rPr>
              <a:t>Zubiela</a:t>
            </a:r>
            <a:r>
              <a:rPr dirty="0" sz="1000" spc="-15" b="1">
                <a:latin typeface="Book Antiqua"/>
                <a:cs typeface="Book Antiqua"/>
              </a:rPr>
              <a:t> </a:t>
            </a:r>
            <a:r>
              <a:rPr dirty="0" sz="1000" spc="45">
                <a:latin typeface="Cambria"/>
                <a:cs typeface="Cambria"/>
              </a:rPr>
              <a:t>(Basurto,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-35">
                <a:latin typeface="Cambria"/>
                <a:cs typeface="Cambria"/>
              </a:rPr>
              <a:t>1975).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Se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ganado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vida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tra-  </a:t>
            </a:r>
            <a:r>
              <a:rPr dirty="0" sz="1000" spc="70">
                <a:latin typeface="Cambria"/>
                <a:cs typeface="Cambria"/>
              </a:rPr>
              <a:t>bajando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panadería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familiar,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almacén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  </a:t>
            </a:r>
            <a:r>
              <a:rPr dirty="0" sz="1000" spc="70">
                <a:latin typeface="Cambria"/>
                <a:cs typeface="Cambria"/>
              </a:rPr>
              <a:t>supermercado,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repartiendo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propaganda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peón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60">
                <a:latin typeface="Cambria"/>
                <a:cs typeface="Cambria"/>
              </a:rPr>
              <a:t>obra,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hasta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que,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ﬁnalmente,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0">
                <a:latin typeface="Cambria"/>
                <a:cs typeface="Cambria"/>
              </a:rPr>
              <a:t>1998,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diploma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Re-  </a:t>
            </a:r>
            <a:r>
              <a:rPr dirty="0" sz="1000" spc="45">
                <a:latin typeface="Cambria"/>
                <a:cs typeface="Cambria"/>
              </a:rPr>
              <a:t>laciones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Laborales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70">
                <a:latin typeface="Cambria"/>
                <a:cs typeface="Cambria"/>
              </a:rPr>
              <a:t>UPVy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desarrolla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su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labor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pro-  </a:t>
            </a:r>
            <a:r>
              <a:rPr dirty="0" sz="1000" spc="65">
                <a:latin typeface="Cambria"/>
                <a:cs typeface="Cambria"/>
              </a:rPr>
              <a:t>fesional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114">
                <a:latin typeface="Cambria"/>
                <a:cs typeface="Cambria"/>
              </a:rPr>
              <a:t>un </a:t>
            </a:r>
            <a:r>
              <a:rPr dirty="0" sz="1000" spc="65">
                <a:latin typeface="Cambria"/>
                <a:cs typeface="Cambria"/>
              </a:rPr>
              <a:t>sindicato. </a:t>
            </a:r>
            <a:r>
              <a:rPr dirty="0" sz="1000" spc="80">
                <a:latin typeface="Cambria"/>
                <a:cs typeface="Cambria"/>
              </a:rPr>
              <a:t>Publicó </a:t>
            </a:r>
            <a:r>
              <a:rPr dirty="0" sz="1000" spc="60">
                <a:latin typeface="Cambria"/>
                <a:cs typeface="Cambria"/>
              </a:rPr>
              <a:t>su </a:t>
            </a:r>
            <a:r>
              <a:rPr dirty="0" sz="1000" spc="90">
                <a:latin typeface="Cambria"/>
                <a:cs typeface="Cambria"/>
              </a:rPr>
              <a:t>primer </a:t>
            </a:r>
            <a:r>
              <a:rPr dirty="0" sz="1000" spc="60">
                <a:latin typeface="Cambria"/>
                <a:cs typeface="Cambria"/>
              </a:rPr>
              <a:t>libro, </a:t>
            </a:r>
            <a:r>
              <a:rPr dirty="0" sz="1000" spc="30" i="1">
                <a:latin typeface="Cambria"/>
                <a:cs typeface="Cambria"/>
              </a:rPr>
              <a:t>75  </a:t>
            </a:r>
            <a:r>
              <a:rPr dirty="0" sz="1000" spc="15" i="1">
                <a:latin typeface="Cambria"/>
                <a:cs typeface="Cambria"/>
              </a:rPr>
              <a:t>ausencias,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recuerdos</a:t>
            </a:r>
            <a:r>
              <a:rPr dirty="0" sz="1000" spc="20" i="1">
                <a:latin typeface="Cambria"/>
                <a:cs typeface="Cambria"/>
              </a:rPr>
              <a:t> </a:t>
            </a:r>
            <a:r>
              <a:rPr dirty="0" sz="1000" spc="235" i="1">
                <a:latin typeface="Cambria"/>
                <a:cs typeface="Cambria"/>
              </a:rPr>
              <a:t>&amp;</a:t>
            </a:r>
            <a:r>
              <a:rPr dirty="0" sz="1000" spc="5" i="1">
                <a:latin typeface="Cambria"/>
                <a:cs typeface="Cambria"/>
              </a:rPr>
              <a:t> utopías</a:t>
            </a:r>
            <a:r>
              <a:rPr dirty="0" sz="1000" spc="5">
                <a:latin typeface="Cambria"/>
                <a:cs typeface="Cambria"/>
              </a:rPr>
              <a:t>'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2009.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2012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publica  </a:t>
            </a:r>
            <a:r>
              <a:rPr dirty="0" sz="1000" spc="40" i="1">
                <a:latin typeface="Cambria"/>
                <a:cs typeface="Cambria"/>
              </a:rPr>
              <a:t>Poesíaasincopada&amp;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Haikus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Ediciones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del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4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Agosto.  </a:t>
            </a: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5">
                <a:latin typeface="Cambria"/>
                <a:cs typeface="Cambria"/>
              </a:rPr>
              <a:t>2014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publicó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tercer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poemario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0" i="1">
                <a:latin typeface="Cambria"/>
                <a:cs typeface="Cambria"/>
              </a:rPr>
              <a:t>Elruido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deldeshielo 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-15">
                <a:latin typeface="Cambria"/>
                <a:cs typeface="Cambria"/>
              </a:rPr>
              <a:t>2017,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con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misma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casa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editorial,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Amargord,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acaba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ver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luz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Kontzientzia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ustea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-80" i="1">
                <a:latin typeface="Cambria"/>
                <a:cs typeface="Cambria"/>
              </a:rPr>
              <a:t>/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Presunción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conciencia.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80693" y="324218"/>
            <a:ext cx="5834380" cy="1645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0">
                <a:latin typeface="Calibri"/>
                <a:cs typeface="Calibri"/>
              </a:rPr>
              <a:t>9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30">
                <a:latin typeface="Calibri"/>
                <a:cs typeface="Calibri"/>
              </a:rPr>
              <a:t>AGOStO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85">
                <a:latin typeface="Calibri"/>
                <a:cs typeface="Calibri"/>
              </a:rPr>
              <a:t>MiéRCOLES</a:t>
            </a:r>
            <a:r>
              <a:rPr dirty="0" sz="1400" spc="-125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19:30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300"/>
              </a:lnSpc>
            </a:pPr>
            <a:r>
              <a:rPr dirty="0" sz="1400" spc="160">
                <a:latin typeface="Calibri"/>
                <a:cs typeface="Calibri"/>
              </a:rPr>
              <a:t>SAntOS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150">
                <a:latin typeface="Calibri"/>
                <a:cs typeface="Calibri"/>
              </a:rPr>
              <a:t>OChOA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2740"/>
              </a:lnSpc>
              <a:spcBef>
                <a:spcPts val="715"/>
              </a:spcBef>
            </a:pPr>
            <a:r>
              <a:rPr dirty="0" sz="2400" spc="95" b="1">
                <a:latin typeface="Calibri"/>
                <a:cs typeface="Calibri"/>
              </a:rPr>
              <a:t>PABLO </a:t>
            </a:r>
            <a:r>
              <a:rPr dirty="0" sz="2400" spc="105" b="1">
                <a:latin typeface="Calibri"/>
                <a:cs typeface="Calibri"/>
              </a:rPr>
              <a:t>MÜLLER </a:t>
            </a:r>
            <a:r>
              <a:rPr dirty="0" sz="2400" spc="-10" b="1">
                <a:latin typeface="Calibri"/>
                <a:cs typeface="Calibri"/>
              </a:rPr>
              <a:t>&amp; </a:t>
            </a:r>
            <a:r>
              <a:rPr dirty="0" sz="2400" spc="150" b="1">
                <a:latin typeface="Calibri"/>
                <a:cs typeface="Calibri"/>
              </a:rPr>
              <a:t>IBON</a:t>
            </a:r>
            <a:r>
              <a:rPr dirty="0" sz="2400" spc="-35" b="1">
                <a:latin typeface="Calibri"/>
                <a:cs typeface="Calibri"/>
              </a:rPr>
              <a:t> </a:t>
            </a:r>
            <a:r>
              <a:rPr dirty="0" sz="2400" spc="114" b="1">
                <a:latin typeface="Calibri"/>
                <a:cs typeface="Calibri"/>
              </a:rPr>
              <a:t>ZUBIELA</a:t>
            </a:r>
            <a:endParaRPr sz="2400">
              <a:latin typeface="Calibri"/>
              <a:cs typeface="Calibri"/>
            </a:endParaRPr>
          </a:p>
          <a:p>
            <a:pPr algn="r" marL="12700" marR="5080" indent="743585">
              <a:lnSpc>
                <a:spcPts val="1700"/>
              </a:lnSpc>
            </a:pPr>
            <a:r>
              <a:rPr dirty="0" sz="1500" spc="140">
                <a:latin typeface="Calibri"/>
                <a:cs typeface="Calibri"/>
              </a:rPr>
              <a:t>COnVERSACión,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95">
                <a:latin typeface="Calibri"/>
                <a:cs typeface="Calibri"/>
              </a:rPr>
              <a:t>RECitAL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55">
                <a:latin typeface="Calibri"/>
                <a:cs typeface="Calibri"/>
              </a:rPr>
              <a:t>PRESEntACión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5">
                <a:latin typeface="Calibri"/>
                <a:cs typeface="Calibri"/>
              </a:rPr>
              <a:t>DE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25">
                <a:latin typeface="Calibri"/>
                <a:cs typeface="Calibri"/>
              </a:rPr>
              <a:t>LOS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0">
                <a:latin typeface="Calibri"/>
                <a:cs typeface="Calibri"/>
              </a:rPr>
              <a:t>LiBROS </a:t>
            </a:r>
            <a:r>
              <a:rPr dirty="0" sz="1500" spc="45">
                <a:latin typeface="Calibri"/>
                <a:cs typeface="Calibri"/>
              </a:rPr>
              <a:t> </a:t>
            </a:r>
            <a:r>
              <a:rPr dirty="0" sz="1500" spc="90" b="1">
                <a:latin typeface="Calibri"/>
                <a:cs typeface="Calibri"/>
              </a:rPr>
              <a:t>EL </a:t>
            </a:r>
            <a:r>
              <a:rPr dirty="0" sz="1500" spc="80" b="1">
                <a:latin typeface="Calibri"/>
                <a:cs typeface="Calibri"/>
              </a:rPr>
              <a:t>CUADERNO </a:t>
            </a:r>
            <a:r>
              <a:rPr dirty="0" sz="1500" spc="95" b="1">
                <a:latin typeface="Calibri"/>
                <a:cs typeface="Calibri"/>
              </a:rPr>
              <a:t>DE </a:t>
            </a:r>
            <a:r>
              <a:rPr dirty="0" sz="1500" spc="60" b="1">
                <a:latin typeface="Calibri"/>
                <a:cs typeface="Calibri"/>
              </a:rPr>
              <a:t>LAS </a:t>
            </a:r>
            <a:r>
              <a:rPr dirty="0" sz="1500" spc="20" b="1">
                <a:latin typeface="Calibri"/>
                <a:cs typeface="Calibri"/>
              </a:rPr>
              <a:t>TAREAS </a:t>
            </a:r>
            <a:r>
              <a:rPr dirty="0" sz="1500" spc="50" b="1">
                <a:latin typeface="Calibri"/>
                <a:cs typeface="Calibri"/>
              </a:rPr>
              <a:t>EXTRAORDINARIAS </a:t>
            </a:r>
            <a:r>
              <a:rPr dirty="0" sz="1500" spc="55">
                <a:latin typeface="Calibri"/>
                <a:cs typeface="Calibri"/>
              </a:rPr>
              <a:t>(A</a:t>
            </a:r>
            <a:r>
              <a:rPr dirty="0" sz="1500" spc="-125">
                <a:latin typeface="Calibri"/>
                <a:cs typeface="Calibri"/>
              </a:rPr>
              <a:t> </a:t>
            </a:r>
            <a:r>
              <a:rPr dirty="0" sz="1500" spc="125">
                <a:latin typeface="Calibri"/>
                <a:cs typeface="Calibri"/>
              </a:rPr>
              <a:t>FORtiORi)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 </a:t>
            </a:r>
            <a:r>
              <a:rPr dirty="0" sz="1500" spc="70">
                <a:latin typeface="Calibri"/>
                <a:cs typeface="Calibri"/>
              </a:rPr>
              <a:t> </a:t>
            </a:r>
            <a:r>
              <a:rPr dirty="0" sz="1500" spc="90" b="1">
                <a:latin typeface="Calibri"/>
                <a:cs typeface="Calibri"/>
              </a:rPr>
              <a:t>KONTZIENTZIA </a:t>
            </a:r>
            <a:r>
              <a:rPr dirty="0" sz="1500" spc="70" b="1">
                <a:latin typeface="Calibri"/>
                <a:cs typeface="Calibri"/>
              </a:rPr>
              <a:t>USTEA/PRESUNCIÓN </a:t>
            </a:r>
            <a:r>
              <a:rPr dirty="0" sz="1500" spc="95" b="1">
                <a:latin typeface="Calibri"/>
                <a:cs typeface="Calibri"/>
              </a:rPr>
              <a:t>DE </a:t>
            </a:r>
            <a:r>
              <a:rPr dirty="0" sz="1500" spc="90" b="1">
                <a:latin typeface="Calibri"/>
                <a:cs typeface="Calibri"/>
              </a:rPr>
              <a:t>CONCIENCIA</a:t>
            </a:r>
            <a:r>
              <a:rPr dirty="0" sz="1500" spc="-60" b="1">
                <a:latin typeface="Calibri"/>
                <a:cs typeface="Calibri"/>
              </a:rPr>
              <a:t> </a:t>
            </a:r>
            <a:r>
              <a:rPr dirty="0" sz="1500" spc="75">
                <a:latin typeface="Calibri"/>
                <a:cs typeface="Calibri"/>
              </a:rPr>
              <a:t>(AMARGORD)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57231" y="2409342"/>
            <a:ext cx="3329990" cy="3330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57231" y="5833821"/>
            <a:ext cx="3329990" cy="3330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 rot="21120000">
            <a:off x="319896" y="498758"/>
            <a:ext cx="2617408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25"/>
              </a:lnSpc>
            </a:pPr>
            <a:r>
              <a:rPr dirty="0" baseline="-1851" sz="4500" spc="-765">
                <a:latin typeface="Arial"/>
                <a:cs typeface="Arial"/>
              </a:rPr>
              <a:t>Feria  </a:t>
            </a:r>
            <a:r>
              <a:rPr dirty="0" sz="3000" spc="-560">
                <a:latin typeface="Arial"/>
                <a:cs typeface="Arial"/>
              </a:rPr>
              <a:t>del  </a:t>
            </a:r>
            <a:r>
              <a:rPr dirty="0" sz="3000" spc="-520">
                <a:latin typeface="Arial"/>
                <a:cs typeface="Arial"/>
              </a:rPr>
              <a:t>Libro  </a:t>
            </a:r>
            <a:r>
              <a:rPr dirty="0" sz="3000" spc="-740">
                <a:latin typeface="Arial"/>
                <a:cs typeface="Arial"/>
              </a:rPr>
              <a:t>de  </a:t>
            </a:r>
            <a:r>
              <a:rPr dirty="0" sz="3000" spc="-705">
                <a:latin typeface="Arial"/>
                <a:cs typeface="Arial"/>
              </a:rPr>
              <a:t> </a:t>
            </a:r>
            <a:r>
              <a:rPr dirty="0" baseline="1851" sz="4500" spc="-982">
                <a:latin typeface="Arial"/>
                <a:cs typeface="Arial"/>
              </a:rPr>
              <a:t>Poesía</a:t>
            </a:r>
            <a:endParaRPr baseline="1851" sz="45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30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1764" y="2206803"/>
            <a:ext cx="3354070" cy="6146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30" b="1">
                <a:latin typeface="Book Antiqua"/>
                <a:cs typeface="Book Antiqua"/>
              </a:rPr>
              <a:t>Isabel </a:t>
            </a:r>
            <a:r>
              <a:rPr dirty="0" sz="1000" spc="50" b="1">
                <a:latin typeface="Book Antiqua"/>
                <a:cs typeface="Book Antiqua"/>
              </a:rPr>
              <a:t>García Hualde </a:t>
            </a:r>
            <a:r>
              <a:rPr dirty="0" sz="1000" spc="40">
                <a:latin typeface="Cambria"/>
                <a:cs typeface="Cambria"/>
              </a:rPr>
              <a:t>(Carcastillo, </a:t>
            </a:r>
            <a:r>
              <a:rPr dirty="0" sz="1000" spc="-20">
                <a:latin typeface="Cambria"/>
                <a:cs typeface="Cambria"/>
              </a:rPr>
              <a:t>1952) </a:t>
            </a:r>
            <a:r>
              <a:rPr dirty="0" sz="1000" spc="50">
                <a:latin typeface="Cambria"/>
                <a:cs typeface="Cambria"/>
              </a:rPr>
              <a:t>reside </a:t>
            </a:r>
            <a:r>
              <a:rPr dirty="0" sz="1000" spc="55">
                <a:latin typeface="Cambria"/>
                <a:cs typeface="Cambria"/>
              </a:rPr>
              <a:t>actual-  </a:t>
            </a:r>
            <a:r>
              <a:rPr dirty="0" sz="1000" spc="95">
                <a:latin typeface="Cambria"/>
                <a:cs typeface="Cambria"/>
              </a:rPr>
              <a:t>mente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Liédena,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también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Navarra.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Es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integrante  </a:t>
            </a:r>
            <a:r>
              <a:rPr dirty="0" sz="1000" spc="65">
                <a:latin typeface="Cambria"/>
                <a:cs typeface="Cambria"/>
              </a:rPr>
              <a:t>del </a:t>
            </a:r>
            <a:r>
              <a:rPr dirty="0" sz="1000" spc="85">
                <a:latin typeface="Cambria"/>
                <a:cs typeface="Cambria"/>
              </a:rPr>
              <a:t>grupo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poesía </a:t>
            </a:r>
            <a:r>
              <a:rPr dirty="0" sz="1000" spc="65">
                <a:latin typeface="Cambria"/>
                <a:cs typeface="Cambria"/>
              </a:rPr>
              <a:t>“Ángel </a:t>
            </a:r>
            <a:r>
              <a:rPr dirty="0" sz="1000" spc="55">
                <a:latin typeface="Cambria"/>
                <a:cs typeface="Cambria"/>
              </a:rPr>
              <a:t>Urrutia” </a:t>
            </a:r>
            <a:r>
              <a:rPr dirty="0" sz="1000" spc="65">
                <a:latin typeface="Cambria"/>
                <a:cs typeface="Cambria"/>
              </a:rPr>
              <a:t>del </a:t>
            </a:r>
            <a:r>
              <a:rPr dirty="0" sz="1000" spc="75">
                <a:latin typeface="Cambria"/>
                <a:cs typeface="Cambria"/>
              </a:rPr>
              <a:t>Ateneo</a:t>
            </a:r>
            <a:r>
              <a:rPr dirty="0" sz="1000" spc="-1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Nava-  </a:t>
            </a:r>
            <a:r>
              <a:rPr dirty="0" sz="1000" spc="55">
                <a:latin typeface="Cambria"/>
                <a:cs typeface="Cambria"/>
              </a:rPr>
              <a:t>rro.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Participa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talleres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literarios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Daniel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Aldaya 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50">
                <a:latin typeface="Cambria"/>
                <a:cs typeface="Cambria"/>
              </a:rPr>
              <a:t>escribe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30">
                <a:latin typeface="Cambria"/>
                <a:cs typeface="Cambria"/>
              </a:rPr>
              <a:t>las revistas </a:t>
            </a:r>
            <a:r>
              <a:rPr dirty="0" sz="1000" spc="100">
                <a:latin typeface="Cambria"/>
                <a:cs typeface="Cambria"/>
              </a:rPr>
              <a:t>Río </a:t>
            </a:r>
            <a:r>
              <a:rPr dirty="0" sz="1000" spc="75">
                <a:latin typeface="Cambria"/>
                <a:cs typeface="Cambria"/>
              </a:rPr>
              <a:t>Arga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5">
                <a:latin typeface="Cambria"/>
                <a:cs typeface="Cambria"/>
              </a:rPr>
              <a:t>Constantes </a:t>
            </a:r>
            <a:r>
              <a:rPr dirty="0" sz="1000" spc="40">
                <a:latin typeface="Cambria"/>
                <a:cs typeface="Cambria"/>
              </a:rPr>
              <a:t>vitales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Pamplona.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Colabora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diversos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recitales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poéticos.  </a:t>
            </a:r>
            <a:r>
              <a:rPr dirty="0" sz="1000" spc="90">
                <a:latin typeface="Cambria"/>
                <a:cs typeface="Cambria"/>
              </a:rPr>
              <a:t>Coordina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presenta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espacio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poético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conlalunapor-  </a:t>
            </a:r>
            <a:r>
              <a:rPr dirty="0" sz="1000" spc="75">
                <a:latin typeface="Cambria"/>
                <a:cs typeface="Cambria"/>
              </a:rPr>
              <a:t>sombrero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(blog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mismo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nombre)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para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promover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  </a:t>
            </a:r>
            <a:r>
              <a:rPr dirty="0" sz="1000" spc="55">
                <a:latin typeface="Cambria"/>
                <a:cs typeface="Cambria"/>
              </a:rPr>
              <a:t>poesía.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autora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libro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infantil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Eljuego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elvuelo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50">
                <a:latin typeface="Cambria"/>
                <a:cs typeface="Cambria"/>
              </a:rPr>
              <a:t>los </a:t>
            </a:r>
            <a:r>
              <a:rPr dirty="0" sz="1000" spc="80">
                <a:latin typeface="Cambria"/>
                <a:cs typeface="Cambria"/>
              </a:rPr>
              <a:t>poemarios </a:t>
            </a:r>
            <a:r>
              <a:rPr dirty="0" sz="1000" spc="95" i="1">
                <a:latin typeface="Cambria"/>
                <a:cs typeface="Cambria"/>
              </a:rPr>
              <a:t>El </a:t>
            </a:r>
            <a:r>
              <a:rPr dirty="0" sz="1000" spc="25" i="1">
                <a:latin typeface="Cambria"/>
                <a:cs typeface="Cambria"/>
              </a:rPr>
              <a:t>entramado luminoso </a:t>
            </a:r>
            <a:r>
              <a:rPr dirty="0" sz="1000" spc="-25">
                <a:latin typeface="Cambria"/>
                <a:cs typeface="Cambria"/>
              </a:rPr>
              <a:t>(2011), </a:t>
            </a:r>
            <a:r>
              <a:rPr dirty="0" sz="1000" spc="50" i="1">
                <a:latin typeface="Cambria"/>
                <a:cs typeface="Cambria"/>
              </a:rPr>
              <a:t>Cisne </a:t>
            </a:r>
            <a:r>
              <a:rPr dirty="0" sz="1000" spc="35" i="1">
                <a:latin typeface="Cambria"/>
                <a:cs typeface="Cambria"/>
              </a:rPr>
              <a:t>azul  </a:t>
            </a:r>
            <a:r>
              <a:rPr dirty="0" sz="1000" spc="10" i="1">
                <a:latin typeface="Cambria"/>
                <a:cs typeface="Cambria"/>
              </a:rPr>
              <a:t>cisne </a:t>
            </a:r>
            <a:r>
              <a:rPr dirty="0" sz="1000" spc="15" i="1">
                <a:latin typeface="Cambria"/>
                <a:cs typeface="Cambria"/>
              </a:rPr>
              <a:t>negro </a:t>
            </a:r>
            <a:r>
              <a:rPr dirty="0" sz="1000" spc="70">
                <a:latin typeface="Cambria"/>
                <a:cs typeface="Cambria"/>
              </a:rPr>
              <a:t>(Fundación </a:t>
            </a:r>
            <a:r>
              <a:rPr dirty="0" sz="1000" spc="85">
                <a:latin typeface="Cambria"/>
                <a:cs typeface="Cambria"/>
              </a:rPr>
              <a:t>María </a:t>
            </a:r>
            <a:r>
              <a:rPr dirty="0" sz="1000" spc="65">
                <a:latin typeface="Cambria"/>
                <a:cs typeface="Cambria"/>
              </a:rPr>
              <a:t>del </a:t>
            </a:r>
            <a:r>
              <a:rPr dirty="0" sz="1000" spc="45">
                <a:latin typeface="Cambria"/>
                <a:cs typeface="Cambria"/>
              </a:rPr>
              <a:t>Villar, </a:t>
            </a:r>
            <a:r>
              <a:rPr dirty="0" sz="1000">
                <a:latin typeface="Cambria"/>
                <a:cs typeface="Cambria"/>
              </a:rPr>
              <a:t>2015), </a:t>
            </a:r>
            <a:r>
              <a:rPr dirty="0" sz="1000" spc="90" i="1">
                <a:latin typeface="Cambria"/>
                <a:cs typeface="Cambria"/>
              </a:rPr>
              <a:t>El</a:t>
            </a:r>
            <a:r>
              <a:rPr dirty="0" sz="1000" spc="-140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ojo </a:t>
            </a:r>
            <a:r>
              <a:rPr dirty="0" sz="1000" spc="30" i="1">
                <a:latin typeface="Cambria"/>
                <a:cs typeface="Cambria"/>
              </a:rPr>
              <a:t>ce-  </a:t>
            </a:r>
            <a:r>
              <a:rPr dirty="0" sz="1000" spc="20" i="1">
                <a:latin typeface="Cambria"/>
                <a:cs typeface="Cambria"/>
              </a:rPr>
              <a:t>gado </a:t>
            </a:r>
            <a:r>
              <a:rPr dirty="0" sz="1000" spc="50">
                <a:latin typeface="Cambria"/>
                <a:cs typeface="Cambria"/>
              </a:rPr>
              <a:t>(Eunate, </a:t>
            </a:r>
            <a:r>
              <a:rPr dirty="0" sz="1000" spc="-5">
                <a:latin typeface="Cambria"/>
                <a:cs typeface="Cambria"/>
              </a:rPr>
              <a:t>2015)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0" i="1">
                <a:latin typeface="Cambria"/>
                <a:cs typeface="Cambria"/>
              </a:rPr>
              <a:t>Reconstrucciones </a:t>
            </a:r>
            <a:r>
              <a:rPr dirty="0" sz="1000" spc="50">
                <a:latin typeface="Cambria"/>
                <a:cs typeface="Cambria"/>
              </a:rPr>
              <a:t>(Vitruvio,</a:t>
            </a:r>
            <a:r>
              <a:rPr dirty="0" sz="1000" spc="-114">
                <a:latin typeface="Cambria"/>
                <a:cs typeface="Cambria"/>
              </a:rPr>
              <a:t> </a:t>
            </a:r>
            <a:r>
              <a:rPr dirty="0" sz="1000" spc="-10">
                <a:latin typeface="Cambria"/>
                <a:cs typeface="Cambria"/>
              </a:rPr>
              <a:t>2017).</a:t>
            </a:r>
            <a:endParaRPr sz="1000">
              <a:latin typeface="Cambria"/>
              <a:cs typeface="Cambria"/>
            </a:endParaRPr>
          </a:p>
          <a:p>
            <a:pPr algn="just" marL="12700" marR="7620">
              <a:lnSpc>
                <a:spcPct val="125000"/>
              </a:lnSpc>
              <a:spcBef>
                <a:spcPts val="280"/>
              </a:spcBef>
            </a:pPr>
            <a:r>
              <a:rPr dirty="0" sz="1000" spc="60" b="1">
                <a:latin typeface="Book Antiqua"/>
                <a:cs typeface="Book Antiqua"/>
              </a:rPr>
              <a:t>Andrea </a:t>
            </a:r>
            <a:r>
              <a:rPr dirty="0" sz="1000" spc="50" b="1">
                <a:latin typeface="Book Antiqua"/>
                <a:cs typeface="Book Antiqua"/>
              </a:rPr>
              <a:t>Aguirre </a:t>
            </a:r>
            <a:r>
              <a:rPr dirty="0" sz="1000" spc="60">
                <a:latin typeface="Cambria"/>
                <a:cs typeface="Cambria"/>
              </a:rPr>
              <a:t>(Buenos </a:t>
            </a:r>
            <a:r>
              <a:rPr dirty="0" sz="1000" spc="50">
                <a:latin typeface="Cambria"/>
                <a:cs typeface="Cambria"/>
              </a:rPr>
              <a:t>Aires, </a:t>
            </a:r>
            <a:r>
              <a:rPr dirty="0" sz="1000">
                <a:latin typeface="Cambria"/>
                <a:cs typeface="Cambria"/>
              </a:rPr>
              <a:t>1980) </a:t>
            </a:r>
            <a:r>
              <a:rPr dirty="0" sz="1000" spc="75">
                <a:latin typeface="Cambria"/>
                <a:cs typeface="Cambria"/>
              </a:rPr>
              <a:t>Es </a:t>
            </a:r>
            <a:r>
              <a:rPr dirty="0" sz="1000" spc="60">
                <a:latin typeface="Cambria"/>
                <a:cs typeface="Cambria"/>
              </a:rPr>
              <a:t>licenciada</a:t>
            </a:r>
            <a:r>
              <a:rPr dirty="0" sz="1000" spc="-9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  </a:t>
            </a:r>
            <a:r>
              <a:rPr dirty="0" sz="1000" spc="60">
                <a:latin typeface="Cambria"/>
                <a:cs typeface="Cambria"/>
              </a:rPr>
              <a:t>Pedagogía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Máster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Programas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Intervención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Psi-  </a:t>
            </a:r>
            <a:r>
              <a:rPr dirty="0" sz="1000" spc="70">
                <a:latin typeface="Cambria"/>
                <a:cs typeface="Cambria"/>
              </a:rPr>
              <a:t>cológica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80">
                <a:latin typeface="Cambria"/>
                <a:cs typeface="Cambria"/>
              </a:rPr>
              <a:t>Contextos </a:t>
            </a:r>
            <a:r>
              <a:rPr dirty="0" sz="1000" spc="65">
                <a:latin typeface="Cambria"/>
                <a:cs typeface="Cambria"/>
              </a:rPr>
              <a:t>Educativos </a:t>
            </a:r>
            <a:r>
              <a:rPr dirty="0" sz="1000" spc="85">
                <a:latin typeface="Cambria"/>
                <a:cs typeface="Cambria"/>
              </a:rPr>
              <a:t>por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70">
                <a:latin typeface="Cambria"/>
                <a:cs typeface="Cambria"/>
              </a:rPr>
              <a:t>Universidad  </a:t>
            </a:r>
            <a:r>
              <a:rPr dirty="0" sz="1000" spc="100">
                <a:latin typeface="Cambria"/>
                <a:cs typeface="Cambria"/>
              </a:rPr>
              <a:t>Complutense </a:t>
            </a:r>
            <a:r>
              <a:rPr dirty="0" sz="1000" spc="95">
                <a:latin typeface="Cambria"/>
                <a:cs typeface="Cambria"/>
              </a:rPr>
              <a:t>de Madrid. Además de </a:t>
            </a:r>
            <a:r>
              <a:rPr dirty="0" sz="1000" spc="50">
                <a:latin typeface="Cambria"/>
                <a:cs typeface="Cambria"/>
              </a:rPr>
              <a:t>escribir, </a:t>
            </a:r>
            <a:r>
              <a:rPr dirty="0" sz="1000" spc="65">
                <a:latin typeface="Cambria"/>
                <a:cs typeface="Cambria"/>
              </a:rPr>
              <a:t>sobre  </a:t>
            </a:r>
            <a:r>
              <a:rPr dirty="0" sz="1000" spc="75">
                <a:latin typeface="Cambria"/>
                <a:cs typeface="Cambria"/>
              </a:rPr>
              <a:t>todo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poesía,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compagina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sus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estudios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Teoría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Li-  </a:t>
            </a:r>
            <a:r>
              <a:rPr dirty="0" sz="1000" spc="50">
                <a:latin typeface="Cambria"/>
                <a:cs typeface="Cambria"/>
              </a:rPr>
              <a:t>teratura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5">
                <a:latin typeface="Cambria"/>
                <a:cs typeface="Cambria"/>
              </a:rPr>
              <a:t>Literatura </a:t>
            </a:r>
            <a:r>
              <a:rPr dirty="0" sz="1000" spc="105">
                <a:latin typeface="Cambria"/>
                <a:cs typeface="Cambria"/>
              </a:rPr>
              <a:t>Comparada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75">
                <a:latin typeface="Cambria"/>
                <a:cs typeface="Cambria"/>
              </a:rPr>
              <a:t>Universidad  </a:t>
            </a:r>
            <a:r>
              <a:rPr dirty="0" sz="1000" spc="90">
                <a:latin typeface="Cambria"/>
                <a:cs typeface="Cambria"/>
              </a:rPr>
              <a:t>Complutense </a:t>
            </a:r>
            <a:r>
              <a:rPr dirty="0" sz="1000" spc="95">
                <a:latin typeface="Cambria"/>
                <a:cs typeface="Cambria"/>
              </a:rPr>
              <a:t>con </a:t>
            </a:r>
            <a:r>
              <a:rPr dirty="0" sz="1000" spc="55">
                <a:latin typeface="Cambria"/>
                <a:cs typeface="Cambria"/>
              </a:rPr>
              <a:t>su </a:t>
            </a:r>
            <a:r>
              <a:rPr dirty="0" sz="1000" spc="50">
                <a:latin typeface="Cambria"/>
                <a:cs typeface="Cambria"/>
              </a:rPr>
              <a:t>trabajo </a:t>
            </a:r>
            <a:r>
              <a:rPr dirty="0" sz="1000" spc="125">
                <a:latin typeface="Cambria"/>
                <a:cs typeface="Cambria"/>
              </a:rPr>
              <a:t>como </a:t>
            </a:r>
            <a:r>
              <a:rPr dirty="0" sz="1000" spc="70">
                <a:latin typeface="Cambria"/>
                <a:cs typeface="Cambria"/>
              </a:rPr>
              <a:t>pedagoga. </a:t>
            </a:r>
            <a:r>
              <a:rPr dirty="0" sz="1000" spc="80">
                <a:latin typeface="Cambria"/>
                <a:cs typeface="Cambria"/>
              </a:rPr>
              <a:t>Sus</a:t>
            </a:r>
            <a:r>
              <a:rPr dirty="0" sz="1000" spc="-1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dos  primeros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libros,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Lunas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agua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Sueños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cristal</a:t>
            </a:r>
            <a:r>
              <a:rPr dirty="0" sz="1000" spc="10">
                <a:latin typeface="Cambria"/>
                <a:cs typeface="Cambria"/>
              </a:rPr>
              <a:t>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fueron  publicados </a:t>
            </a:r>
            <a:r>
              <a:rPr dirty="0" sz="1000" spc="90">
                <a:latin typeface="Cambria"/>
                <a:cs typeface="Cambria"/>
              </a:rPr>
              <a:t>por </a:t>
            </a:r>
            <a:r>
              <a:rPr dirty="0" sz="1000" spc="80">
                <a:latin typeface="Cambria"/>
                <a:cs typeface="Cambria"/>
              </a:rPr>
              <a:t>Ediciones </a:t>
            </a:r>
            <a:r>
              <a:rPr dirty="0" sz="1000" spc="85">
                <a:latin typeface="Cambria"/>
                <a:cs typeface="Cambria"/>
              </a:rPr>
              <a:t>Antígona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70">
                <a:latin typeface="Cambria"/>
                <a:cs typeface="Cambria"/>
              </a:rPr>
              <a:t>2007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75">
                <a:latin typeface="Cambria"/>
                <a:cs typeface="Cambria"/>
              </a:rPr>
              <a:t>desde  </a:t>
            </a:r>
            <a:r>
              <a:rPr dirty="0" sz="1000" spc="65">
                <a:latin typeface="Cambria"/>
                <a:cs typeface="Cambria"/>
              </a:rPr>
              <a:t>entonces </a:t>
            </a:r>
            <a:r>
              <a:rPr dirty="0" sz="1000" spc="35">
                <a:latin typeface="Cambria"/>
                <a:cs typeface="Cambria"/>
              </a:rPr>
              <a:t>sus </a:t>
            </a:r>
            <a:r>
              <a:rPr dirty="0" sz="1000" spc="85">
                <a:latin typeface="Cambria"/>
                <a:cs typeface="Cambria"/>
              </a:rPr>
              <a:t>poemas </a:t>
            </a:r>
            <a:r>
              <a:rPr dirty="0" sz="1000" spc="90">
                <a:latin typeface="Cambria"/>
                <a:cs typeface="Cambria"/>
              </a:rPr>
              <a:t>han </a:t>
            </a:r>
            <a:r>
              <a:rPr dirty="0" sz="1000" spc="65">
                <a:latin typeface="Cambria"/>
                <a:cs typeface="Cambria"/>
              </a:rPr>
              <a:t>aparecido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50">
                <a:latin typeface="Cambria"/>
                <a:cs typeface="Cambria"/>
              </a:rPr>
              <a:t>diversos </a:t>
            </a:r>
            <a:r>
              <a:rPr dirty="0" sz="1000" spc="135">
                <a:latin typeface="Cambria"/>
                <a:cs typeface="Cambria"/>
              </a:rPr>
              <a:t>me-  </a:t>
            </a:r>
            <a:r>
              <a:rPr dirty="0" sz="1000" spc="60">
                <a:latin typeface="Cambria"/>
                <a:cs typeface="Cambria"/>
              </a:rPr>
              <a:t>dios </a:t>
            </a:r>
            <a:r>
              <a:rPr dirty="0" sz="1000" spc="40">
                <a:latin typeface="Cambria"/>
                <a:cs typeface="Cambria"/>
              </a:rPr>
              <a:t>literarios, </a:t>
            </a:r>
            <a:r>
              <a:rPr dirty="0" sz="1000" spc="55">
                <a:latin typeface="Cambria"/>
                <a:cs typeface="Cambria"/>
              </a:rPr>
              <a:t>entre </a:t>
            </a:r>
            <a:r>
              <a:rPr dirty="0" sz="1000" spc="45">
                <a:latin typeface="Cambria"/>
                <a:cs typeface="Cambria"/>
              </a:rPr>
              <a:t>ellos </a:t>
            </a:r>
            <a:r>
              <a:rPr dirty="0" sz="1000" spc="30">
                <a:latin typeface="Cambria"/>
                <a:cs typeface="Cambria"/>
              </a:rPr>
              <a:t>las revistas </a:t>
            </a:r>
            <a:r>
              <a:rPr dirty="0" sz="1000" spc="35" i="1">
                <a:latin typeface="Cambria"/>
                <a:cs typeface="Cambria"/>
              </a:rPr>
              <a:t>Álora,</a:t>
            </a:r>
            <a:r>
              <a:rPr dirty="0" sz="1000" spc="-10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Mallarmar-  </a:t>
            </a:r>
            <a:r>
              <a:rPr dirty="0" sz="1000" spc="10" i="1">
                <a:latin typeface="Cambria"/>
                <a:cs typeface="Cambria"/>
              </a:rPr>
              <a:t>gens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40" i="1">
                <a:latin typeface="Cambria"/>
                <a:cs typeface="Cambria"/>
              </a:rPr>
              <a:t>Cuadernos </a:t>
            </a:r>
            <a:r>
              <a:rPr dirty="0" sz="1000" spc="25" i="1">
                <a:latin typeface="Cambria"/>
                <a:cs typeface="Cambria"/>
              </a:rPr>
              <a:t>del </a:t>
            </a:r>
            <a:r>
              <a:rPr dirty="0" sz="1000" spc="20" i="1">
                <a:latin typeface="Cambria"/>
                <a:cs typeface="Cambria"/>
              </a:rPr>
              <a:t>matemático</a:t>
            </a:r>
            <a:r>
              <a:rPr dirty="0" sz="1000" spc="20">
                <a:latin typeface="Cambria"/>
                <a:cs typeface="Cambria"/>
              </a:rPr>
              <a:t>, </a:t>
            </a:r>
            <a:r>
              <a:rPr dirty="0" sz="1000" spc="35">
                <a:latin typeface="Cambria"/>
                <a:cs typeface="Cambria"/>
              </a:rPr>
              <a:t>así </a:t>
            </a:r>
            <a:r>
              <a:rPr dirty="0" sz="1000" spc="130">
                <a:latin typeface="Cambria"/>
                <a:cs typeface="Cambria"/>
              </a:rPr>
              <a:t>como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5">
                <a:latin typeface="Cambria"/>
                <a:cs typeface="Cambria"/>
              </a:rPr>
              <a:t>antología  </a:t>
            </a:r>
            <a:r>
              <a:rPr dirty="0" sz="1000" spc="60">
                <a:latin typeface="Cambria"/>
                <a:cs typeface="Cambria"/>
              </a:rPr>
              <a:t>poética </a:t>
            </a:r>
            <a:r>
              <a:rPr dirty="0" sz="1000" spc="-10" i="1">
                <a:latin typeface="Cambria"/>
                <a:cs typeface="Cambria"/>
              </a:rPr>
              <a:t>Voces </a:t>
            </a:r>
            <a:r>
              <a:rPr dirty="0" sz="1000" spc="20" i="1">
                <a:latin typeface="Cambria"/>
                <a:cs typeface="Cambria"/>
              </a:rPr>
              <a:t>del </a:t>
            </a:r>
            <a:r>
              <a:rPr dirty="0" sz="1000" spc="40" i="1">
                <a:latin typeface="Cambria"/>
                <a:cs typeface="Cambria"/>
              </a:rPr>
              <a:t>Extremo </a:t>
            </a:r>
            <a:r>
              <a:rPr dirty="0" sz="1000" spc="95">
                <a:latin typeface="Cambria"/>
                <a:cs typeface="Cambria"/>
              </a:rPr>
              <a:t>Madrid </a:t>
            </a:r>
            <a:r>
              <a:rPr dirty="0" sz="1000" spc="25">
                <a:latin typeface="Cambria"/>
                <a:cs typeface="Cambria"/>
              </a:rPr>
              <a:t>2013. </a:t>
            </a:r>
            <a:r>
              <a:rPr dirty="0" sz="1000" spc="105">
                <a:latin typeface="Cambria"/>
                <a:cs typeface="Cambria"/>
              </a:rPr>
              <a:t>Dos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35">
                <a:latin typeface="Cambria"/>
                <a:cs typeface="Cambria"/>
              </a:rPr>
              <a:t>sus </a:t>
            </a:r>
            <a:r>
              <a:rPr dirty="0" sz="1000" spc="90">
                <a:latin typeface="Cambria"/>
                <a:cs typeface="Cambria"/>
              </a:rPr>
              <a:t>an-  </a:t>
            </a:r>
            <a:r>
              <a:rPr dirty="0" sz="1000" spc="40">
                <a:latin typeface="Cambria"/>
                <a:cs typeface="Cambria"/>
              </a:rPr>
              <a:t>teriores </a:t>
            </a:r>
            <a:r>
              <a:rPr dirty="0" sz="1000" spc="75">
                <a:latin typeface="Cambria"/>
                <a:cs typeface="Cambria"/>
              </a:rPr>
              <a:t>poemarios, </a:t>
            </a:r>
            <a:r>
              <a:rPr dirty="0" sz="1000" spc="90" i="1">
                <a:latin typeface="Cambria"/>
                <a:cs typeface="Cambria"/>
              </a:rPr>
              <a:t>El </a:t>
            </a:r>
            <a:r>
              <a:rPr dirty="0" sz="1000" spc="10" i="1">
                <a:latin typeface="Cambria"/>
                <a:cs typeface="Cambria"/>
              </a:rPr>
              <a:t>ciclo </a:t>
            </a:r>
            <a:r>
              <a:rPr dirty="0" sz="1000" spc="35" i="1">
                <a:latin typeface="Cambria"/>
                <a:cs typeface="Cambria"/>
              </a:rPr>
              <a:t>lunar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i="1">
                <a:latin typeface="Cambria"/>
                <a:cs typeface="Cambria"/>
              </a:rPr>
              <a:t>los </a:t>
            </a:r>
            <a:r>
              <a:rPr dirty="0" sz="1000" spc="5" i="1">
                <a:latin typeface="Cambria"/>
                <a:cs typeface="Cambria"/>
              </a:rPr>
              <a:t>paréntesis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-10">
                <a:latin typeface="Cambria"/>
                <a:cs typeface="Cambria"/>
              </a:rPr>
              <a:t>(2012) 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5" i="1">
                <a:latin typeface="Cambria"/>
                <a:cs typeface="Cambria"/>
              </a:rPr>
              <a:t>La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infancia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suicida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Verónica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70" i="1">
                <a:latin typeface="Cambria"/>
                <a:cs typeface="Cambria"/>
              </a:rPr>
              <a:t>Qué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-5">
                <a:latin typeface="Cambria"/>
                <a:cs typeface="Cambria"/>
              </a:rPr>
              <a:t>(2013),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han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sido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pu-  </a:t>
            </a:r>
            <a:r>
              <a:rPr dirty="0" sz="1000" spc="55">
                <a:latin typeface="Cambria"/>
                <a:cs typeface="Cambria"/>
              </a:rPr>
              <a:t>blicados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Ártese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quien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pueda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Ediciones.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0" i="1">
                <a:latin typeface="Cambria"/>
                <a:cs typeface="Cambria"/>
              </a:rPr>
              <a:t>El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mapa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  </a:t>
            </a:r>
            <a:r>
              <a:rPr dirty="0" sz="1000" spc="30" i="1">
                <a:latin typeface="Cambria"/>
                <a:cs typeface="Cambria"/>
              </a:rPr>
              <a:t>la </a:t>
            </a:r>
            <a:r>
              <a:rPr dirty="0" sz="1000" spc="20" i="1">
                <a:latin typeface="Cambria"/>
                <a:cs typeface="Cambria"/>
              </a:rPr>
              <a:t>existencia </a:t>
            </a:r>
            <a:r>
              <a:rPr dirty="0" sz="1000" spc="-10">
                <a:latin typeface="Cambria"/>
                <a:cs typeface="Cambria"/>
              </a:rPr>
              <a:t>(2015), </a:t>
            </a:r>
            <a:r>
              <a:rPr dirty="0" sz="1000" spc="70">
                <a:latin typeface="Cambria"/>
                <a:cs typeface="Cambria"/>
              </a:rPr>
              <a:t>fueincluida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1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70">
                <a:latin typeface="Cambria"/>
                <a:cs typeface="Cambria"/>
              </a:rPr>
              <a:t>colección Bengala 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Ediciones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Tigres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Papel.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Mujerfrente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alcaos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(La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Pe-  núltima </a:t>
            </a:r>
            <a:r>
              <a:rPr dirty="0" sz="1000" spc="55">
                <a:latin typeface="Cambria"/>
                <a:cs typeface="Cambria"/>
              </a:rPr>
              <a:t>Editorial, </a:t>
            </a:r>
            <a:r>
              <a:rPr dirty="0" sz="1000" spc="-20">
                <a:latin typeface="Cambria"/>
                <a:cs typeface="Cambria"/>
              </a:rPr>
              <a:t>2017) </a:t>
            </a:r>
            <a:r>
              <a:rPr dirty="0" sz="1000" spc="40">
                <a:latin typeface="Cambria"/>
                <a:cs typeface="Cambria"/>
              </a:rPr>
              <a:t>es </a:t>
            </a:r>
            <a:r>
              <a:rPr dirty="0" sz="1000" spc="55">
                <a:latin typeface="Cambria"/>
                <a:cs typeface="Cambria"/>
              </a:rPr>
              <a:t>su </a:t>
            </a:r>
            <a:r>
              <a:rPr dirty="0" sz="1000" spc="85">
                <a:latin typeface="Cambria"/>
                <a:cs typeface="Cambria"/>
              </a:rPr>
              <a:t>último </a:t>
            </a:r>
            <a:r>
              <a:rPr dirty="0" sz="1000" spc="55">
                <a:latin typeface="Cambria"/>
                <a:cs typeface="Cambria"/>
              </a:rPr>
              <a:t>libro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85">
                <a:latin typeface="Cambria"/>
                <a:cs typeface="Cambria"/>
              </a:rPr>
              <a:t>poemas  </a:t>
            </a:r>
            <a:r>
              <a:rPr dirty="0" sz="1000" spc="45">
                <a:latin typeface="Cambria"/>
                <a:cs typeface="Cambria"/>
              </a:rPr>
              <a:t>hasta la</a:t>
            </a:r>
            <a:r>
              <a:rPr dirty="0" sz="1000" spc="-10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fecha.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99346" y="324218"/>
            <a:ext cx="6120765" cy="1645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5">
                <a:latin typeface="Calibri"/>
                <a:cs typeface="Calibri"/>
              </a:rPr>
              <a:t>10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30">
                <a:latin typeface="Calibri"/>
                <a:cs typeface="Calibri"/>
              </a:rPr>
              <a:t>AGOStO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80">
                <a:latin typeface="Calibri"/>
                <a:cs typeface="Calibri"/>
              </a:rPr>
              <a:t>JuEVES </a:t>
            </a:r>
            <a:r>
              <a:rPr dirty="0" sz="1400" spc="-15">
                <a:latin typeface="Calibri"/>
                <a:cs typeface="Calibri"/>
              </a:rPr>
              <a:t>19:30</a:t>
            </a:r>
            <a:r>
              <a:rPr dirty="0" sz="1400" spc="-200">
                <a:latin typeface="Calibri"/>
                <a:cs typeface="Calibri"/>
              </a:rPr>
              <a:t>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300"/>
              </a:lnSpc>
            </a:pPr>
            <a:r>
              <a:rPr dirty="0" sz="1400" spc="160">
                <a:latin typeface="Calibri"/>
                <a:cs typeface="Calibri"/>
              </a:rPr>
              <a:t>SAntOS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150">
                <a:latin typeface="Calibri"/>
                <a:cs typeface="Calibri"/>
              </a:rPr>
              <a:t>OChOA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2740"/>
              </a:lnSpc>
              <a:spcBef>
                <a:spcPts val="715"/>
              </a:spcBef>
            </a:pPr>
            <a:r>
              <a:rPr dirty="0" sz="2400" spc="95" b="1">
                <a:latin typeface="Calibri"/>
                <a:cs typeface="Calibri"/>
              </a:rPr>
              <a:t>ISABEL </a:t>
            </a:r>
            <a:r>
              <a:rPr dirty="0" sz="2400" spc="70" b="1">
                <a:latin typeface="Calibri"/>
                <a:cs typeface="Calibri"/>
              </a:rPr>
              <a:t>GARCÍA </a:t>
            </a:r>
            <a:r>
              <a:rPr dirty="0" sz="2400" spc="150" b="1">
                <a:latin typeface="Calibri"/>
                <a:cs typeface="Calibri"/>
              </a:rPr>
              <a:t>HUALDE </a:t>
            </a:r>
            <a:r>
              <a:rPr dirty="0" sz="2400" spc="-10" b="1">
                <a:latin typeface="Calibri"/>
                <a:cs typeface="Calibri"/>
              </a:rPr>
              <a:t>&amp; </a:t>
            </a:r>
            <a:r>
              <a:rPr dirty="0" sz="2400" spc="90" b="1">
                <a:latin typeface="Calibri"/>
                <a:cs typeface="Calibri"/>
              </a:rPr>
              <a:t>ANDREA</a:t>
            </a:r>
            <a:r>
              <a:rPr dirty="0" sz="2400" spc="-95" b="1">
                <a:latin typeface="Calibri"/>
                <a:cs typeface="Calibri"/>
              </a:rPr>
              <a:t> </a:t>
            </a:r>
            <a:r>
              <a:rPr dirty="0" sz="2400" spc="80" b="1">
                <a:latin typeface="Calibri"/>
                <a:cs typeface="Calibri"/>
              </a:rPr>
              <a:t>AGUIRRE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610"/>
              </a:lnSpc>
            </a:pPr>
            <a:r>
              <a:rPr dirty="0" sz="1500" spc="140">
                <a:latin typeface="Calibri"/>
                <a:cs typeface="Calibri"/>
              </a:rPr>
              <a:t>COnVERSACión,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95">
                <a:latin typeface="Calibri"/>
                <a:cs typeface="Calibri"/>
              </a:rPr>
              <a:t>RECitAL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55">
                <a:latin typeface="Calibri"/>
                <a:cs typeface="Calibri"/>
              </a:rPr>
              <a:t>PRESEntACión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5">
                <a:latin typeface="Calibri"/>
                <a:cs typeface="Calibri"/>
              </a:rPr>
              <a:t>DE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25">
                <a:latin typeface="Calibri"/>
                <a:cs typeface="Calibri"/>
              </a:rPr>
              <a:t>LOS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0">
                <a:latin typeface="Calibri"/>
                <a:cs typeface="Calibri"/>
              </a:rPr>
              <a:t>LiBROS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00"/>
              </a:lnSpc>
            </a:pPr>
            <a:r>
              <a:rPr dirty="0" sz="1500" spc="90" b="1">
                <a:latin typeface="Calibri"/>
                <a:cs typeface="Calibri"/>
              </a:rPr>
              <a:t>RECONSTRUCCIONES </a:t>
            </a:r>
            <a:r>
              <a:rPr dirty="0" sz="1500" spc="120">
                <a:latin typeface="Calibri"/>
                <a:cs typeface="Calibri"/>
              </a:rPr>
              <a:t>(VitRuViO)</a:t>
            </a:r>
            <a:r>
              <a:rPr dirty="0" sz="1500" spc="-55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50"/>
              </a:lnSpc>
            </a:pPr>
            <a:r>
              <a:rPr dirty="0" sz="1500" spc="25" b="1">
                <a:latin typeface="Calibri"/>
                <a:cs typeface="Calibri"/>
              </a:rPr>
              <a:t>MUJER </a:t>
            </a:r>
            <a:r>
              <a:rPr dirty="0" sz="1500" spc="80" b="1">
                <a:latin typeface="Calibri"/>
                <a:cs typeface="Calibri"/>
              </a:rPr>
              <a:t>FRENTE </a:t>
            </a:r>
            <a:r>
              <a:rPr dirty="0" sz="1500" spc="45" b="1">
                <a:latin typeface="Calibri"/>
                <a:cs typeface="Calibri"/>
              </a:rPr>
              <a:t>AL </a:t>
            </a:r>
            <a:r>
              <a:rPr dirty="0" sz="1500" spc="75" b="1">
                <a:latin typeface="Calibri"/>
                <a:cs typeface="Calibri"/>
              </a:rPr>
              <a:t>CAOS </a:t>
            </a:r>
            <a:r>
              <a:rPr dirty="0" sz="1500" spc="75">
                <a:latin typeface="Calibri"/>
                <a:cs typeface="Calibri"/>
              </a:rPr>
              <a:t>(LA </a:t>
            </a:r>
            <a:r>
              <a:rPr dirty="0" sz="1500" spc="130">
                <a:latin typeface="Calibri"/>
                <a:cs typeface="Calibri"/>
              </a:rPr>
              <a:t>PEnúLtiMA</a:t>
            </a:r>
            <a:r>
              <a:rPr dirty="0" sz="1500" spc="-110">
                <a:latin typeface="Calibri"/>
                <a:cs typeface="Calibri"/>
              </a:rPr>
              <a:t> </a:t>
            </a:r>
            <a:r>
              <a:rPr dirty="0" sz="1500" spc="114">
                <a:latin typeface="Calibri"/>
                <a:cs typeface="Calibri"/>
              </a:rPr>
              <a:t>EDitORiAL)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61765" y="2248674"/>
            <a:ext cx="3330003" cy="3329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61765" y="5673153"/>
            <a:ext cx="3330003" cy="3330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 rot="21120000">
            <a:off x="324440" y="498758"/>
            <a:ext cx="2617408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25"/>
              </a:lnSpc>
            </a:pPr>
            <a:r>
              <a:rPr dirty="0" baseline="-1851" sz="4500" spc="-765">
                <a:latin typeface="Arial"/>
                <a:cs typeface="Arial"/>
              </a:rPr>
              <a:t>Feria  </a:t>
            </a:r>
            <a:r>
              <a:rPr dirty="0" sz="3000" spc="-560">
                <a:latin typeface="Arial"/>
                <a:cs typeface="Arial"/>
              </a:rPr>
              <a:t>del  </a:t>
            </a:r>
            <a:r>
              <a:rPr dirty="0" sz="3000" spc="-520">
                <a:latin typeface="Arial"/>
                <a:cs typeface="Arial"/>
              </a:rPr>
              <a:t>Libro  </a:t>
            </a:r>
            <a:r>
              <a:rPr dirty="0" sz="3000" spc="-740">
                <a:latin typeface="Arial"/>
                <a:cs typeface="Arial"/>
              </a:rPr>
              <a:t>de  </a:t>
            </a:r>
            <a:r>
              <a:rPr dirty="0" sz="3000" spc="-705">
                <a:latin typeface="Arial"/>
                <a:cs typeface="Arial"/>
              </a:rPr>
              <a:t> </a:t>
            </a:r>
            <a:r>
              <a:rPr dirty="0" baseline="1851" sz="4500" spc="-982">
                <a:latin typeface="Arial"/>
                <a:cs typeface="Arial"/>
              </a:rPr>
              <a:t>Poesía</a:t>
            </a:r>
            <a:endParaRPr baseline="1851" sz="45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30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3955" y="2367457"/>
            <a:ext cx="3352800" cy="4431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70" b="1">
                <a:latin typeface="Book Antiqua"/>
                <a:cs typeface="Book Antiqua"/>
              </a:rPr>
              <a:t>María </a:t>
            </a:r>
            <a:r>
              <a:rPr dirty="0" sz="1000" spc="55" b="1">
                <a:latin typeface="Book Antiqua"/>
                <a:cs typeface="Book Antiqua"/>
              </a:rPr>
              <a:t>Antonia </a:t>
            </a:r>
            <a:r>
              <a:rPr dirty="0" sz="1000" spc="65" b="1">
                <a:latin typeface="Book Antiqua"/>
                <a:cs typeface="Book Antiqua"/>
              </a:rPr>
              <a:t>San </a:t>
            </a:r>
            <a:r>
              <a:rPr dirty="0" sz="1000" spc="45" b="1">
                <a:latin typeface="Book Antiqua"/>
                <a:cs typeface="Book Antiqua"/>
              </a:rPr>
              <a:t>Felipe </a:t>
            </a:r>
            <a:r>
              <a:rPr dirty="0" sz="1000" spc="60">
                <a:latin typeface="Cambria"/>
                <a:cs typeface="Cambria"/>
              </a:rPr>
              <a:t>(Calahorra,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70">
                <a:latin typeface="Cambria"/>
                <a:cs typeface="Cambria"/>
              </a:rPr>
              <a:t>Rioja, </a:t>
            </a:r>
            <a:r>
              <a:rPr dirty="0" sz="1000" spc="-25">
                <a:latin typeface="Cambria"/>
                <a:cs typeface="Cambria"/>
              </a:rPr>
              <a:t>1957),  </a:t>
            </a:r>
            <a:r>
              <a:rPr dirty="0" sz="1000" spc="65">
                <a:latin typeface="Cambria"/>
                <a:cs typeface="Cambria"/>
              </a:rPr>
              <a:t>doctora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Historia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Contemporánea,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publicado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ar-  </a:t>
            </a:r>
            <a:r>
              <a:rPr dirty="0" sz="1000" spc="50">
                <a:latin typeface="Cambria"/>
                <a:cs typeface="Cambria"/>
              </a:rPr>
              <a:t>tículos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especializados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varios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libros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historia,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so-  </a:t>
            </a:r>
            <a:r>
              <a:rPr dirty="0" sz="1000" spc="50">
                <a:latin typeface="Cambria"/>
                <a:cs typeface="Cambria"/>
              </a:rPr>
              <a:t>litario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05">
                <a:latin typeface="Cambria"/>
                <a:cs typeface="Cambria"/>
              </a:rPr>
              <a:t>con </a:t>
            </a:r>
            <a:r>
              <a:rPr dirty="0" sz="1000" spc="55">
                <a:latin typeface="Cambria"/>
                <a:cs typeface="Cambria"/>
              </a:rPr>
              <a:t>otros autores, </a:t>
            </a:r>
            <a:r>
              <a:rPr dirty="0" sz="1000" spc="105">
                <a:latin typeface="Cambria"/>
                <a:cs typeface="Cambria"/>
              </a:rPr>
              <a:t>con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75">
                <a:latin typeface="Cambria"/>
                <a:cs typeface="Cambria"/>
              </a:rPr>
              <a:t>Universidad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120">
                <a:latin typeface="Cambria"/>
                <a:cs typeface="Cambria"/>
              </a:rPr>
              <a:t>La  </a:t>
            </a:r>
            <a:r>
              <a:rPr dirty="0" sz="1000" spc="65">
                <a:latin typeface="Cambria"/>
                <a:cs typeface="Cambria"/>
              </a:rPr>
              <a:t>Rioja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Instituto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Estudios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Riojanos.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Es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columnista  </a:t>
            </a:r>
            <a:r>
              <a:rPr dirty="0" sz="1000" spc="75">
                <a:latin typeface="Cambria"/>
                <a:cs typeface="Cambria"/>
              </a:rPr>
              <a:t>del </a:t>
            </a:r>
            <a:r>
              <a:rPr dirty="0" sz="1000" spc="85">
                <a:latin typeface="Cambria"/>
                <a:cs typeface="Cambria"/>
              </a:rPr>
              <a:t>Diario </a:t>
            </a:r>
            <a:r>
              <a:rPr dirty="0" sz="1000" spc="120">
                <a:latin typeface="Cambria"/>
                <a:cs typeface="Cambria"/>
              </a:rPr>
              <a:t>La </a:t>
            </a:r>
            <a:r>
              <a:rPr dirty="0" sz="1000" spc="70">
                <a:latin typeface="Cambria"/>
                <a:cs typeface="Cambria"/>
              </a:rPr>
              <a:t>Rioja. </a:t>
            </a:r>
            <a:r>
              <a:rPr dirty="0" sz="1000" spc="60" i="1">
                <a:latin typeface="Cambria"/>
                <a:cs typeface="Cambria"/>
              </a:rPr>
              <a:t>Las </a:t>
            </a:r>
            <a:r>
              <a:rPr dirty="0" sz="1000" spc="10" i="1">
                <a:latin typeface="Cambria"/>
                <a:cs typeface="Cambria"/>
              </a:rPr>
              <a:t>sombras </a:t>
            </a:r>
            <a:r>
              <a:rPr dirty="0" sz="1000" spc="30" i="1">
                <a:latin typeface="Cambria"/>
                <a:cs typeface="Cambria"/>
              </a:rPr>
              <a:t>hablan </a:t>
            </a:r>
            <a:r>
              <a:rPr dirty="0" sz="1000" spc="45">
                <a:latin typeface="Cambria"/>
                <a:cs typeface="Cambria"/>
              </a:rPr>
              <a:t>es </a:t>
            </a:r>
            <a:r>
              <a:rPr dirty="0" sz="1000" spc="60">
                <a:latin typeface="Cambria"/>
                <a:cs typeface="Cambria"/>
              </a:rPr>
              <a:t>su </a:t>
            </a:r>
            <a:r>
              <a:rPr dirty="0" sz="1000" spc="90">
                <a:latin typeface="Cambria"/>
                <a:cs typeface="Cambria"/>
              </a:rPr>
              <a:t>primer  </a:t>
            </a:r>
            <a:r>
              <a:rPr dirty="0" sz="1000" spc="85">
                <a:latin typeface="Cambria"/>
                <a:cs typeface="Cambria"/>
              </a:rPr>
              <a:t>poemario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publicado.</a:t>
            </a:r>
            <a:endParaRPr sz="1000">
              <a:latin typeface="Cambria"/>
              <a:cs typeface="Cambria"/>
            </a:endParaRPr>
          </a:p>
          <a:p>
            <a:pPr algn="just" marL="12700" marR="6985">
              <a:lnSpc>
                <a:spcPct val="125000"/>
              </a:lnSpc>
              <a:spcBef>
                <a:spcPts val="280"/>
              </a:spcBef>
            </a:pPr>
            <a:r>
              <a:rPr dirty="0" sz="1000" spc="70" b="1">
                <a:latin typeface="Book Antiqua"/>
                <a:cs typeface="Book Antiqua"/>
              </a:rPr>
              <a:t>Inaxio </a:t>
            </a:r>
            <a:r>
              <a:rPr dirty="0" sz="1000" spc="65" b="1">
                <a:latin typeface="Book Antiqua"/>
                <a:cs typeface="Book Antiqua"/>
              </a:rPr>
              <a:t>Goldaracena </a:t>
            </a:r>
            <a:r>
              <a:rPr dirty="0" sz="1000" spc="75">
                <a:latin typeface="Cambria"/>
                <a:cs typeface="Cambria"/>
              </a:rPr>
              <a:t>(Pamplona, </a:t>
            </a:r>
            <a:r>
              <a:rPr dirty="0" sz="1000" spc="-40">
                <a:latin typeface="Cambria"/>
                <a:cs typeface="Cambria"/>
              </a:rPr>
              <a:t>1975) </a:t>
            </a:r>
            <a:r>
              <a:rPr dirty="0" sz="1000" spc="140">
                <a:latin typeface="Cambria"/>
                <a:cs typeface="Cambria"/>
              </a:rPr>
              <a:t>Ha </a:t>
            </a:r>
            <a:r>
              <a:rPr dirty="0" sz="1000" spc="80">
                <a:latin typeface="Cambria"/>
                <a:cs typeface="Cambria"/>
              </a:rPr>
              <a:t>publicado  </a:t>
            </a:r>
            <a:r>
              <a:rPr dirty="0" sz="1000" spc="15" i="1">
                <a:latin typeface="Cambria"/>
                <a:cs typeface="Cambria"/>
              </a:rPr>
              <a:t>Anestesia </a:t>
            </a:r>
            <a:r>
              <a:rPr dirty="0" sz="1000" spc="45">
                <a:latin typeface="Cambria"/>
                <a:cs typeface="Cambria"/>
              </a:rPr>
              <a:t>(Editorial </a:t>
            </a:r>
            <a:r>
              <a:rPr dirty="0" sz="1000" spc="60">
                <a:latin typeface="Cambria"/>
                <a:cs typeface="Cambria"/>
              </a:rPr>
              <a:t>Baile </a:t>
            </a:r>
            <a:r>
              <a:rPr dirty="0" sz="1000" spc="65">
                <a:latin typeface="Cambria"/>
                <a:cs typeface="Cambria"/>
              </a:rPr>
              <a:t>del </a:t>
            </a:r>
            <a:r>
              <a:rPr dirty="0" sz="1000" spc="75">
                <a:latin typeface="Cambria"/>
                <a:cs typeface="Cambria"/>
              </a:rPr>
              <a:t>Sol, </a:t>
            </a:r>
            <a:r>
              <a:rPr dirty="0" sz="1000" spc="5">
                <a:latin typeface="Cambria"/>
                <a:cs typeface="Cambria"/>
              </a:rPr>
              <a:t>2016)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5" i="1">
                <a:latin typeface="Cambria"/>
                <a:cs typeface="Cambria"/>
              </a:rPr>
              <a:t>Orión </a:t>
            </a:r>
            <a:r>
              <a:rPr dirty="0" sz="1000" spc="75">
                <a:latin typeface="Cambria"/>
                <a:cs typeface="Cambria"/>
              </a:rPr>
              <a:t>(Ejem-  </a:t>
            </a:r>
            <a:r>
              <a:rPr dirty="0" sz="1000" spc="60">
                <a:latin typeface="Cambria"/>
                <a:cs typeface="Cambria"/>
              </a:rPr>
              <a:t>plar </a:t>
            </a:r>
            <a:r>
              <a:rPr dirty="0" sz="1000" spc="80">
                <a:latin typeface="Cambria"/>
                <a:cs typeface="Cambria"/>
              </a:rPr>
              <a:t>único, </a:t>
            </a:r>
            <a:r>
              <a:rPr dirty="0" sz="1000" spc="15">
                <a:latin typeface="Cambria"/>
                <a:cs typeface="Cambria"/>
              </a:rPr>
              <a:t>2016). </a:t>
            </a:r>
            <a:r>
              <a:rPr dirty="0" sz="1000" spc="85">
                <a:latin typeface="Cambria"/>
                <a:cs typeface="Cambria"/>
              </a:rPr>
              <a:t>Antologado por </a:t>
            </a:r>
            <a:r>
              <a:rPr dirty="0" sz="1000" spc="35" i="1">
                <a:latin typeface="Cambria"/>
                <a:cs typeface="Cambria"/>
              </a:rPr>
              <a:t>Cosmoanónimos </a:t>
            </a:r>
            <a:r>
              <a:rPr dirty="0" sz="1000" spc="65" i="1">
                <a:latin typeface="Cambria"/>
                <a:cs typeface="Cambria"/>
              </a:rPr>
              <a:t>2.3  </a:t>
            </a:r>
            <a:r>
              <a:rPr dirty="0" sz="1000" spc="70">
                <a:latin typeface="Cambria"/>
                <a:cs typeface="Cambria"/>
              </a:rPr>
              <a:t>(Cosmopoética, </a:t>
            </a:r>
            <a:r>
              <a:rPr dirty="0" sz="1000">
                <a:latin typeface="Cambria"/>
                <a:cs typeface="Cambria"/>
              </a:rPr>
              <a:t>2015), </a:t>
            </a:r>
            <a:r>
              <a:rPr dirty="0" sz="1000" spc="45" i="1">
                <a:latin typeface="Cambria"/>
                <a:cs typeface="Cambria"/>
              </a:rPr>
              <a:t>Wine&amp;Roses </a:t>
            </a:r>
            <a:r>
              <a:rPr dirty="0" sz="1000" spc="20">
                <a:latin typeface="Cambria"/>
                <a:cs typeface="Cambria"/>
              </a:rPr>
              <a:t>(Letour1987, </a:t>
            </a:r>
            <a:r>
              <a:rPr dirty="0" sz="1000">
                <a:latin typeface="Cambria"/>
                <a:cs typeface="Cambria"/>
              </a:rPr>
              <a:t>2015),  </a:t>
            </a:r>
            <a:r>
              <a:rPr dirty="0" sz="1000" spc="114" i="1">
                <a:latin typeface="Cambria"/>
                <a:cs typeface="Cambria"/>
              </a:rPr>
              <a:t>En </a:t>
            </a:r>
            <a:r>
              <a:rPr dirty="0" sz="1000" spc="25" i="1">
                <a:latin typeface="Cambria"/>
                <a:cs typeface="Cambria"/>
              </a:rPr>
              <a:t>legítima </a:t>
            </a:r>
            <a:r>
              <a:rPr dirty="0" sz="1000" spc="15" i="1">
                <a:latin typeface="Cambria"/>
                <a:cs typeface="Cambria"/>
              </a:rPr>
              <a:t>defensa </a:t>
            </a:r>
            <a:r>
              <a:rPr dirty="0" sz="1000" spc="50">
                <a:latin typeface="Cambria"/>
                <a:cs typeface="Cambria"/>
              </a:rPr>
              <a:t>(Bartleby </a:t>
            </a:r>
            <a:r>
              <a:rPr dirty="0" sz="1000" spc="60">
                <a:latin typeface="Cambria"/>
                <a:cs typeface="Cambria"/>
              </a:rPr>
              <a:t>Editores, </a:t>
            </a:r>
            <a:r>
              <a:rPr dirty="0" sz="1000">
                <a:latin typeface="Cambria"/>
                <a:cs typeface="Cambria"/>
              </a:rPr>
              <a:t>2014)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0" i="1">
                <a:latin typeface="Cambria"/>
                <a:cs typeface="Cambria"/>
              </a:rPr>
              <a:t>Diva </a:t>
            </a:r>
            <a:r>
              <a:rPr dirty="0" sz="1000" spc="25" i="1">
                <a:latin typeface="Cambria"/>
                <a:cs typeface="Cambria"/>
              </a:rPr>
              <a:t>de  </a:t>
            </a:r>
            <a:r>
              <a:rPr dirty="0" sz="1000" spc="35" i="1">
                <a:latin typeface="Cambria"/>
                <a:cs typeface="Cambria"/>
              </a:rPr>
              <a:t>mierda </a:t>
            </a:r>
            <a:r>
              <a:rPr dirty="0" sz="1000" spc="65">
                <a:latin typeface="Cambria"/>
                <a:cs typeface="Cambria"/>
              </a:rPr>
              <a:t>(Ediciones Liliputienses, </a:t>
            </a:r>
            <a:r>
              <a:rPr dirty="0" sz="1000" spc="10">
                <a:latin typeface="Cambria"/>
                <a:cs typeface="Cambria"/>
              </a:rPr>
              <a:t>2014), </a:t>
            </a:r>
            <a:r>
              <a:rPr dirty="0" sz="1000" spc="25" i="1">
                <a:latin typeface="Cambria"/>
                <a:cs typeface="Cambria"/>
              </a:rPr>
              <a:t>Poesía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spc="10" i="1">
                <a:latin typeface="Cambria"/>
                <a:cs typeface="Cambria"/>
              </a:rPr>
              <a:t>raíces  </a:t>
            </a:r>
            <a:r>
              <a:rPr dirty="0" sz="1000" spc="75">
                <a:latin typeface="Cambria"/>
                <a:cs typeface="Cambria"/>
              </a:rPr>
              <a:t>(Amargord, </a:t>
            </a:r>
            <a:r>
              <a:rPr dirty="0" sz="1000" spc="20">
                <a:latin typeface="Cambria"/>
                <a:cs typeface="Cambria"/>
              </a:rPr>
              <a:t>2016), </a:t>
            </a:r>
            <a:r>
              <a:rPr dirty="0" sz="1000" spc="25" i="1">
                <a:latin typeface="Cambria"/>
                <a:cs typeface="Cambria"/>
              </a:rPr>
              <a:t>Poesía antidisturbios </a:t>
            </a:r>
            <a:r>
              <a:rPr dirty="0" sz="1000" spc="75">
                <a:latin typeface="Cambria"/>
                <a:cs typeface="Cambria"/>
              </a:rPr>
              <a:t>(Amargord,  </a:t>
            </a:r>
            <a:r>
              <a:rPr dirty="0" sz="1000">
                <a:latin typeface="Cambria"/>
                <a:cs typeface="Cambria"/>
              </a:rPr>
              <a:t>2015), </a:t>
            </a:r>
            <a:r>
              <a:rPr dirty="0" sz="1000" spc="5" i="1">
                <a:latin typeface="Cambria"/>
                <a:cs typeface="Cambria"/>
              </a:rPr>
              <a:t>Poetas </a:t>
            </a:r>
            <a:r>
              <a:rPr dirty="0" sz="1000" spc="20" i="1">
                <a:latin typeface="Cambria"/>
                <a:cs typeface="Cambria"/>
              </a:rPr>
              <a:t>del </a:t>
            </a:r>
            <a:r>
              <a:rPr dirty="0" sz="1000" spc="65" i="1">
                <a:latin typeface="Cambria"/>
                <a:cs typeface="Cambria"/>
              </a:rPr>
              <a:t>s.XXI.com </a:t>
            </a:r>
            <a:r>
              <a:rPr dirty="0" sz="1000" spc="-20">
                <a:latin typeface="Cambria"/>
                <a:cs typeface="Cambria"/>
              </a:rPr>
              <a:t>(2015)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30" i="1">
                <a:latin typeface="Cambria"/>
                <a:cs typeface="Cambria"/>
              </a:rPr>
              <a:t>Diversos </a:t>
            </a:r>
            <a:r>
              <a:rPr dirty="0" sz="1000" spc="20" i="1">
                <a:latin typeface="Cambria"/>
                <a:cs typeface="Cambria"/>
              </a:rPr>
              <a:t>2017 </a:t>
            </a:r>
            <a:r>
              <a:rPr dirty="0" sz="1000" spc="-5" i="1">
                <a:latin typeface="Cambria"/>
                <a:cs typeface="Cambria"/>
              </a:rPr>
              <a:t>(Poetas  </a:t>
            </a:r>
            <a:r>
              <a:rPr dirty="0" sz="1000" spc="25" i="1">
                <a:latin typeface="Cambria"/>
                <a:cs typeface="Cambria"/>
              </a:rPr>
              <a:t>alrededor de Pamplona) </a:t>
            </a:r>
            <a:r>
              <a:rPr dirty="0" sz="1000" spc="-30">
                <a:latin typeface="Cambria"/>
                <a:cs typeface="Cambria"/>
              </a:rPr>
              <a:t>(4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75">
                <a:latin typeface="Cambria"/>
                <a:cs typeface="Cambria"/>
              </a:rPr>
              <a:t>Agosto, </a:t>
            </a:r>
            <a:r>
              <a:rPr dirty="0" sz="1000" spc="-5">
                <a:latin typeface="Cambria"/>
                <a:cs typeface="Cambria"/>
              </a:rPr>
              <a:t>2017). </a:t>
            </a:r>
            <a:r>
              <a:rPr dirty="0" sz="1000" spc="95">
                <a:latin typeface="Cambria"/>
                <a:cs typeface="Cambria"/>
              </a:rPr>
              <a:t>Tiene </a:t>
            </a:r>
            <a:r>
              <a:rPr dirty="0" sz="1000" spc="75">
                <a:latin typeface="Cambria"/>
                <a:cs typeface="Cambria"/>
              </a:rPr>
              <a:t>dos  poemarios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inéditos: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Piel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sin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fronteras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(Premio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Naji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Naa-  </a:t>
            </a:r>
            <a:r>
              <a:rPr dirty="0" sz="1000" spc="105">
                <a:latin typeface="Cambria"/>
                <a:cs typeface="Cambria"/>
              </a:rPr>
              <a:t>man,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Beirut,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2010)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Laberinto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Sueños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(Premio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Elvira  </a:t>
            </a:r>
            <a:r>
              <a:rPr dirty="0" sz="1000" spc="75">
                <a:latin typeface="Cambria"/>
                <a:cs typeface="Cambria"/>
              </a:rPr>
              <a:t>Castañón, </a:t>
            </a:r>
            <a:r>
              <a:rPr dirty="0" sz="1000" spc="45">
                <a:latin typeface="Cambria"/>
                <a:cs typeface="Cambria"/>
              </a:rPr>
              <a:t>Asturias, </a:t>
            </a:r>
            <a:r>
              <a:rPr dirty="0" sz="1000" spc="55">
                <a:latin typeface="Cambria"/>
                <a:cs typeface="Cambria"/>
              </a:rPr>
              <a:t>2009). </a:t>
            </a:r>
            <a:r>
              <a:rPr dirty="0" sz="1000" spc="90">
                <a:latin typeface="Cambria"/>
                <a:cs typeface="Cambria"/>
              </a:rPr>
              <a:t>Además de</a:t>
            </a:r>
            <a:r>
              <a:rPr dirty="0" sz="1000" spc="-1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otros </a:t>
            </a:r>
            <a:r>
              <a:rPr dirty="0" sz="1000" spc="75">
                <a:latin typeface="Cambria"/>
                <a:cs typeface="Cambria"/>
              </a:rPr>
              <a:t>reconoci-  </a:t>
            </a:r>
            <a:r>
              <a:rPr dirty="0" sz="1000" spc="85">
                <a:latin typeface="Cambria"/>
                <a:cs typeface="Cambria"/>
              </a:rPr>
              <a:t>mientos </a:t>
            </a:r>
            <a:r>
              <a:rPr dirty="0" sz="1000" spc="100">
                <a:latin typeface="Cambria"/>
                <a:cs typeface="Cambria"/>
              </a:rPr>
              <a:t>en Logroño, Pamplona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80">
                <a:latin typeface="Cambria"/>
                <a:cs typeface="Cambria"/>
              </a:rPr>
              <a:t>Tudela. </a:t>
            </a:r>
            <a:r>
              <a:rPr dirty="0" sz="1000" spc="110">
                <a:latin typeface="Cambria"/>
                <a:cs typeface="Cambria"/>
              </a:rPr>
              <a:t>organiza  </a:t>
            </a:r>
            <a:r>
              <a:rPr dirty="0" sz="1000" spc="65">
                <a:latin typeface="Cambria"/>
                <a:cs typeface="Cambria"/>
              </a:rPr>
              <a:t>Metáfora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(Festival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poesía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Navarra)</a:t>
            </a:r>
            <a:r>
              <a:rPr dirty="0" sz="1000" spc="18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Modera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ter-  tulia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poesía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Lacasaroja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librería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Katakrak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(Pam-  </a:t>
            </a:r>
            <a:r>
              <a:rPr dirty="0" sz="1000" spc="45">
                <a:latin typeface="Cambria"/>
                <a:cs typeface="Cambria"/>
              </a:rPr>
              <a:t>plona). </a:t>
            </a:r>
            <a:r>
              <a:rPr dirty="0" sz="1000" spc="120">
                <a:latin typeface="Cambria"/>
                <a:cs typeface="Cambria"/>
              </a:rPr>
              <a:t>Su</a:t>
            </a:r>
            <a:r>
              <a:rPr dirty="0" sz="1000" spc="-1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blog </a:t>
            </a:r>
            <a:r>
              <a:rPr dirty="0" sz="1000" spc="70">
                <a:latin typeface="Cambria"/>
                <a:cs typeface="Cambria"/>
              </a:rPr>
              <a:t>0halcondelanoche.wordpress.com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21141" y="332499"/>
            <a:ext cx="5090795" cy="19119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5">
                <a:latin typeface="Calibri"/>
                <a:cs typeface="Calibri"/>
              </a:rPr>
              <a:t>11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30">
                <a:latin typeface="Calibri"/>
                <a:cs typeface="Calibri"/>
              </a:rPr>
              <a:t>AGOStO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105">
                <a:latin typeface="Calibri"/>
                <a:cs typeface="Calibri"/>
              </a:rPr>
              <a:t>ViERnES</a:t>
            </a:r>
            <a:r>
              <a:rPr dirty="0" sz="1400" spc="-95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19:30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300"/>
              </a:lnSpc>
            </a:pPr>
            <a:r>
              <a:rPr dirty="0" sz="1400" spc="160">
                <a:latin typeface="Calibri"/>
                <a:cs typeface="Calibri"/>
              </a:rPr>
              <a:t>SAntOS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150">
                <a:latin typeface="Calibri"/>
                <a:cs typeface="Calibri"/>
              </a:rPr>
              <a:t>OChOA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algn="r" marL="1880870" marR="5080" indent="-1010285">
              <a:lnSpc>
                <a:spcPct val="72900"/>
              </a:lnSpc>
              <a:spcBef>
                <a:spcPts val="5"/>
              </a:spcBef>
            </a:pPr>
            <a:r>
              <a:rPr dirty="0" sz="2400" spc="15" b="1">
                <a:latin typeface="Calibri"/>
                <a:cs typeface="Calibri"/>
              </a:rPr>
              <a:t>MARÍA </a:t>
            </a:r>
            <a:r>
              <a:rPr dirty="0" sz="2400" spc="114" b="1">
                <a:latin typeface="Calibri"/>
                <a:cs typeface="Calibri"/>
              </a:rPr>
              <a:t>ANTONIA </a:t>
            </a:r>
            <a:r>
              <a:rPr dirty="0" sz="2400" spc="120" b="1">
                <a:latin typeface="Calibri"/>
                <a:cs typeface="Calibri"/>
              </a:rPr>
              <a:t>SAN</a:t>
            </a:r>
            <a:r>
              <a:rPr dirty="0" sz="2400" spc="-5" b="1">
                <a:latin typeface="Calibri"/>
                <a:cs typeface="Calibri"/>
              </a:rPr>
              <a:t> </a:t>
            </a:r>
            <a:r>
              <a:rPr dirty="0" sz="2400" spc="114" b="1">
                <a:latin typeface="Calibri"/>
                <a:cs typeface="Calibri"/>
              </a:rPr>
              <a:t>FELIPE</a:t>
            </a:r>
            <a:r>
              <a:rPr dirty="0" sz="2400" spc="40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&amp; </a:t>
            </a:r>
            <a:r>
              <a:rPr dirty="0" sz="2400" spc="-5" b="1">
                <a:latin typeface="Calibri"/>
                <a:cs typeface="Calibri"/>
              </a:rPr>
              <a:t> </a:t>
            </a:r>
            <a:r>
              <a:rPr dirty="0" sz="2400" spc="105" b="1">
                <a:latin typeface="Calibri"/>
                <a:cs typeface="Calibri"/>
              </a:rPr>
              <a:t>INAXIO</a:t>
            </a:r>
            <a:r>
              <a:rPr dirty="0" sz="2400" spc="10" b="1">
                <a:latin typeface="Calibri"/>
                <a:cs typeface="Calibri"/>
              </a:rPr>
              <a:t> </a:t>
            </a:r>
            <a:r>
              <a:rPr dirty="0" sz="2400" spc="110" b="1">
                <a:latin typeface="Calibri"/>
                <a:cs typeface="Calibri"/>
              </a:rPr>
              <a:t>GOLDARACENA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470"/>
              </a:lnSpc>
            </a:pPr>
            <a:r>
              <a:rPr dirty="0" sz="1500" spc="140">
                <a:latin typeface="Calibri"/>
                <a:cs typeface="Calibri"/>
              </a:rPr>
              <a:t>COnVERSACión,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95">
                <a:latin typeface="Calibri"/>
                <a:cs typeface="Calibri"/>
              </a:rPr>
              <a:t>RECitAL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55">
                <a:latin typeface="Calibri"/>
                <a:cs typeface="Calibri"/>
              </a:rPr>
              <a:t>PRESEntACión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5">
                <a:latin typeface="Calibri"/>
                <a:cs typeface="Calibri"/>
              </a:rPr>
              <a:t>DE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25">
                <a:latin typeface="Calibri"/>
                <a:cs typeface="Calibri"/>
              </a:rPr>
              <a:t>LOS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0">
                <a:latin typeface="Calibri"/>
                <a:cs typeface="Calibri"/>
              </a:rPr>
              <a:t>LiBROS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00"/>
              </a:lnSpc>
            </a:pPr>
            <a:r>
              <a:rPr dirty="0" sz="1500" spc="60" b="1">
                <a:latin typeface="Calibri"/>
                <a:cs typeface="Calibri"/>
              </a:rPr>
              <a:t>LAS </a:t>
            </a:r>
            <a:r>
              <a:rPr dirty="0" sz="1500" spc="50" b="1">
                <a:latin typeface="Calibri"/>
                <a:cs typeface="Calibri"/>
              </a:rPr>
              <a:t>SOMBRAS </a:t>
            </a:r>
            <a:r>
              <a:rPr dirty="0" sz="1500" spc="80" b="1">
                <a:latin typeface="Calibri"/>
                <a:cs typeface="Calibri"/>
              </a:rPr>
              <a:t>HABLAN </a:t>
            </a:r>
            <a:r>
              <a:rPr dirty="0" sz="1500" spc="150">
                <a:latin typeface="Calibri"/>
                <a:cs typeface="Calibri"/>
              </a:rPr>
              <a:t>(EnDyMiOn)</a:t>
            </a:r>
            <a:r>
              <a:rPr dirty="0" sz="1500" spc="-80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50"/>
              </a:lnSpc>
            </a:pPr>
            <a:r>
              <a:rPr dirty="0" sz="1500" spc="60" b="1">
                <a:latin typeface="Calibri"/>
                <a:cs typeface="Calibri"/>
              </a:rPr>
              <a:t>ANESTESIA </a:t>
            </a:r>
            <a:r>
              <a:rPr dirty="0" sz="1500" spc="75">
                <a:latin typeface="Calibri"/>
                <a:cs typeface="Calibri"/>
              </a:rPr>
              <a:t>(BAiLE </a:t>
            </a:r>
            <a:r>
              <a:rPr dirty="0" sz="1500" spc="110">
                <a:latin typeface="Calibri"/>
                <a:cs typeface="Calibri"/>
              </a:rPr>
              <a:t>DEL</a:t>
            </a:r>
            <a:r>
              <a:rPr dirty="0" sz="1500" spc="-65">
                <a:latin typeface="Calibri"/>
                <a:cs typeface="Calibri"/>
              </a:rPr>
              <a:t> </a:t>
            </a:r>
            <a:r>
              <a:rPr dirty="0" sz="1500" spc="114">
                <a:latin typeface="Calibri"/>
                <a:cs typeface="Calibri"/>
              </a:rPr>
              <a:t>SOL)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53967" y="2409342"/>
            <a:ext cx="3330003" cy="3330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53967" y="5833821"/>
            <a:ext cx="3330003" cy="3330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 rot="21120000">
            <a:off x="316636" y="507051"/>
            <a:ext cx="2617408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25"/>
              </a:lnSpc>
            </a:pPr>
            <a:r>
              <a:rPr dirty="0" baseline="-1851" sz="4500" spc="-765">
                <a:latin typeface="Arial"/>
                <a:cs typeface="Arial"/>
              </a:rPr>
              <a:t>Feria  </a:t>
            </a:r>
            <a:r>
              <a:rPr dirty="0" sz="3000" spc="-560">
                <a:latin typeface="Arial"/>
                <a:cs typeface="Arial"/>
              </a:rPr>
              <a:t>del  </a:t>
            </a:r>
            <a:r>
              <a:rPr dirty="0" sz="3000" spc="-520">
                <a:latin typeface="Arial"/>
                <a:cs typeface="Arial"/>
              </a:rPr>
              <a:t>Libro  </a:t>
            </a:r>
            <a:r>
              <a:rPr dirty="0" sz="3000" spc="-740">
                <a:latin typeface="Arial"/>
                <a:cs typeface="Arial"/>
              </a:rPr>
              <a:t>de  </a:t>
            </a:r>
            <a:r>
              <a:rPr dirty="0" sz="3000" spc="-705">
                <a:latin typeface="Arial"/>
                <a:cs typeface="Arial"/>
              </a:rPr>
              <a:t> </a:t>
            </a:r>
            <a:r>
              <a:rPr dirty="0" baseline="1851" sz="4500" spc="-982">
                <a:latin typeface="Arial"/>
                <a:cs typeface="Arial"/>
              </a:rPr>
              <a:t>Poesía</a:t>
            </a:r>
            <a:endParaRPr baseline="1851" sz="45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30</a:t>
            </a:fld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4810" y="2367457"/>
            <a:ext cx="3353435" cy="65995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985">
              <a:lnSpc>
                <a:spcPct val="125000"/>
              </a:lnSpc>
            </a:pPr>
            <a:r>
              <a:rPr dirty="0" sz="1000" spc="50" b="1">
                <a:latin typeface="Book Antiqua"/>
                <a:cs typeface="Book Antiqua"/>
              </a:rPr>
              <a:t>Carlos</a:t>
            </a:r>
            <a:r>
              <a:rPr dirty="0" sz="1000" spc="-55" b="1">
                <a:latin typeface="Book Antiqua"/>
                <a:cs typeface="Book Antiqua"/>
              </a:rPr>
              <a:t> </a:t>
            </a:r>
            <a:r>
              <a:rPr dirty="0" sz="1000" spc="80" b="1">
                <a:latin typeface="Book Antiqua"/>
                <a:cs typeface="Book Antiqua"/>
              </a:rPr>
              <a:t>Bueno</a:t>
            </a:r>
            <a:r>
              <a:rPr dirty="0" sz="1000" spc="-100" b="1">
                <a:latin typeface="Book Antiqua"/>
                <a:cs typeface="Book Antiqua"/>
              </a:rPr>
              <a:t> </a:t>
            </a:r>
            <a:r>
              <a:rPr dirty="0" sz="1000" spc="30" b="1">
                <a:latin typeface="Book Antiqua"/>
                <a:cs typeface="Book Antiqua"/>
              </a:rPr>
              <a:t>Vera</a:t>
            </a:r>
            <a:r>
              <a:rPr dirty="0" sz="1000" spc="-40" b="1">
                <a:latin typeface="Book Antiqua"/>
                <a:cs typeface="Book Antiqua"/>
              </a:rPr>
              <a:t> </a:t>
            </a:r>
            <a:r>
              <a:rPr dirty="0" sz="1000" spc="30">
                <a:latin typeface="Cambria"/>
                <a:cs typeface="Cambria"/>
              </a:rPr>
              <a:t>(Madrid,1984)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poeta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traductor.  </a:t>
            </a:r>
            <a:r>
              <a:rPr dirty="0" sz="1000" spc="80">
                <a:latin typeface="Cambria"/>
                <a:cs typeface="Cambria"/>
              </a:rPr>
              <a:t>Licenciado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Filología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Inglesa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Universidad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Au-  </a:t>
            </a:r>
            <a:r>
              <a:rPr dirty="0" sz="1000" spc="95">
                <a:latin typeface="Cambria"/>
                <a:cs typeface="Cambria"/>
              </a:rPr>
              <a:t>tónoma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Madrid,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publicado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5" i="1">
                <a:latin typeface="Cambria"/>
                <a:cs typeface="Cambria"/>
              </a:rPr>
              <a:t>Lo</a:t>
            </a:r>
            <a:r>
              <a:rPr dirty="0" sz="1000" spc="2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lavado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2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lo</a:t>
            </a:r>
            <a:r>
              <a:rPr dirty="0" sz="1000" spc="2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barrido  </a:t>
            </a:r>
            <a:r>
              <a:rPr dirty="0" sz="1000" spc="40">
                <a:latin typeface="Cambria"/>
                <a:cs typeface="Cambria"/>
              </a:rPr>
              <a:t>(Editorial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Universidad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Popular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José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Hierro,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">
                <a:latin typeface="Cambria"/>
                <a:cs typeface="Cambria"/>
              </a:rPr>
              <a:t>2013),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libro  </a:t>
            </a:r>
            <a:r>
              <a:rPr dirty="0" sz="1000" spc="90">
                <a:latin typeface="Cambria"/>
                <a:cs typeface="Cambria"/>
              </a:rPr>
              <a:t>por </a:t>
            </a:r>
            <a:r>
              <a:rPr dirty="0" sz="1000" spc="60">
                <a:latin typeface="Cambria"/>
                <a:cs typeface="Cambria"/>
              </a:rPr>
              <a:t>el </a:t>
            </a:r>
            <a:r>
              <a:rPr dirty="0" sz="1000" spc="90">
                <a:latin typeface="Cambria"/>
                <a:cs typeface="Cambria"/>
              </a:rPr>
              <a:t>que </a:t>
            </a:r>
            <a:r>
              <a:rPr dirty="0" sz="1000" spc="85">
                <a:latin typeface="Cambria"/>
                <a:cs typeface="Cambria"/>
              </a:rPr>
              <a:t>obtuvo </a:t>
            </a:r>
            <a:r>
              <a:rPr dirty="0" sz="1000" spc="60">
                <a:latin typeface="Cambria"/>
                <a:cs typeface="Cambria"/>
              </a:rPr>
              <a:t>el </a:t>
            </a:r>
            <a:r>
              <a:rPr dirty="0" sz="1000" spc="160">
                <a:latin typeface="Cambria"/>
                <a:cs typeface="Cambria"/>
              </a:rPr>
              <a:t>IX </a:t>
            </a:r>
            <a:r>
              <a:rPr dirty="0" sz="1000" spc="100">
                <a:latin typeface="Cambria"/>
                <a:cs typeface="Cambria"/>
              </a:rPr>
              <a:t>Premio </a:t>
            </a:r>
            <a:r>
              <a:rPr dirty="0" sz="1000" spc="80">
                <a:latin typeface="Cambria"/>
                <a:cs typeface="Cambria"/>
              </a:rPr>
              <a:t>Nacional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Poesía  </a:t>
            </a:r>
            <a:r>
              <a:rPr dirty="0" sz="1000" spc="70">
                <a:latin typeface="Cambria"/>
                <a:cs typeface="Cambria"/>
              </a:rPr>
              <a:t>Joven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Félix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Grande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y,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recientemente,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traducido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80" i="1">
                <a:latin typeface="Cambria"/>
                <a:cs typeface="Cambria"/>
              </a:rPr>
              <a:t>In-  </a:t>
            </a:r>
            <a:r>
              <a:rPr dirty="0" sz="1000" i="1">
                <a:latin typeface="Cambria"/>
                <a:cs typeface="Cambria"/>
              </a:rPr>
              <a:t>quieto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Kenneth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Goldsmith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(La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Uña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Rota,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-15">
                <a:latin typeface="Cambria"/>
                <a:cs typeface="Cambria"/>
              </a:rPr>
              <a:t>2014)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70" i="1">
                <a:latin typeface="Cambria"/>
                <a:cs typeface="Cambria"/>
              </a:rPr>
              <a:t>Car-  </a:t>
            </a:r>
            <a:r>
              <a:rPr dirty="0" sz="1000" spc="10" i="1">
                <a:latin typeface="Cambria"/>
                <a:cs typeface="Cambria"/>
              </a:rPr>
              <a:t>tas </a:t>
            </a:r>
            <a:r>
              <a:rPr dirty="0" sz="1000" spc="40" i="1">
                <a:latin typeface="Cambria"/>
                <a:cs typeface="Cambria"/>
              </a:rPr>
              <a:t>a </a:t>
            </a:r>
            <a:r>
              <a:rPr dirty="0" sz="1000" spc="50" i="1">
                <a:latin typeface="Cambria"/>
                <a:cs typeface="Cambria"/>
              </a:rPr>
              <a:t>Hawthorne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120">
                <a:latin typeface="Cambria"/>
                <a:cs typeface="Cambria"/>
              </a:rPr>
              <a:t>Herman </a:t>
            </a:r>
            <a:r>
              <a:rPr dirty="0" sz="1000" spc="75">
                <a:latin typeface="Cambria"/>
                <a:cs typeface="Cambria"/>
              </a:rPr>
              <a:t>Melville </a:t>
            </a:r>
            <a:r>
              <a:rPr dirty="0" sz="1000" spc="55">
                <a:latin typeface="Cambria"/>
                <a:cs typeface="Cambria"/>
              </a:rPr>
              <a:t>(La </a:t>
            </a:r>
            <a:r>
              <a:rPr dirty="0" sz="1000" spc="110">
                <a:latin typeface="Cambria"/>
                <a:cs typeface="Cambria"/>
              </a:rPr>
              <a:t>Uña </a:t>
            </a:r>
            <a:r>
              <a:rPr dirty="0" sz="1000" spc="75">
                <a:latin typeface="Cambria"/>
                <a:cs typeface="Cambria"/>
              </a:rPr>
              <a:t>Rota,  </a:t>
            </a:r>
            <a:r>
              <a:rPr dirty="0" sz="1000" spc="10">
                <a:latin typeface="Cambria"/>
                <a:cs typeface="Cambria"/>
              </a:rPr>
              <a:t>2016).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Además,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escrito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artículos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revistas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0" i="1">
                <a:latin typeface="Cambria"/>
                <a:cs typeface="Cambria"/>
              </a:rPr>
              <a:t>El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85" i="1">
                <a:latin typeface="Cambria"/>
                <a:cs typeface="Cambria"/>
              </a:rPr>
              <a:t>Es-  </a:t>
            </a:r>
            <a:r>
              <a:rPr dirty="0" sz="1000" spc="10" i="1">
                <a:latin typeface="Cambria"/>
                <a:cs typeface="Cambria"/>
              </a:rPr>
              <a:t>tado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Mental,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85" i="1">
                <a:latin typeface="Cambria"/>
                <a:cs typeface="Cambria"/>
              </a:rPr>
              <a:t>El</a:t>
            </a:r>
            <a:r>
              <a:rPr dirty="0" sz="1000" spc="-8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Cuaderno,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SalonKritik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Despalabro</a:t>
            </a:r>
            <a:r>
              <a:rPr dirty="0" sz="1000" spc="10">
                <a:latin typeface="Cambria"/>
                <a:cs typeface="Cambria"/>
              </a:rPr>
              <a:t>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revista 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90">
                <a:latin typeface="Cambria"/>
                <a:cs typeface="Cambria"/>
              </a:rPr>
              <a:t>que </a:t>
            </a:r>
            <a:r>
              <a:rPr dirty="0" sz="1000" spc="45">
                <a:latin typeface="Cambria"/>
                <a:cs typeface="Cambria"/>
              </a:rPr>
              <a:t>es </a:t>
            </a:r>
            <a:r>
              <a:rPr dirty="0" sz="1000" spc="80">
                <a:latin typeface="Cambria"/>
                <a:cs typeface="Cambria"/>
              </a:rPr>
              <a:t>co-editor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14">
                <a:latin typeface="Cambria"/>
                <a:cs typeface="Cambria"/>
              </a:rPr>
              <a:t>miembro </a:t>
            </a:r>
            <a:r>
              <a:rPr dirty="0" sz="1000" spc="80">
                <a:latin typeface="Cambria"/>
                <a:cs typeface="Cambria"/>
              </a:rPr>
              <a:t>fundador.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Trabajó  </a:t>
            </a:r>
            <a:r>
              <a:rPr dirty="0" sz="1000" spc="65">
                <a:latin typeface="Cambria"/>
                <a:cs typeface="Cambria"/>
              </a:rPr>
              <a:t>durante años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90">
                <a:latin typeface="Cambria"/>
                <a:cs typeface="Cambria"/>
              </a:rPr>
              <a:t>Ámsterdam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1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55">
                <a:latin typeface="Cambria"/>
                <a:cs typeface="Cambria"/>
              </a:rPr>
              <a:t>actualidad </a:t>
            </a:r>
            <a:r>
              <a:rPr dirty="0" sz="1000" spc="50">
                <a:latin typeface="Cambria"/>
                <a:cs typeface="Cambria"/>
              </a:rPr>
              <a:t>reside 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Madrid.</a:t>
            </a:r>
            <a:endParaRPr sz="1000">
              <a:latin typeface="Cambria"/>
              <a:cs typeface="Cambria"/>
            </a:endParaRPr>
          </a:p>
          <a:p>
            <a:pPr algn="just" marL="12700" marR="8255">
              <a:lnSpc>
                <a:spcPct val="125000"/>
              </a:lnSpc>
              <a:spcBef>
                <a:spcPts val="280"/>
              </a:spcBef>
            </a:pPr>
            <a:r>
              <a:rPr dirty="0" sz="1000" spc="65" b="1">
                <a:latin typeface="Book Antiqua"/>
                <a:cs typeface="Book Antiqua"/>
              </a:rPr>
              <a:t>Francisco </a:t>
            </a:r>
            <a:r>
              <a:rPr dirty="0" sz="1000" spc="45" b="1">
                <a:latin typeface="Book Antiqua"/>
                <a:cs typeface="Book Antiqua"/>
              </a:rPr>
              <a:t>Daniel </a:t>
            </a:r>
            <a:r>
              <a:rPr dirty="0" sz="1000" spc="55" b="1">
                <a:latin typeface="Book Antiqua"/>
                <a:cs typeface="Book Antiqua"/>
              </a:rPr>
              <a:t>Medina</a:t>
            </a:r>
            <a:r>
              <a:rPr dirty="0" sz="1000" spc="55">
                <a:latin typeface="Cambria"/>
                <a:cs typeface="Cambria"/>
              </a:rPr>
              <a:t>. </a:t>
            </a:r>
            <a:r>
              <a:rPr dirty="0" sz="1000" spc="85">
                <a:latin typeface="Cambria"/>
                <a:cs typeface="Cambria"/>
              </a:rPr>
              <a:t>Nacido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80">
                <a:latin typeface="Cambria"/>
                <a:cs typeface="Cambria"/>
              </a:rPr>
              <a:t>Málaga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-40">
                <a:latin typeface="Cambria"/>
                <a:cs typeface="Cambria"/>
              </a:rPr>
              <a:t>1975  </a:t>
            </a:r>
            <a:r>
              <a:rPr dirty="0" sz="1000" spc="40">
                <a:latin typeface="Cambria"/>
                <a:cs typeface="Cambria"/>
              </a:rPr>
              <a:t>es </a:t>
            </a:r>
            <a:r>
              <a:rPr dirty="0" sz="1000" spc="110">
                <a:latin typeface="Cambria"/>
                <a:cs typeface="Cambria"/>
              </a:rPr>
              <a:t>un </a:t>
            </a:r>
            <a:r>
              <a:rPr dirty="0" sz="1000" spc="45">
                <a:latin typeface="Cambria"/>
                <a:cs typeface="Cambria"/>
              </a:rPr>
              <a:t>escritor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0">
                <a:latin typeface="Cambria"/>
                <a:cs typeface="Cambria"/>
              </a:rPr>
              <a:t>músico </a:t>
            </a:r>
            <a:r>
              <a:rPr dirty="0" sz="1000" spc="80">
                <a:latin typeface="Cambria"/>
                <a:cs typeface="Cambria"/>
              </a:rPr>
              <a:t>malagueño. </a:t>
            </a:r>
            <a:r>
              <a:rPr dirty="0" sz="1000" spc="135">
                <a:latin typeface="Cambria"/>
                <a:cs typeface="Cambria"/>
              </a:rPr>
              <a:t>Ha </a:t>
            </a:r>
            <a:r>
              <a:rPr dirty="0" sz="1000" spc="70">
                <a:latin typeface="Cambria"/>
                <a:cs typeface="Cambria"/>
              </a:rPr>
              <a:t>publicado </a:t>
            </a:r>
            <a:r>
              <a:rPr dirty="0" sz="1000" spc="30">
                <a:latin typeface="Cambria"/>
                <a:cs typeface="Cambria"/>
              </a:rPr>
              <a:t>las  </a:t>
            </a:r>
            <a:r>
              <a:rPr dirty="0" sz="1000" spc="55">
                <a:latin typeface="Cambria"/>
                <a:cs typeface="Cambria"/>
              </a:rPr>
              <a:t>novelas </a:t>
            </a:r>
            <a:r>
              <a:rPr dirty="0" sz="1000" spc="110" i="1">
                <a:latin typeface="Cambria"/>
                <a:cs typeface="Cambria"/>
              </a:rPr>
              <a:t>Un </a:t>
            </a:r>
            <a:r>
              <a:rPr dirty="0" sz="1000" spc="40" i="1">
                <a:latin typeface="Cambria"/>
                <a:cs typeface="Cambria"/>
              </a:rPr>
              <a:t>mundo </a:t>
            </a:r>
            <a:r>
              <a:rPr dirty="0" sz="1000" spc="35" i="1">
                <a:latin typeface="Cambria"/>
                <a:cs typeface="Cambria"/>
              </a:rPr>
              <a:t>sin </a:t>
            </a:r>
            <a:r>
              <a:rPr dirty="0" sz="1000" spc="5" i="1">
                <a:latin typeface="Cambria"/>
                <a:cs typeface="Cambria"/>
              </a:rPr>
              <a:t>cuentos </a:t>
            </a:r>
            <a:r>
              <a:rPr dirty="0" sz="1000" spc="-15">
                <a:latin typeface="Cambria"/>
                <a:cs typeface="Cambria"/>
              </a:rPr>
              <a:t>(1999) </a:t>
            </a:r>
            <a:r>
              <a:rPr dirty="0" sz="1000" spc="95">
                <a:latin typeface="Cambria"/>
                <a:cs typeface="Cambria"/>
              </a:rPr>
              <a:t>con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75">
                <a:latin typeface="Cambria"/>
                <a:cs typeface="Cambria"/>
              </a:rPr>
              <a:t>obtuvo 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90">
                <a:latin typeface="Cambria"/>
                <a:cs typeface="Cambria"/>
              </a:rPr>
              <a:t>Premio de </a:t>
            </a:r>
            <a:r>
              <a:rPr dirty="0" sz="1000" spc="55">
                <a:latin typeface="Cambria"/>
                <a:cs typeface="Cambria"/>
              </a:rPr>
              <a:t>Narrativa </a:t>
            </a:r>
            <a:r>
              <a:rPr dirty="0" sz="1000" spc="70">
                <a:latin typeface="Cambria"/>
                <a:cs typeface="Cambria"/>
              </a:rPr>
              <a:t>Andalucía Joven </a:t>
            </a:r>
            <a:r>
              <a:rPr dirty="0" sz="1000" spc="15">
                <a:latin typeface="Cambria"/>
                <a:cs typeface="Cambria"/>
              </a:rPr>
              <a:t>1998, </a:t>
            </a:r>
            <a:r>
              <a:rPr dirty="0" sz="1000" spc="55" i="1">
                <a:latin typeface="Cambria"/>
                <a:cs typeface="Cambria"/>
              </a:rPr>
              <a:t>Cuando  </a:t>
            </a:r>
            <a:r>
              <a:rPr dirty="0" sz="1000" spc="10" i="1">
                <a:latin typeface="Cambria"/>
                <a:cs typeface="Cambria"/>
              </a:rPr>
              <a:t>las </a:t>
            </a:r>
            <a:r>
              <a:rPr dirty="0" sz="1000" i="1">
                <a:latin typeface="Cambria"/>
                <a:cs typeface="Cambria"/>
              </a:rPr>
              <a:t>luces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30" i="1">
                <a:latin typeface="Cambria"/>
                <a:cs typeface="Cambria"/>
              </a:rPr>
              <a:t>la ciudad </a:t>
            </a:r>
            <a:r>
              <a:rPr dirty="0" sz="1000" spc="-15" i="1">
                <a:latin typeface="Cambria"/>
                <a:cs typeface="Cambria"/>
              </a:rPr>
              <a:t>se </a:t>
            </a:r>
            <a:r>
              <a:rPr dirty="0" sz="1000" spc="20" i="1">
                <a:latin typeface="Cambria"/>
                <a:cs typeface="Cambria"/>
              </a:rPr>
              <a:t>apaguen </a:t>
            </a:r>
            <a:r>
              <a:rPr dirty="0" sz="1000" spc="30">
                <a:latin typeface="Cambria"/>
                <a:cs typeface="Cambria"/>
              </a:rPr>
              <a:t>(2005), </a:t>
            </a:r>
            <a:r>
              <a:rPr dirty="0" sz="1000" spc="95" i="1">
                <a:latin typeface="Cambria"/>
                <a:cs typeface="Cambria"/>
              </a:rPr>
              <a:t>La</a:t>
            </a:r>
            <a:r>
              <a:rPr dirty="0" sz="1000" spc="-16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extravagancia</a:t>
            </a:r>
            <a:endParaRPr sz="1000">
              <a:latin typeface="Cambria"/>
              <a:cs typeface="Cambria"/>
            </a:endParaRPr>
          </a:p>
          <a:p>
            <a:pPr algn="just" marL="12700" marR="5080">
              <a:lnSpc>
                <a:spcPct val="125000"/>
              </a:lnSpc>
              <a:spcBef>
                <a:spcPts val="280"/>
              </a:spcBef>
            </a:pPr>
            <a:r>
              <a:rPr dirty="0" sz="1000">
                <a:latin typeface="Cambria"/>
                <a:cs typeface="Cambria"/>
              </a:rPr>
              <a:t>(2016)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0">
                <a:latin typeface="Cambria"/>
                <a:cs typeface="Cambria"/>
              </a:rPr>
              <a:t>el </a:t>
            </a:r>
            <a:r>
              <a:rPr dirty="0" sz="1000" spc="65">
                <a:latin typeface="Cambria"/>
                <a:cs typeface="Cambria"/>
              </a:rPr>
              <a:t>libro </a:t>
            </a:r>
            <a:r>
              <a:rPr dirty="0" sz="1000" spc="95">
                <a:latin typeface="Cambria"/>
                <a:cs typeface="Cambria"/>
              </a:rPr>
              <a:t>de poemas </a:t>
            </a:r>
            <a:r>
              <a:rPr dirty="0" sz="1000" spc="95" i="1">
                <a:latin typeface="Cambria"/>
                <a:cs typeface="Cambria"/>
              </a:rPr>
              <a:t>El </a:t>
            </a:r>
            <a:r>
              <a:rPr dirty="0" sz="1000" spc="15" i="1">
                <a:latin typeface="Cambria"/>
                <a:cs typeface="Cambria"/>
              </a:rPr>
              <a:t>arte </a:t>
            </a:r>
            <a:r>
              <a:rPr dirty="0" sz="1000" spc="25" i="1">
                <a:latin typeface="Cambria"/>
                <a:cs typeface="Cambria"/>
              </a:rPr>
              <a:t>de </a:t>
            </a:r>
            <a:r>
              <a:rPr dirty="0" sz="1000" spc="30" i="1">
                <a:latin typeface="Cambria"/>
                <a:cs typeface="Cambria"/>
              </a:rPr>
              <a:t>derribar aviones  </a:t>
            </a:r>
            <a:r>
              <a:rPr dirty="0" sz="1000" spc="-10">
                <a:latin typeface="Cambria"/>
                <a:cs typeface="Cambria"/>
              </a:rPr>
              <a:t>(2013).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Por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poema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Laconcienciade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las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-5" i="1">
                <a:latin typeface="Cambria"/>
                <a:cs typeface="Cambria"/>
              </a:rPr>
              <a:t>moscas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(incluido 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dicho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libro)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obtuvo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Accésit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I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Premio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Inter-  </a:t>
            </a:r>
            <a:r>
              <a:rPr dirty="0" sz="1000" spc="75">
                <a:latin typeface="Cambria"/>
                <a:cs typeface="Cambria"/>
              </a:rPr>
              <a:t>nacional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Poesía </a:t>
            </a:r>
            <a:r>
              <a:rPr dirty="0" sz="1000" spc="85">
                <a:latin typeface="Cambria"/>
                <a:cs typeface="Cambria"/>
              </a:rPr>
              <a:t>Addison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75">
                <a:latin typeface="Cambria"/>
                <a:cs typeface="Cambria"/>
              </a:rPr>
              <a:t>Witt. Publica </a:t>
            </a:r>
            <a:r>
              <a:rPr dirty="0" sz="1000" spc="70">
                <a:latin typeface="Cambria"/>
                <a:cs typeface="Cambria"/>
              </a:rPr>
              <a:t>asidua-  </a:t>
            </a:r>
            <a:r>
              <a:rPr dirty="0" sz="1000" spc="90">
                <a:latin typeface="Cambria"/>
                <a:cs typeface="Cambria"/>
              </a:rPr>
              <a:t>mente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artículos,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entrevistas,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reseñas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libros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discos 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Revista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cultura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independiente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Staf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Magazine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65">
                <a:latin typeface="Cambria"/>
                <a:cs typeface="Cambria"/>
              </a:rPr>
              <a:t>colabora </a:t>
            </a:r>
            <a:r>
              <a:rPr dirty="0" sz="1000" spc="80">
                <a:latin typeface="Cambria"/>
                <a:cs typeface="Cambria"/>
              </a:rPr>
              <a:t>también </a:t>
            </a:r>
            <a:r>
              <a:rPr dirty="0" sz="1000" spc="65">
                <a:latin typeface="Cambria"/>
                <a:cs typeface="Cambria"/>
              </a:rPr>
              <a:t>desde </a:t>
            </a:r>
            <a:r>
              <a:rPr dirty="0" sz="1000" spc="35">
                <a:latin typeface="Cambria"/>
                <a:cs typeface="Cambria"/>
              </a:rPr>
              <a:t>sus </a:t>
            </a:r>
            <a:r>
              <a:rPr dirty="0" sz="1000" spc="55">
                <a:latin typeface="Cambria"/>
                <a:cs typeface="Cambria"/>
              </a:rPr>
              <a:t>inicios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40">
                <a:latin typeface="Cambria"/>
                <a:cs typeface="Cambria"/>
              </a:rPr>
              <a:t>Festival </a:t>
            </a:r>
            <a:r>
              <a:rPr dirty="0" sz="1000" spc="145">
                <a:latin typeface="Cambria"/>
                <a:cs typeface="Cambria"/>
              </a:rPr>
              <a:t>Mo-  </a:t>
            </a:r>
            <a:r>
              <a:rPr dirty="0" sz="1000" spc="90">
                <a:latin typeface="Cambria"/>
                <a:cs typeface="Cambria"/>
              </a:rPr>
              <a:t>ments </a:t>
            </a:r>
            <a:r>
              <a:rPr dirty="0" sz="1000" spc="60">
                <a:latin typeface="Cambria"/>
                <a:cs typeface="Cambria"/>
              </a:rPr>
              <a:t>‘Jornadas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75">
                <a:latin typeface="Cambria"/>
                <a:cs typeface="Cambria"/>
              </a:rPr>
              <a:t>Estudio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85">
                <a:latin typeface="Cambria"/>
                <a:cs typeface="Cambria"/>
              </a:rPr>
              <a:t>Cultura </a:t>
            </a:r>
            <a:r>
              <a:rPr dirty="0" sz="1000" spc="95">
                <a:latin typeface="Cambria"/>
                <a:cs typeface="Cambria"/>
              </a:rPr>
              <a:t>Indepen-  </a:t>
            </a:r>
            <a:r>
              <a:rPr dirty="0" sz="1000" spc="60">
                <a:latin typeface="Cambria"/>
                <a:cs typeface="Cambria"/>
              </a:rPr>
              <a:t>diente’ </a:t>
            </a:r>
            <a:r>
              <a:rPr dirty="0" sz="1000" spc="90">
                <a:latin typeface="Cambria"/>
                <a:cs typeface="Cambria"/>
              </a:rPr>
              <a:t>que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>
                <a:latin typeface="Cambria"/>
                <a:cs typeface="Cambria"/>
              </a:rPr>
              <a:t>2017 </a:t>
            </a:r>
            <a:r>
              <a:rPr dirty="0" sz="1000" spc="60">
                <a:latin typeface="Cambria"/>
                <a:cs typeface="Cambria"/>
              </a:rPr>
              <a:t>celebrará </a:t>
            </a:r>
            <a:r>
              <a:rPr dirty="0" sz="1000" spc="85">
                <a:latin typeface="Cambria"/>
                <a:cs typeface="Cambria"/>
              </a:rPr>
              <a:t>ya </a:t>
            </a:r>
            <a:r>
              <a:rPr dirty="0" sz="1000" spc="60">
                <a:latin typeface="Cambria"/>
                <a:cs typeface="Cambria"/>
              </a:rPr>
              <a:t>su </a:t>
            </a:r>
            <a:r>
              <a:rPr dirty="0" sz="1000" spc="125">
                <a:latin typeface="Cambria"/>
                <a:cs typeface="Cambria"/>
              </a:rPr>
              <a:t>IV </a:t>
            </a:r>
            <a:r>
              <a:rPr dirty="0" sz="1000" spc="85">
                <a:latin typeface="Cambria"/>
                <a:cs typeface="Cambria"/>
              </a:rPr>
              <a:t>Edición.  </a:t>
            </a:r>
            <a:r>
              <a:rPr dirty="0" sz="1000" spc="70">
                <a:latin typeface="Cambria"/>
                <a:cs typeface="Cambria"/>
              </a:rPr>
              <a:t>Cantante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extinta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banda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pop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rock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30">
                <a:latin typeface="Cambria"/>
                <a:cs typeface="Cambria"/>
              </a:rPr>
              <a:t>Modo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Bélica,  </a:t>
            </a:r>
            <a:r>
              <a:rPr dirty="0" sz="1000" spc="70">
                <a:latin typeface="Cambria"/>
                <a:cs typeface="Cambria"/>
              </a:rPr>
              <a:t>recientemente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fundando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trío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Peleador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acaba 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grabar su </a:t>
            </a:r>
            <a:r>
              <a:rPr dirty="0" sz="1000" spc="85">
                <a:latin typeface="Cambria"/>
                <a:cs typeface="Cambria"/>
              </a:rPr>
              <a:t>primer </a:t>
            </a:r>
            <a:r>
              <a:rPr dirty="0" sz="1000" spc="90">
                <a:latin typeface="Cambria"/>
                <a:cs typeface="Cambria"/>
              </a:rPr>
              <a:t>Ep. </a:t>
            </a:r>
            <a:r>
              <a:rPr dirty="0" sz="1000" spc="12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55">
                <a:latin typeface="Cambria"/>
                <a:cs typeface="Cambria"/>
              </a:rPr>
              <a:t>actualidad, </a:t>
            </a:r>
            <a:r>
              <a:rPr dirty="0" sz="1000" spc="90">
                <a:latin typeface="Cambria"/>
                <a:cs typeface="Cambria"/>
              </a:rPr>
              <a:t>compagina  </a:t>
            </a:r>
            <a:r>
              <a:rPr dirty="0" sz="1000" spc="80">
                <a:latin typeface="Cambria"/>
                <a:cs typeface="Cambria"/>
              </a:rPr>
              <a:t>todo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lo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anterior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trabajo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Patronato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Re-  </a:t>
            </a:r>
            <a:r>
              <a:rPr dirty="0" sz="1000" spc="75">
                <a:latin typeface="Cambria"/>
                <a:cs typeface="Cambria"/>
              </a:rPr>
              <a:t>caudación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Provincial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Málaga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Grado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Psicolo-  </a:t>
            </a:r>
            <a:r>
              <a:rPr dirty="0" sz="1000" spc="60">
                <a:latin typeface="Cambria"/>
                <a:cs typeface="Cambria"/>
              </a:rPr>
              <a:t>gía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Universitat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oberta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Catalunya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(UoC).</a:t>
            </a:r>
            <a:endParaRPr sz="1000">
              <a:latin typeface="Cambria"/>
              <a:cs typeface="Cambria"/>
            </a:endParaRPr>
          </a:p>
          <a:p>
            <a:pPr algn="just" marL="12700">
              <a:lnSpc>
                <a:spcPct val="100000"/>
              </a:lnSpc>
              <a:spcBef>
                <a:spcPts val="580"/>
              </a:spcBef>
            </a:pPr>
            <a:r>
              <a:rPr dirty="0" sz="1000" spc="70">
                <a:latin typeface="Cambria"/>
                <a:cs typeface="Cambria"/>
                <a:hlinkClick r:id="rId2"/>
              </a:rPr>
              <a:t>www.franciscodanielmedina.com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12416" y="332499"/>
            <a:ext cx="5090795" cy="1861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5">
                <a:latin typeface="Calibri"/>
                <a:cs typeface="Calibri"/>
              </a:rPr>
              <a:t>12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30">
                <a:latin typeface="Calibri"/>
                <a:cs typeface="Calibri"/>
              </a:rPr>
              <a:t>AGOStO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105">
                <a:latin typeface="Calibri"/>
                <a:cs typeface="Calibri"/>
              </a:rPr>
              <a:t>SáBADO</a:t>
            </a:r>
            <a:r>
              <a:rPr dirty="0" sz="1400" spc="-110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19:30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300"/>
              </a:lnSpc>
            </a:pPr>
            <a:r>
              <a:rPr dirty="0" sz="1400" spc="160">
                <a:latin typeface="Calibri"/>
                <a:cs typeface="Calibri"/>
              </a:rPr>
              <a:t>SAntOS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150">
                <a:latin typeface="Calibri"/>
                <a:cs typeface="Calibri"/>
              </a:rPr>
              <a:t>OChOA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 algn="r" marL="1130935" marR="5080" indent="690880">
              <a:lnSpc>
                <a:spcPct val="72900"/>
              </a:lnSpc>
              <a:spcBef>
                <a:spcPts val="1100"/>
              </a:spcBef>
            </a:pPr>
            <a:r>
              <a:rPr dirty="0" sz="2400" spc="120" b="1">
                <a:latin typeface="Calibri"/>
                <a:cs typeface="Calibri"/>
              </a:rPr>
              <a:t>CARLOS </a:t>
            </a:r>
            <a:r>
              <a:rPr dirty="0" sz="2400" spc="150" b="1">
                <a:latin typeface="Calibri"/>
                <a:cs typeface="Calibri"/>
              </a:rPr>
              <a:t>BUENO</a:t>
            </a:r>
            <a:r>
              <a:rPr dirty="0" sz="2400" spc="-60" b="1">
                <a:latin typeface="Calibri"/>
                <a:cs typeface="Calibri"/>
              </a:rPr>
              <a:t> </a:t>
            </a:r>
            <a:r>
              <a:rPr dirty="0" sz="2400" spc="30" b="1">
                <a:latin typeface="Calibri"/>
                <a:cs typeface="Calibri"/>
              </a:rPr>
              <a:t>VERA </a:t>
            </a:r>
            <a:r>
              <a:rPr dirty="0" sz="2400" spc="-10" b="1">
                <a:latin typeface="Calibri"/>
                <a:cs typeface="Calibri"/>
              </a:rPr>
              <a:t>&amp; </a:t>
            </a:r>
            <a:r>
              <a:rPr dirty="0" sz="2400" spc="-5" b="1">
                <a:latin typeface="Calibri"/>
                <a:cs typeface="Calibri"/>
              </a:rPr>
              <a:t> </a:t>
            </a:r>
            <a:r>
              <a:rPr dirty="0" sz="2400" spc="135" b="1">
                <a:latin typeface="Calibri"/>
                <a:cs typeface="Calibri"/>
              </a:rPr>
              <a:t>FRANCISCO </a:t>
            </a:r>
            <a:r>
              <a:rPr dirty="0" sz="2400" spc="130" b="1">
                <a:latin typeface="Calibri"/>
                <a:cs typeface="Calibri"/>
              </a:rPr>
              <a:t>DANIEL</a:t>
            </a:r>
            <a:r>
              <a:rPr dirty="0" sz="2400" spc="-105" b="1">
                <a:latin typeface="Calibri"/>
                <a:cs typeface="Calibri"/>
              </a:rPr>
              <a:t> </a:t>
            </a:r>
            <a:r>
              <a:rPr dirty="0" sz="2400" spc="100" b="1">
                <a:latin typeface="Calibri"/>
                <a:cs typeface="Calibri"/>
              </a:rPr>
              <a:t>MEDINA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470"/>
              </a:lnSpc>
            </a:pPr>
            <a:r>
              <a:rPr dirty="0" sz="1500" spc="140">
                <a:latin typeface="Calibri"/>
                <a:cs typeface="Calibri"/>
              </a:rPr>
              <a:t>COnVERSACión,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95">
                <a:latin typeface="Calibri"/>
                <a:cs typeface="Calibri"/>
              </a:rPr>
              <a:t>RECitAL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55">
                <a:latin typeface="Calibri"/>
                <a:cs typeface="Calibri"/>
              </a:rPr>
              <a:t>PRESEntACión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5">
                <a:latin typeface="Calibri"/>
                <a:cs typeface="Calibri"/>
              </a:rPr>
              <a:t>DE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25">
                <a:latin typeface="Calibri"/>
                <a:cs typeface="Calibri"/>
              </a:rPr>
              <a:t>LOS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0">
                <a:latin typeface="Calibri"/>
                <a:cs typeface="Calibri"/>
              </a:rPr>
              <a:t>LiBROS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00"/>
              </a:lnSpc>
            </a:pPr>
            <a:r>
              <a:rPr dirty="0" sz="1500" spc="35" b="1">
                <a:latin typeface="Calibri"/>
                <a:cs typeface="Calibri"/>
              </a:rPr>
              <a:t>PANORAMA </a:t>
            </a:r>
            <a:r>
              <a:rPr dirty="0" sz="1500" spc="125">
                <a:latin typeface="Calibri"/>
                <a:cs typeface="Calibri"/>
              </a:rPr>
              <a:t>(áRtESE </a:t>
            </a:r>
            <a:r>
              <a:rPr dirty="0" sz="1500" spc="229">
                <a:latin typeface="Calibri"/>
                <a:cs typeface="Calibri"/>
              </a:rPr>
              <a:t>quiEn</a:t>
            </a:r>
            <a:r>
              <a:rPr dirty="0" sz="1500" spc="-155">
                <a:latin typeface="Calibri"/>
                <a:cs typeface="Calibri"/>
              </a:rPr>
              <a:t> </a:t>
            </a:r>
            <a:r>
              <a:rPr dirty="0" sz="1500" spc="105">
                <a:latin typeface="Calibri"/>
                <a:cs typeface="Calibri"/>
              </a:rPr>
              <a:t>PuEDA) </a:t>
            </a:r>
            <a:r>
              <a:rPr dirty="0" sz="1500" spc="145">
                <a:latin typeface="Calibri"/>
                <a:cs typeface="Calibri"/>
              </a:rPr>
              <a:t>y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50"/>
              </a:lnSpc>
            </a:pPr>
            <a:r>
              <a:rPr dirty="0" sz="1500" spc="60" b="1">
                <a:latin typeface="Calibri"/>
                <a:cs typeface="Calibri"/>
              </a:rPr>
              <a:t>LAS </a:t>
            </a:r>
            <a:r>
              <a:rPr dirty="0" sz="1500" spc="95" b="1">
                <a:latin typeface="Calibri"/>
                <a:cs typeface="Calibri"/>
              </a:rPr>
              <a:t>DETONACIONES</a:t>
            </a:r>
            <a:r>
              <a:rPr dirty="0" sz="1500" spc="-50" b="1">
                <a:latin typeface="Calibri"/>
                <a:cs typeface="Calibri"/>
              </a:rPr>
              <a:t> </a:t>
            </a:r>
            <a:r>
              <a:rPr dirty="0" sz="1500" spc="150">
                <a:latin typeface="Calibri"/>
                <a:cs typeface="Calibri"/>
              </a:rPr>
              <a:t>(EnDyMiOn)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45242" y="2410256"/>
            <a:ext cx="3329990" cy="33290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45242" y="5833821"/>
            <a:ext cx="3329990" cy="33300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 rot="21120000">
            <a:off x="307907" y="507051"/>
            <a:ext cx="2617408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25"/>
              </a:lnSpc>
            </a:pPr>
            <a:r>
              <a:rPr dirty="0" baseline="-1851" sz="4500" spc="-765">
                <a:latin typeface="Arial"/>
                <a:cs typeface="Arial"/>
              </a:rPr>
              <a:t>Feria  </a:t>
            </a:r>
            <a:r>
              <a:rPr dirty="0" sz="3000" spc="-560">
                <a:latin typeface="Arial"/>
                <a:cs typeface="Arial"/>
              </a:rPr>
              <a:t>del  </a:t>
            </a:r>
            <a:r>
              <a:rPr dirty="0" sz="3000" spc="-520">
                <a:latin typeface="Arial"/>
                <a:cs typeface="Arial"/>
              </a:rPr>
              <a:t>Libro  </a:t>
            </a:r>
            <a:r>
              <a:rPr dirty="0" sz="3000" spc="-740">
                <a:latin typeface="Arial"/>
                <a:cs typeface="Arial"/>
              </a:rPr>
              <a:t>de  </a:t>
            </a:r>
            <a:r>
              <a:rPr dirty="0" sz="3000" spc="-705">
                <a:latin typeface="Arial"/>
                <a:cs typeface="Arial"/>
              </a:rPr>
              <a:t> </a:t>
            </a:r>
            <a:r>
              <a:rPr dirty="0" baseline="1851" sz="4500" spc="-982">
                <a:latin typeface="Arial"/>
                <a:cs typeface="Arial"/>
              </a:rPr>
              <a:t>Poesía</a:t>
            </a:r>
            <a:endParaRPr baseline="1851" sz="45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30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4177" y="1933359"/>
            <a:ext cx="3350895" cy="5003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25" b="1">
                <a:latin typeface="Book Antiqua"/>
                <a:cs typeface="Book Antiqua"/>
              </a:rPr>
              <a:t>José</a:t>
            </a:r>
            <a:r>
              <a:rPr dirty="0" sz="1000" spc="-120" b="1">
                <a:latin typeface="Book Antiqua"/>
                <a:cs typeface="Book Antiqua"/>
              </a:rPr>
              <a:t> </a:t>
            </a:r>
            <a:r>
              <a:rPr dirty="0" sz="1000" spc="45" b="1">
                <a:latin typeface="Book Antiqua"/>
                <a:cs typeface="Book Antiqua"/>
              </a:rPr>
              <a:t>Andrés</a:t>
            </a:r>
            <a:r>
              <a:rPr dirty="0" sz="1000" spc="-120" b="1">
                <a:latin typeface="Book Antiqua"/>
                <a:cs typeface="Book Antiqua"/>
              </a:rPr>
              <a:t> </a:t>
            </a:r>
            <a:r>
              <a:rPr dirty="0" sz="1000" spc="35" b="1">
                <a:latin typeface="Book Antiqua"/>
                <a:cs typeface="Book Antiqua"/>
              </a:rPr>
              <a:t>Alvaro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Ocáriz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70">
                <a:latin typeface="Cambria"/>
                <a:cs typeface="Cambria"/>
              </a:rPr>
              <a:t>nació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San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Sebastián.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Re-  </a:t>
            </a:r>
            <a:r>
              <a:rPr dirty="0" sz="1000" spc="60">
                <a:latin typeface="Cambria"/>
                <a:cs typeface="Cambria"/>
              </a:rPr>
              <a:t>alizó </a:t>
            </a:r>
            <a:r>
              <a:rPr dirty="0" sz="1000" spc="50">
                <a:latin typeface="Cambria"/>
                <a:cs typeface="Cambria"/>
              </a:rPr>
              <a:t>los estudios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Magisterio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1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55">
                <a:latin typeface="Cambria"/>
                <a:cs typeface="Cambria"/>
              </a:rPr>
              <a:t>especialidad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60">
                <a:latin typeface="Cambria"/>
                <a:cs typeface="Cambria"/>
              </a:rPr>
              <a:t>Filología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Francesa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posee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Licenciatura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Filología  </a:t>
            </a:r>
            <a:r>
              <a:rPr dirty="0" sz="1000" spc="75">
                <a:latin typeface="Cambria"/>
                <a:cs typeface="Cambria"/>
              </a:rPr>
              <a:t>Hispánica. </a:t>
            </a:r>
            <a:r>
              <a:rPr dirty="0" sz="1000" spc="140">
                <a:latin typeface="Cambria"/>
                <a:cs typeface="Cambria"/>
              </a:rPr>
              <a:t>Ha </a:t>
            </a:r>
            <a:r>
              <a:rPr dirty="0" sz="1000" spc="85">
                <a:latin typeface="Cambria"/>
                <a:cs typeface="Cambria"/>
              </a:rPr>
              <a:t>impartido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80">
                <a:latin typeface="Cambria"/>
                <a:cs typeface="Cambria"/>
              </a:rPr>
              <a:t>docencia </a:t>
            </a:r>
            <a:r>
              <a:rPr dirty="0" sz="1000" spc="75">
                <a:latin typeface="Cambria"/>
                <a:cs typeface="Cambria"/>
              </a:rPr>
              <a:t>durante </a:t>
            </a:r>
            <a:r>
              <a:rPr dirty="0" sz="1000" spc="70">
                <a:latin typeface="Cambria"/>
                <a:cs typeface="Cambria"/>
              </a:rPr>
              <a:t>veinti-  </a:t>
            </a:r>
            <a:r>
              <a:rPr dirty="0" sz="1000" spc="80">
                <a:latin typeface="Cambria"/>
                <a:cs typeface="Cambria"/>
              </a:rPr>
              <a:t>cinco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años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diversos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colegios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institutos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Aragón,  </a:t>
            </a:r>
            <a:r>
              <a:rPr dirty="0" sz="1000" spc="65">
                <a:latin typeface="Cambria"/>
                <a:cs typeface="Cambria"/>
              </a:rPr>
              <a:t>Barcelona,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Navarra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País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Vasco.</a:t>
            </a:r>
            <a:r>
              <a:rPr dirty="0" sz="1000" spc="220">
                <a:latin typeface="Cambria"/>
                <a:cs typeface="Cambria"/>
              </a:rPr>
              <a:t> </a:t>
            </a:r>
            <a:r>
              <a:rPr dirty="0" sz="1000" spc="145">
                <a:latin typeface="Cambria"/>
                <a:cs typeface="Cambria"/>
              </a:rPr>
              <a:t>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labor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docente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  </a:t>
            </a:r>
            <a:r>
              <a:rPr dirty="0" sz="1000" spc="90">
                <a:latin typeface="Cambria"/>
                <a:cs typeface="Cambria"/>
              </a:rPr>
              <a:t>suma </a:t>
            </a:r>
            <a:r>
              <a:rPr dirty="0" sz="1000" spc="55">
                <a:latin typeface="Cambria"/>
                <a:cs typeface="Cambria"/>
              </a:rPr>
              <a:t>su </a:t>
            </a:r>
            <a:r>
              <a:rPr dirty="0" sz="1000" spc="50">
                <a:latin typeface="Cambria"/>
                <a:cs typeface="Cambria"/>
              </a:rPr>
              <a:t>trabajo </a:t>
            </a:r>
            <a:r>
              <a:rPr dirty="0" sz="1000" spc="125">
                <a:latin typeface="Cambria"/>
                <a:cs typeface="Cambria"/>
              </a:rPr>
              <a:t>como </a:t>
            </a:r>
            <a:r>
              <a:rPr dirty="0" sz="1000" spc="70">
                <a:latin typeface="Cambria"/>
                <a:cs typeface="Cambria"/>
              </a:rPr>
              <a:t>divulgador </a:t>
            </a:r>
            <a:r>
              <a:rPr dirty="0" sz="1000" spc="50">
                <a:latin typeface="Cambria"/>
                <a:cs typeface="Cambria"/>
              </a:rPr>
              <a:t>cultural.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Ha </a:t>
            </a:r>
            <a:r>
              <a:rPr dirty="0" sz="1000" spc="45">
                <a:latin typeface="Cambria"/>
                <a:cs typeface="Cambria"/>
              </a:rPr>
              <a:t>escrito  </a:t>
            </a:r>
            <a:r>
              <a:rPr dirty="0" sz="1000" spc="50">
                <a:latin typeface="Cambria"/>
                <a:cs typeface="Cambria"/>
              </a:rPr>
              <a:t>varios</a:t>
            </a:r>
            <a:r>
              <a:rPr dirty="0" sz="1000" spc="2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libros,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formado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parte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jurados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premios  </a:t>
            </a:r>
            <a:r>
              <a:rPr dirty="0" sz="1000" spc="50">
                <a:latin typeface="Cambria"/>
                <a:cs typeface="Cambria"/>
              </a:rPr>
              <a:t>literarios </a:t>
            </a:r>
            <a:r>
              <a:rPr dirty="0" sz="1000" spc="60">
                <a:latin typeface="Cambria"/>
                <a:cs typeface="Cambria"/>
              </a:rPr>
              <a:t>y,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estos </a:t>
            </a:r>
            <a:r>
              <a:rPr dirty="0" sz="1000" spc="80">
                <a:latin typeface="Cambria"/>
                <a:cs typeface="Cambria"/>
              </a:rPr>
              <a:t>últimos </a:t>
            </a:r>
            <a:r>
              <a:rPr dirty="0" sz="1000" spc="70">
                <a:latin typeface="Cambria"/>
                <a:cs typeface="Cambria"/>
              </a:rPr>
              <a:t>años </a:t>
            </a:r>
            <a:r>
              <a:rPr dirty="0" sz="1000" spc="90">
                <a:latin typeface="Cambria"/>
                <a:cs typeface="Cambria"/>
              </a:rPr>
              <a:t>ha </a:t>
            </a:r>
            <a:r>
              <a:rPr dirty="0" sz="1000" spc="75">
                <a:latin typeface="Cambria"/>
                <a:cs typeface="Cambria"/>
              </a:rPr>
              <a:t>ofrecido, </a:t>
            </a:r>
            <a:r>
              <a:rPr dirty="0" sz="1000" spc="70">
                <a:latin typeface="Cambria"/>
                <a:cs typeface="Cambria"/>
              </a:rPr>
              <a:t>unas  </a:t>
            </a:r>
            <a:r>
              <a:rPr dirty="0" sz="1000" spc="65">
                <a:latin typeface="Cambria"/>
                <a:cs typeface="Cambria"/>
              </a:rPr>
              <a:t>ciento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setenta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conferencias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recitales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poéticos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tanto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  </a:t>
            </a:r>
            <a:r>
              <a:rPr dirty="0" sz="1000" spc="60">
                <a:latin typeface="Cambria"/>
                <a:cs typeface="Cambria"/>
              </a:rPr>
              <a:t>nivel </a:t>
            </a:r>
            <a:r>
              <a:rPr dirty="0" sz="1000" spc="65">
                <a:latin typeface="Cambria"/>
                <a:cs typeface="Cambria"/>
              </a:rPr>
              <a:t>nacional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-1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internacional.</a:t>
            </a:r>
            <a:endParaRPr sz="1000">
              <a:latin typeface="Cambria"/>
              <a:cs typeface="Cambria"/>
            </a:endParaRPr>
          </a:p>
          <a:p>
            <a:pPr algn="just" marL="12700" marR="5080">
              <a:lnSpc>
                <a:spcPct val="125000"/>
              </a:lnSpc>
              <a:spcBef>
                <a:spcPts val="280"/>
              </a:spcBef>
            </a:pPr>
            <a:r>
              <a:rPr dirty="0" sz="1000" spc="55" b="1">
                <a:latin typeface="Book Antiqua"/>
                <a:cs typeface="Book Antiqua"/>
              </a:rPr>
              <a:t>Antonio </a:t>
            </a:r>
            <a:r>
              <a:rPr dirty="0" sz="1000" spc="75" b="1">
                <a:latin typeface="Book Antiqua"/>
                <a:cs typeface="Book Antiqua"/>
              </a:rPr>
              <a:t>Machado</a:t>
            </a:r>
            <a:r>
              <a:rPr dirty="0" sz="1000" spc="-170" b="1">
                <a:latin typeface="Book Antiqua"/>
                <a:cs typeface="Book Antiqua"/>
              </a:rPr>
              <a:t> </a:t>
            </a:r>
            <a:r>
              <a:rPr dirty="0" sz="1000" spc="40">
                <a:latin typeface="Cambria"/>
                <a:cs typeface="Cambria"/>
              </a:rPr>
              <a:t>(Sevilla, 1875-Collioure, </a:t>
            </a:r>
            <a:r>
              <a:rPr dirty="0" sz="1000" spc="-10">
                <a:latin typeface="Cambria"/>
                <a:cs typeface="Cambria"/>
              </a:rPr>
              <a:t>1939) </a:t>
            </a:r>
            <a:r>
              <a:rPr dirty="0" sz="1000" spc="120">
                <a:latin typeface="Cambria"/>
                <a:cs typeface="Cambria"/>
              </a:rPr>
              <a:t>Doc-  </a:t>
            </a:r>
            <a:r>
              <a:rPr dirty="0" sz="1000" spc="55">
                <a:latin typeface="Cambria"/>
                <a:cs typeface="Cambria"/>
              </a:rPr>
              <a:t>tor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60">
                <a:latin typeface="Cambria"/>
                <a:cs typeface="Cambria"/>
              </a:rPr>
              <a:t>Filosofía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35">
                <a:latin typeface="Cambria"/>
                <a:cs typeface="Cambria"/>
              </a:rPr>
              <a:t>letras, </a:t>
            </a:r>
            <a:r>
              <a:rPr dirty="0" sz="1000" spc="85">
                <a:latin typeface="Cambria"/>
                <a:cs typeface="Cambria"/>
              </a:rPr>
              <a:t>fue </a:t>
            </a:r>
            <a:r>
              <a:rPr dirty="0" sz="1000" spc="55">
                <a:latin typeface="Cambria"/>
                <a:cs typeface="Cambria"/>
              </a:rPr>
              <a:t>catedrático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francés </a:t>
            </a:r>
            <a:r>
              <a:rPr dirty="0" sz="1000" spc="95">
                <a:latin typeface="Cambria"/>
                <a:cs typeface="Cambria"/>
              </a:rPr>
              <a:t>en  </a:t>
            </a:r>
            <a:r>
              <a:rPr dirty="0" sz="1000" spc="55">
                <a:latin typeface="Cambria"/>
                <a:cs typeface="Cambria"/>
              </a:rPr>
              <a:t>los Institutos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75">
                <a:latin typeface="Cambria"/>
                <a:cs typeface="Cambria"/>
              </a:rPr>
              <a:t>Soria, Segovia, </a:t>
            </a:r>
            <a:r>
              <a:rPr dirty="0" sz="1000" spc="80">
                <a:latin typeface="Cambria"/>
                <a:cs typeface="Cambria"/>
              </a:rPr>
              <a:t>Baeza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5">
                <a:latin typeface="Cambria"/>
                <a:cs typeface="Cambria"/>
              </a:rPr>
              <a:t>Madrid. </a:t>
            </a:r>
            <a:r>
              <a:rPr dirty="0" sz="1000" spc="130">
                <a:latin typeface="Cambria"/>
                <a:cs typeface="Cambria"/>
              </a:rPr>
              <a:t>En  </a:t>
            </a:r>
            <a:r>
              <a:rPr dirty="0" sz="1000" spc="-25">
                <a:latin typeface="Cambria"/>
                <a:cs typeface="Cambria"/>
              </a:rPr>
              <a:t>1927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fue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elegido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Académico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Real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Española,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cuyo  </a:t>
            </a:r>
            <a:r>
              <a:rPr dirty="0" sz="1000" spc="55">
                <a:latin typeface="Cambria"/>
                <a:cs typeface="Cambria"/>
              </a:rPr>
              <a:t>discurso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ingreso </a:t>
            </a:r>
            <a:r>
              <a:rPr dirty="0" sz="1000" spc="110">
                <a:latin typeface="Cambria"/>
                <a:cs typeface="Cambria"/>
              </a:rPr>
              <a:t>no </a:t>
            </a:r>
            <a:r>
              <a:rPr dirty="0" sz="1000" spc="80">
                <a:latin typeface="Cambria"/>
                <a:cs typeface="Cambria"/>
              </a:rPr>
              <a:t>pronunció </a:t>
            </a:r>
            <a:r>
              <a:rPr dirty="0" sz="1000" spc="75">
                <a:latin typeface="Cambria"/>
                <a:cs typeface="Cambria"/>
              </a:rPr>
              <a:t>nunca. Es </a:t>
            </a:r>
            <a:r>
              <a:rPr dirty="0" sz="1000" spc="70">
                <a:latin typeface="Cambria"/>
                <a:cs typeface="Cambria"/>
              </a:rPr>
              <a:t>conside-  rado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uno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grandes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poetas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lengua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cas-  </a:t>
            </a:r>
            <a:r>
              <a:rPr dirty="0" sz="1000" spc="55">
                <a:latin typeface="Cambria"/>
                <a:cs typeface="Cambria"/>
              </a:rPr>
              <a:t>tellana. </a:t>
            </a:r>
            <a:r>
              <a:rPr dirty="0" sz="1000" spc="125">
                <a:latin typeface="Cambria"/>
                <a:cs typeface="Cambria"/>
              </a:rPr>
              <a:t>Su </a:t>
            </a:r>
            <a:r>
              <a:rPr dirty="0" sz="1000" spc="45">
                <a:latin typeface="Cambria"/>
                <a:cs typeface="Cambria"/>
              </a:rPr>
              <a:t>vasta </a:t>
            </a:r>
            <a:r>
              <a:rPr dirty="0" sz="1000" spc="75">
                <a:latin typeface="Cambria"/>
                <a:cs typeface="Cambria"/>
              </a:rPr>
              <a:t>obra </a:t>
            </a:r>
            <a:r>
              <a:rPr dirty="0" sz="1000" spc="70">
                <a:latin typeface="Cambria"/>
                <a:cs typeface="Cambria"/>
              </a:rPr>
              <a:t>poética </a:t>
            </a:r>
            <a:r>
              <a:rPr dirty="0" sz="1000" spc="45">
                <a:latin typeface="Cambria"/>
                <a:cs typeface="Cambria"/>
              </a:rPr>
              <a:t>se </a:t>
            </a:r>
            <a:r>
              <a:rPr dirty="0" sz="1000" spc="55">
                <a:latin typeface="Cambria"/>
                <a:cs typeface="Cambria"/>
              </a:rPr>
              <a:t>caracteriza </a:t>
            </a:r>
            <a:r>
              <a:rPr dirty="0" sz="1000" spc="90">
                <a:latin typeface="Cambria"/>
                <a:cs typeface="Cambria"/>
              </a:rPr>
              <a:t>por </a:t>
            </a:r>
            <a:r>
              <a:rPr dirty="0" sz="1000" spc="50">
                <a:latin typeface="Cambria"/>
                <a:cs typeface="Cambria"/>
              </a:rPr>
              <a:t>la  sencillez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precisión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lenguaje.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Cantó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tierra,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al  </a:t>
            </a:r>
            <a:r>
              <a:rPr dirty="0" sz="1000" spc="85">
                <a:latin typeface="Cambria"/>
                <a:cs typeface="Cambria"/>
              </a:rPr>
              <a:t>mar,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55">
                <a:latin typeface="Cambria"/>
                <a:cs typeface="Cambria"/>
              </a:rPr>
              <a:t>los </a:t>
            </a:r>
            <a:r>
              <a:rPr dirty="0" sz="1000" spc="60">
                <a:latin typeface="Cambria"/>
                <a:cs typeface="Cambria"/>
              </a:rPr>
              <a:t>olivos,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55">
                <a:latin typeface="Cambria"/>
                <a:cs typeface="Cambria"/>
              </a:rPr>
              <a:t>diversos </a:t>
            </a:r>
            <a:r>
              <a:rPr dirty="0" sz="1000" spc="75">
                <a:latin typeface="Cambria"/>
                <a:cs typeface="Cambria"/>
              </a:rPr>
              <a:t>tonos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65">
                <a:latin typeface="Cambria"/>
                <a:cs typeface="Cambria"/>
              </a:rPr>
              <a:t>gloria </a:t>
            </a:r>
            <a:r>
              <a:rPr dirty="0" sz="1000" spc="75">
                <a:latin typeface="Cambria"/>
                <a:cs typeface="Cambria"/>
              </a:rPr>
              <a:t>del  </a:t>
            </a:r>
            <a:r>
              <a:rPr dirty="0" sz="1000" spc="80">
                <a:latin typeface="Cambria"/>
                <a:cs typeface="Cambria"/>
              </a:rPr>
              <a:t>amor.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poesía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reﬂeja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visión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dolida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pa-  </a:t>
            </a:r>
            <a:r>
              <a:rPr dirty="0" sz="1000" spc="35">
                <a:latin typeface="Cambria"/>
                <a:cs typeface="Cambria"/>
              </a:rPr>
              <a:t>tria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0">
                <a:latin typeface="Cambria"/>
                <a:cs typeface="Cambria"/>
              </a:rPr>
              <a:t>recreación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55">
                <a:latin typeface="Cambria"/>
                <a:cs typeface="Cambria"/>
              </a:rPr>
              <a:t>belleza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60">
                <a:latin typeface="Cambria"/>
                <a:cs typeface="Cambria"/>
              </a:rPr>
              <a:t>encierran </a:t>
            </a:r>
            <a:r>
              <a:rPr dirty="0" sz="1000" spc="30">
                <a:latin typeface="Cambria"/>
                <a:cs typeface="Cambria"/>
              </a:rPr>
              <a:t>las </a:t>
            </a:r>
            <a:r>
              <a:rPr dirty="0" sz="1000" spc="95">
                <a:latin typeface="Cambria"/>
                <a:cs typeface="Cambria"/>
              </a:rPr>
              <a:t>pe-  </a:t>
            </a:r>
            <a:r>
              <a:rPr dirty="0" sz="1000" spc="70">
                <a:latin typeface="Cambria"/>
                <a:cs typeface="Cambria"/>
              </a:rPr>
              <a:t>queñas </a:t>
            </a:r>
            <a:r>
              <a:rPr dirty="0" sz="1000" spc="45">
                <a:latin typeface="Cambria"/>
                <a:cs typeface="Cambria"/>
              </a:rPr>
              <a:t>cosas. </a:t>
            </a:r>
            <a:r>
              <a:rPr dirty="0" sz="1000" spc="75">
                <a:latin typeface="Cambria"/>
                <a:cs typeface="Cambria"/>
              </a:rPr>
              <a:t>Entre </a:t>
            </a:r>
            <a:r>
              <a:rPr dirty="0" sz="1000" spc="40">
                <a:latin typeface="Cambria"/>
                <a:cs typeface="Cambria"/>
              </a:rPr>
              <a:t>sus </a:t>
            </a:r>
            <a:r>
              <a:rPr dirty="0" sz="1000" spc="60">
                <a:latin typeface="Cambria"/>
                <a:cs typeface="Cambria"/>
              </a:rPr>
              <a:t>obras </a:t>
            </a:r>
            <a:r>
              <a:rPr dirty="0" sz="1000" spc="65">
                <a:latin typeface="Cambria"/>
                <a:cs typeface="Cambria"/>
              </a:rPr>
              <a:t>publicadas </a:t>
            </a:r>
            <a:r>
              <a:rPr dirty="0" sz="1000" spc="40">
                <a:latin typeface="Cambria"/>
                <a:cs typeface="Cambria"/>
              </a:rPr>
              <a:t>se </a:t>
            </a:r>
            <a:r>
              <a:rPr dirty="0" sz="1000" spc="60">
                <a:latin typeface="Cambria"/>
                <a:cs typeface="Cambria"/>
              </a:rPr>
              <a:t>destacan  </a:t>
            </a:r>
            <a:r>
              <a:rPr dirty="0" sz="1000" spc="20" i="1">
                <a:latin typeface="Cambria"/>
                <a:cs typeface="Cambria"/>
              </a:rPr>
              <a:t>Soledades,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galerías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-5" i="1">
                <a:latin typeface="Cambria"/>
                <a:cs typeface="Cambria"/>
              </a:rPr>
              <a:t>otros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poemas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1903,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Campos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70" i="1">
                <a:latin typeface="Cambria"/>
                <a:cs typeface="Cambria"/>
              </a:rPr>
              <a:t>Cas-  </a:t>
            </a:r>
            <a:r>
              <a:rPr dirty="0" sz="1000" spc="30" i="1">
                <a:latin typeface="Cambria"/>
                <a:cs typeface="Cambria"/>
              </a:rPr>
              <a:t>tilla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-15">
                <a:latin typeface="Cambria"/>
                <a:cs typeface="Cambria"/>
              </a:rPr>
              <a:t>1912, </a:t>
            </a:r>
            <a:r>
              <a:rPr dirty="0" sz="1000" spc="45" i="1">
                <a:latin typeface="Cambria"/>
                <a:cs typeface="Cambria"/>
              </a:rPr>
              <a:t>Nuevas </a:t>
            </a:r>
            <a:r>
              <a:rPr dirty="0" sz="1000" spc="20" i="1">
                <a:latin typeface="Cambria"/>
                <a:cs typeface="Cambria"/>
              </a:rPr>
              <a:t>canciones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>
                <a:latin typeface="Cambria"/>
                <a:cs typeface="Cambria"/>
              </a:rPr>
              <a:t>1925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00" i="1">
                <a:latin typeface="Cambria"/>
                <a:cs typeface="Cambria"/>
              </a:rPr>
              <a:t>La </a:t>
            </a:r>
            <a:r>
              <a:rPr dirty="0" sz="1000" spc="20" i="1">
                <a:latin typeface="Cambria"/>
                <a:cs typeface="Cambria"/>
              </a:rPr>
              <a:t>guerra </a:t>
            </a:r>
            <a:r>
              <a:rPr dirty="0" sz="1000" spc="100">
                <a:latin typeface="Cambria"/>
                <a:cs typeface="Cambria"/>
              </a:rPr>
              <a:t>en  </a:t>
            </a:r>
            <a:r>
              <a:rPr dirty="0" sz="1000" spc="10">
                <a:latin typeface="Cambria"/>
                <a:cs typeface="Cambria"/>
              </a:rPr>
              <a:t>1938.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700" spc="90">
                <a:latin typeface="Cambria"/>
                <a:cs typeface="Cambria"/>
              </a:rPr>
              <a:t>(AMEDIAVoz)</a:t>
            </a:r>
            <a:endParaRPr sz="7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79078" y="326669"/>
            <a:ext cx="4942840" cy="1429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5">
                <a:latin typeface="Calibri"/>
                <a:cs typeface="Calibri"/>
              </a:rPr>
              <a:t>14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30">
                <a:latin typeface="Calibri"/>
                <a:cs typeface="Calibri"/>
              </a:rPr>
              <a:t>AGOStO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170">
                <a:latin typeface="Calibri"/>
                <a:cs typeface="Calibri"/>
              </a:rPr>
              <a:t>LunES</a:t>
            </a:r>
            <a:r>
              <a:rPr dirty="0" sz="1400" spc="-110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19:30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300"/>
              </a:lnSpc>
            </a:pPr>
            <a:r>
              <a:rPr dirty="0" sz="1400" spc="160">
                <a:latin typeface="Calibri"/>
                <a:cs typeface="Calibri"/>
              </a:rPr>
              <a:t>SAntOS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150">
                <a:latin typeface="Calibri"/>
                <a:cs typeface="Calibri"/>
              </a:rPr>
              <a:t>OChOA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2740"/>
              </a:lnSpc>
              <a:spcBef>
                <a:spcPts val="715"/>
              </a:spcBef>
            </a:pPr>
            <a:r>
              <a:rPr dirty="0" sz="2400" spc="100" b="1">
                <a:latin typeface="Calibri"/>
                <a:cs typeface="Calibri"/>
              </a:rPr>
              <a:t>JOSÉ </a:t>
            </a:r>
            <a:r>
              <a:rPr dirty="0" sz="2400" spc="120" b="1">
                <a:latin typeface="Calibri"/>
                <a:cs typeface="Calibri"/>
              </a:rPr>
              <a:t>ANDRÉS </a:t>
            </a:r>
            <a:r>
              <a:rPr dirty="0" sz="2400" spc="10" b="1">
                <a:latin typeface="Calibri"/>
                <a:cs typeface="Calibri"/>
              </a:rPr>
              <a:t>ÁLVARO</a:t>
            </a:r>
            <a:r>
              <a:rPr dirty="0" sz="2400" spc="-110" b="1">
                <a:latin typeface="Calibri"/>
                <a:cs typeface="Calibri"/>
              </a:rPr>
              <a:t> </a:t>
            </a:r>
            <a:r>
              <a:rPr dirty="0" sz="2400" spc="125" b="1">
                <a:latin typeface="Calibri"/>
                <a:cs typeface="Calibri"/>
              </a:rPr>
              <a:t>OCARIZ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610"/>
              </a:lnSpc>
            </a:pPr>
            <a:r>
              <a:rPr dirty="0" sz="1500" spc="140">
                <a:latin typeface="Calibri"/>
                <a:cs typeface="Calibri"/>
              </a:rPr>
              <a:t>COnVERSACión,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95">
                <a:latin typeface="Calibri"/>
                <a:cs typeface="Calibri"/>
              </a:rPr>
              <a:t>RECitAL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155">
                <a:latin typeface="Calibri"/>
                <a:cs typeface="Calibri"/>
              </a:rPr>
              <a:t>PRESEntACión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110">
                <a:latin typeface="Calibri"/>
                <a:cs typeface="Calibri"/>
              </a:rPr>
              <a:t>DEL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100">
                <a:latin typeface="Calibri"/>
                <a:cs typeface="Calibri"/>
              </a:rPr>
              <a:t>LiBRO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50"/>
              </a:lnSpc>
            </a:pPr>
            <a:r>
              <a:rPr dirty="0" sz="1500" spc="45" b="1">
                <a:latin typeface="Calibri"/>
                <a:cs typeface="Calibri"/>
              </a:rPr>
              <a:t>LA </a:t>
            </a:r>
            <a:r>
              <a:rPr dirty="0" sz="1500" spc="95" b="1">
                <a:latin typeface="Calibri"/>
                <a:cs typeface="Calibri"/>
              </a:rPr>
              <a:t>FLECHA </a:t>
            </a:r>
            <a:r>
              <a:rPr dirty="0" sz="1500" spc="85" b="1">
                <a:latin typeface="Calibri"/>
                <a:cs typeface="Calibri"/>
              </a:rPr>
              <a:t>QUE </a:t>
            </a:r>
            <a:r>
              <a:rPr dirty="0" sz="1500" spc="40" b="1">
                <a:latin typeface="Calibri"/>
                <a:cs typeface="Calibri"/>
              </a:rPr>
              <a:t>ME </a:t>
            </a:r>
            <a:r>
              <a:rPr dirty="0" sz="1500" spc="85" b="1">
                <a:latin typeface="Calibri"/>
                <a:cs typeface="Calibri"/>
              </a:rPr>
              <a:t>ASIGNÓ CUPIDO</a:t>
            </a:r>
            <a:r>
              <a:rPr dirty="0" sz="1500" spc="-185" b="1">
                <a:latin typeface="Calibri"/>
                <a:cs typeface="Calibri"/>
              </a:rPr>
              <a:t> </a:t>
            </a:r>
            <a:r>
              <a:rPr dirty="0" sz="1500" spc="114">
                <a:latin typeface="Calibri"/>
                <a:cs typeface="Calibri"/>
              </a:rPr>
              <a:t>(DESiRéEDiCiOnES)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64063" y="1975307"/>
            <a:ext cx="3330003" cy="3329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64063" y="5399786"/>
            <a:ext cx="3330003" cy="3329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 rot="21120000">
            <a:off x="671783" y="501217"/>
            <a:ext cx="1927784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90"/>
              </a:lnSpc>
            </a:pPr>
            <a:r>
              <a:rPr dirty="0" sz="3000" spc="-520">
                <a:latin typeface="Arial"/>
                <a:cs typeface="Arial"/>
              </a:rPr>
              <a:t>Antonio</a:t>
            </a:r>
            <a:r>
              <a:rPr dirty="0" sz="3000" spc="-360">
                <a:latin typeface="Arial"/>
                <a:cs typeface="Arial"/>
              </a:rPr>
              <a:t> </a:t>
            </a:r>
            <a:r>
              <a:rPr dirty="0" baseline="1851" sz="4500" spc="-997">
                <a:latin typeface="Arial"/>
                <a:cs typeface="Arial"/>
              </a:rPr>
              <a:t>Machado</a:t>
            </a:r>
            <a:endParaRPr baseline="1851" sz="4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30</a:t>
            </a:fld>
          </a:p>
        </p:txBody>
      </p:sp>
      <p:sp>
        <p:nvSpPr>
          <p:cNvPr id="7" name="object 7"/>
          <p:cNvSpPr txBox="1"/>
          <p:nvPr/>
        </p:nvSpPr>
        <p:spPr>
          <a:xfrm rot="21120000">
            <a:off x="374981" y="814899"/>
            <a:ext cx="2617408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25"/>
              </a:lnSpc>
            </a:pPr>
            <a:r>
              <a:rPr dirty="0" baseline="-1851" sz="4500" spc="-765">
                <a:latin typeface="Arial"/>
                <a:cs typeface="Arial"/>
              </a:rPr>
              <a:t>Feria  </a:t>
            </a:r>
            <a:r>
              <a:rPr dirty="0" sz="3000" spc="-560">
                <a:latin typeface="Arial"/>
                <a:cs typeface="Arial"/>
              </a:rPr>
              <a:t>del  </a:t>
            </a:r>
            <a:r>
              <a:rPr dirty="0" sz="3000" spc="-520">
                <a:latin typeface="Arial"/>
                <a:cs typeface="Arial"/>
              </a:rPr>
              <a:t>Libro  </a:t>
            </a:r>
            <a:r>
              <a:rPr dirty="0" sz="3000" spc="-740">
                <a:latin typeface="Arial"/>
                <a:cs typeface="Arial"/>
              </a:rPr>
              <a:t>de  </a:t>
            </a:r>
            <a:r>
              <a:rPr dirty="0" sz="3000" spc="-705">
                <a:latin typeface="Arial"/>
                <a:cs typeface="Arial"/>
              </a:rPr>
              <a:t> </a:t>
            </a:r>
            <a:r>
              <a:rPr dirty="0" baseline="1851" sz="4500" spc="-982">
                <a:latin typeface="Arial"/>
                <a:cs typeface="Arial"/>
              </a:rPr>
              <a:t>Poesía</a:t>
            </a:r>
            <a:endParaRPr baseline="1851" sz="4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8580">
              <a:lnSpc>
                <a:spcPts val="1090"/>
              </a:lnSpc>
            </a:pPr>
            <a:fld id="{81D60167-4931-47E6-BA6A-407CBD079E47}" type="slidenum">
              <a:rPr dirty="0" spc="85"/>
              <a:t>6</a:t>
            </a:fld>
          </a:p>
        </p:txBody>
      </p:sp>
      <p:sp>
        <p:nvSpPr>
          <p:cNvPr id="2" name="object 2"/>
          <p:cNvSpPr txBox="1"/>
          <p:nvPr/>
        </p:nvSpPr>
        <p:spPr>
          <a:xfrm>
            <a:off x="347299" y="363725"/>
            <a:ext cx="3347085" cy="98005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41020">
              <a:lnSpc>
                <a:spcPct val="76400"/>
              </a:lnSpc>
            </a:pPr>
            <a:r>
              <a:rPr dirty="0" sz="2400" spc="135" b="1">
                <a:latin typeface="Calibri"/>
                <a:cs typeface="Calibri"/>
              </a:rPr>
              <a:t>AGOSTO  CLANDESTINO.  </a:t>
            </a:r>
            <a:r>
              <a:rPr dirty="0" sz="2400" spc="70" b="1">
                <a:latin typeface="Calibri"/>
                <a:cs typeface="Calibri"/>
              </a:rPr>
              <a:t>POETAS </a:t>
            </a:r>
            <a:r>
              <a:rPr dirty="0" sz="2400" spc="180" b="1">
                <a:latin typeface="Calibri"/>
                <a:cs typeface="Calibri"/>
              </a:rPr>
              <a:t>EN </a:t>
            </a:r>
            <a:r>
              <a:rPr dirty="0" sz="2400" spc="70" b="1">
                <a:latin typeface="Calibri"/>
                <a:cs typeface="Calibri"/>
              </a:rPr>
              <a:t>LA</a:t>
            </a:r>
            <a:r>
              <a:rPr dirty="0" sz="2400" spc="-140" b="1">
                <a:latin typeface="Calibri"/>
                <a:cs typeface="Calibri"/>
              </a:rPr>
              <a:t> </a:t>
            </a:r>
            <a:r>
              <a:rPr dirty="0" sz="2400" spc="45" b="1">
                <a:latin typeface="Calibri"/>
                <a:cs typeface="Calibri"/>
              </a:rPr>
              <a:t>RIOJA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13700"/>
              </a:lnSpc>
              <a:spcBef>
                <a:spcPts val="1235"/>
              </a:spcBef>
            </a:pPr>
            <a:r>
              <a:rPr dirty="0" sz="1100" spc="110">
                <a:latin typeface="Cambria"/>
                <a:cs typeface="Cambria"/>
              </a:rPr>
              <a:t>El </a:t>
            </a:r>
            <a:r>
              <a:rPr dirty="0" sz="1100" spc="70">
                <a:latin typeface="Cambria"/>
                <a:cs typeface="Cambria"/>
              </a:rPr>
              <a:t>festival </a:t>
            </a:r>
            <a:r>
              <a:rPr dirty="0" sz="1100" spc="65" b="1">
                <a:latin typeface="Book Antiqua"/>
                <a:cs typeface="Book Antiqua"/>
              </a:rPr>
              <a:t>Agosto </a:t>
            </a:r>
            <a:r>
              <a:rPr dirty="0" sz="1100" spc="70" b="1">
                <a:latin typeface="Book Antiqua"/>
                <a:cs typeface="Book Antiqua"/>
              </a:rPr>
              <a:t>Clandestino. </a:t>
            </a:r>
            <a:r>
              <a:rPr dirty="0" sz="1100" spc="75" b="1">
                <a:latin typeface="Book Antiqua"/>
                <a:cs typeface="Book Antiqua"/>
              </a:rPr>
              <a:t>Poetas </a:t>
            </a:r>
            <a:r>
              <a:rPr dirty="0" sz="1100" spc="110" b="1">
                <a:latin typeface="Book Antiqua"/>
                <a:cs typeface="Book Antiqua"/>
              </a:rPr>
              <a:t>en </a:t>
            </a:r>
            <a:r>
              <a:rPr dirty="0" sz="1100" spc="120" b="1">
                <a:latin typeface="Book Antiqua"/>
                <a:cs typeface="Book Antiqua"/>
              </a:rPr>
              <a:t>La  </a:t>
            </a:r>
            <a:r>
              <a:rPr dirty="0" sz="1100" spc="65" b="1">
                <a:latin typeface="Book Antiqua"/>
                <a:cs typeface="Book Antiqua"/>
              </a:rPr>
              <a:t>Rioja </a:t>
            </a:r>
            <a:r>
              <a:rPr dirty="0" sz="1100" spc="85">
                <a:latin typeface="Cambria"/>
                <a:cs typeface="Cambria"/>
              </a:rPr>
              <a:t>alcanzará </a:t>
            </a:r>
            <a:r>
              <a:rPr dirty="0" sz="1100" spc="60">
                <a:latin typeface="Cambria"/>
                <a:cs typeface="Cambria"/>
              </a:rPr>
              <a:t>este </a:t>
            </a:r>
            <a:r>
              <a:rPr dirty="0" sz="1100" spc="114">
                <a:latin typeface="Cambria"/>
                <a:cs typeface="Cambria"/>
              </a:rPr>
              <a:t>año </a:t>
            </a:r>
            <a:r>
              <a:rPr dirty="0" sz="1100" spc="75">
                <a:latin typeface="Cambria"/>
                <a:cs typeface="Cambria"/>
              </a:rPr>
              <a:t>su </a:t>
            </a:r>
            <a:r>
              <a:rPr dirty="0" sz="1100" spc="114" b="1">
                <a:latin typeface="Book Antiqua"/>
                <a:cs typeface="Book Antiqua"/>
              </a:rPr>
              <a:t>décimo </a:t>
            </a:r>
            <a:r>
              <a:rPr dirty="0" sz="1100" spc="95" b="1">
                <a:latin typeface="Book Antiqua"/>
                <a:cs typeface="Book Antiqua"/>
              </a:rPr>
              <a:t>tercera  </a:t>
            </a:r>
            <a:r>
              <a:rPr dirty="0" sz="1100" spc="85" b="1">
                <a:latin typeface="Book Antiqua"/>
                <a:cs typeface="Book Antiqua"/>
              </a:rPr>
              <a:t>edición</a:t>
            </a:r>
            <a:r>
              <a:rPr dirty="0" sz="1100" spc="85">
                <a:latin typeface="Cambria"/>
                <a:cs typeface="Cambria"/>
              </a:rPr>
              <a:t>, </a:t>
            </a:r>
            <a:r>
              <a:rPr dirty="0" sz="1100" spc="110">
                <a:latin typeface="Cambria"/>
                <a:cs typeface="Cambria"/>
              </a:rPr>
              <a:t>que </a:t>
            </a:r>
            <a:r>
              <a:rPr dirty="0" sz="1100" spc="60">
                <a:latin typeface="Cambria"/>
                <a:cs typeface="Cambria"/>
              </a:rPr>
              <a:t>se </a:t>
            </a:r>
            <a:r>
              <a:rPr dirty="0" sz="1100" spc="80">
                <a:latin typeface="Cambria"/>
                <a:cs typeface="Cambria"/>
              </a:rPr>
              <a:t>celebrará </a:t>
            </a:r>
            <a:r>
              <a:rPr dirty="0" sz="1100" spc="95">
                <a:latin typeface="Cambria"/>
                <a:cs typeface="Cambria"/>
              </a:rPr>
              <a:t>desde </a:t>
            </a:r>
            <a:r>
              <a:rPr dirty="0" sz="1100" spc="85">
                <a:latin typeface="Cambria"/>
                <a:cs typeface="Cambria"/>
              </a:rPr>
              <a:t>julio </a:t>
            </a:r>
            <a:r>
              <a:rPr dirty="0" sz="1100" spc="70">
                <a:latin typeface="Cambria"/>
                <a:cs typeface="Cambria"/>
              </a:rPr>
              <a:t>a </a:t>
            </a:r>
            <a:r>
              <a:rPr dirty="0" sz="1100" spc="80">
                <a:latin typeface="Cambria"/>
                <a:cs typeface="Cambria"/>
              </a:rPr>
              <a:t>agosto,  </a:t>
            </a:r>
            <a:r>
              <a:rPr dirty="0" sz="1100" spc="100">
                <a:latin typeface="Cambria"/>
                <a:cs typeface="Cambria"/>
              </a:rPr>
              <a:t>convirtiendo </a:t>
            </a:r>
            <a:r>
              <a:rPr dirty="0" sz="1100" spc="65">
                <a:latin typeface="Cambria"/>
                <a:cs typeface="Cambria"/>
              </a:rPr>
              <a:t>la </a:t>
            </a:r>
            <a:r>
              <a:rPr dirty="0" sz="1100" spc="85">
                <a:latin typeface="Cambria"/>
                <a:cs typeface="Cambria"/>
              </a:rPr>
              <a:t>poesía </a:t>
            </a:r>
            <a:r>
              <a:rPr dirty="0" sz="1100" spc="114">
                <a:latin typeface="Cambria"/>
                <a:cs typeface="Cambria"/>
              </a:rPr>
              <a:t>en una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50">
                <a:latin typeface="Cambria"/>
                <a:cs typeface="Cambria"/>
              </a:rPr>
              <a:t>las </a:t>
            </a:r>
            <a:r>
              <a:rPr dirty="0" sz="1100" spc="90">
                <a:latin typeface="Cambria"/>
                <a:cs typeface="Cambria"/>
              </a:rPr>
              <a:t>activida-  </a:t>
            </a:r>
            <a:r>
              <a:rPr dirty="0" sz="1100" spc="80">
                <a:latin typeface="Cambria"/>
                <a:cs typeface="Cambria"/>
              </a:rPr>
              <a:t>des</a:t>
            </a:r>
            <a:r>
              <a:rPr dirty="0" sz="1100" spc="65">
                <a:latin typeface="Cambria"/>
                <a:cs typeface="Cambria"/>
              </a:rPr>
              <a:t> </a:t>
            </a:r>
            <a:r>
              <a:rPr dirty="0" sz="1100" spc="55">
                <a:latin typeface="Cambria"/>
                <a:cs typeface="Cambria"/>
              </a:rPr>
              <a:t>centrales</a:t>
            </a:r>
            <a:r>
              <a:rPr dirty="0" sz="1100" spc="20">
                <a:latin typeface="Cambria"/>
                <a:cs typeface="Cambria"/>
              </a:rPr>
              <a:t> </a:t>
            </a:r>
            <a:r>
              <a:rPr dirty="0" sz="1100" spc="75">
                <a:latin typeface="Cambria"/>
                <a:cs typeface="Cambria"/>
              </a:rPr>
              <a:t>del</a:t>
            </a:r>
            <a:r>
              <a:rPr dirty="0" sz="1100" spc="-10">
                <a:latin typeface="Cambria"/>
                <a:cs typeface="Cambria"/>
              </a:rPr>
              <a:t> </a:t>
            </a:r>
            <a:r>
              <a:rPr dirty="0" sz="1100" spc="80">
                <a:latin typeface="Cambria"/>
                <a:cs typeface="Cambria"/>
              </a:rPr>
              <a:t>verano</a:t>
            </a:r>
            <a:r>
              <a:rPr dirty="0" sz="1100" spc="20">
                <a:latin typeface="Cambria"/>
                <a:cs typeface="Cambria"/>
              </a:rPr>
              <a:t> </a:t>
            </a:r>
            <a:r>
              <a:rPr dirty="0" sz="1100" spc="70">
                <a:latin typeface="Cambria"/>
                <a:cs typeface="Cambria"/>
              </a:rPr>
              <a:t>riojano</a:t>
            </a:r>
            <a:r>
              <a:rPr dirty="0" sz="1100" spc="-10">
                <a:latin typeface="Cambria"/>
                <a:cs typeface="Cambria"/>
              </a:rPr>
              <a:t> </a:t>
            </a:r>
            <a:r>
              <a:rPr dirty="0" sz="1100" spc="65">
                <a:latin typeface="Cambria"/>
                <a:cs typeface="Cambria"/>
              </a:rPr>
              <a:t>y,</a:t>
            </a:r>
            <a:r>
              <a:rPr dirty="0" sz="1100" spc="20">
                <a:latin typeface="Cambria"/>
                <a:cs typeface="Cambria"/>
              </a:rPr>
              <a:t> </a:t>
            </a:r>
            <a:r>
              <a:rPr dirty="0" sz="1100" spc="105">
                <a:latin typeface="Cambria"/>
                <a:cs typeface="Cambria"/>
              </a:rPr>
              <a:t>en</a:t>
            </a:r>
            <a:r>
              <a:rPr dirty="0" sz="1100" spc="20">
                <a:latin typeface="Cambria"/>
                <a:cs typeface="Cambria"/>
              </a:rPr>
              <a:t> </a:t>
            </a:r>
            <a:r>
              <a:rPr dirty="0" sz="1100" spc="90">
                <a:latin typeface="Cambria"/>
                <a:cs typeface="Cambria"/>
              </a:rPr>
              <a:t>buena</a:t>
            </a:r>
            <a:r>
              <a:rPr dirty="0" sz="1100" spc="10">
                <a:latin typeface="Cambria"/>
                <a:cs typeface="Cambria"/>
              </a:rPr>
              <a:t> </a:t>
            </a:r>
            <a:r>
              <a:rPr dirty="0" sz="1100" spc="150">
                <a:latin typeface="Cambria"/>
                <a:cs typeface="Cambria"/>
              </a:rPr>
              <a:t>me-  </a:t>
            </a:r>
            <a:r>
              <a:rPr dirty="0" sz="1100" spc="75">
                <a:latin typeface="Cambria"/>
                <a:cs typeface="Cambria"/>
              </a:rPr>
              <a:t>dida, </a:t>
            </a:r>
            <a:r>
              <a:rPr dirty="0" sz="1100" spc="110">
                <a:latin typeface="Cambria"/>
                <a:cs typeface="Cambria"/>
              </a:rPr>
              <a:t>concentrando </a:t>
            </a:r>
            <a:r>
              <a:rPr dirty="0" sz="1100" spc="65">
                <a:latin typeface="Cambria"/>
                <a:cs typeface="Cambria"/>
              </a:rPr>
              <a:t>la </a:t>
            </a:r>
            <a:r>
              <a:rPr dirty="0" sz="1100" spc="85">
                <a:latin typeface="Cambria"/>
                <a:cs typeface="Cambria"/>
              </a:rPr>
              <a:t>actividad </a:t>
            </a:r>
            <a:r>
              <a:rPr dirty="0" sz="1100" spc="90">
                <a:latin typeface="Cambria"/>
                <a:cs typeface="Cambria"/>
              </a:rPr>
              <a:t>peninsular </a:t>
            </a:r>
            <a:r>
              <a:rPr dirty="0" sz="1100" spc="110">
                <a:latin typeface="Cambria"/>
                <a:cs typeface="Cambria"/>
              </a:rPr>
              <a:t>de  </a:t>
            </a:r>
            <a:r>
              <a:rPr dirty="0" sz="1100" spc="114">
                <a:latin typeface="Cambria"/>
                <a:cs typeface="Cambria"/>
              </a:rPr>
              <a:t>dicho </a:t>
            </a:r>
            <a:r>
              <a:rPr dirty="0" sz="1100" spc="100">
                <a:latin typeface="Cambria"/>
                <a:cs typeface="Cambria"/>
              </a:rPr>
              <a:t>género </a:t>
            </a:r>
            <a:r>
              <a:rPr dirty="0" sz="1100" spc="114">
                <a:latin typeface="Cambria"/>
                <a:cs typeface="Cambria"/>
              </a:rPr>
              <a:t>en </a:t>
            </a:r>
            <a:r>
              <a:rPr dirty="0" sz="1100" spc="55">
                <a:latin typeface="Cambria"/>
                <a:cs typeface="Cambria"/>
              </a:rPr>
              <a:t>esta </a:t>
            </a:r>
            <a:r>
              <a:rPr dirty="0" sz="1100" spc="125">
                <a:latin typeface="Cambria"/>
                <a:cs typeface="Cambria"/>
              </a:rPr>
              <a:t>comunidad. </a:t>
            </a:r>
            <a:r>
              <a:rPr dirty="0" sz="1100" spc="140">
                <a:latin typeface="Cambria"/>
                <a:cs typeface="Cambria"/>
              </a:rPr>
              <a:t>La </a:t>
            </a:r>
            <a:r>
              <a:rPr dirty="0" sz="1100" spc="95">
                <a:latin typeface="Cambria"/>
                <a:cs typeface="Cambria"/>
              </a:rPr>
              <a:t>Rioja,  </a:t>
            </a:r>
            <a:r>
              <a:rPr dirty="0" sz="1100" spc="75">
                <a:latin typeface="Cambria"/>
                <a:cs typeface="Cambria"/>
              </a:rPr>
              <a:t>alejada </a:t>
            </a:r>
            <a:r>
              <a:rPr dirty="0" sz="1100" spc="100">
                <a:latin typeface="Cambria"/>
                <a:cs typeface="Cambria"/>
              </a:rPr>
              <a:t>tradicionalmente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70">
                <a:latin typeface="Cambria"/>
                <a:cs typeface="Cambria"/>
              </a:rPr>
              <a:t>los </a:t>
            </a:r>
            <a:r>
              <a:rPr dirty="0" sz="1100" spc="85">
                <a:latin typeface="Cambria"/>
                <a:cs typeface="Cambria"/>
              </a:rPr>
              <a:t>centros </a:t>
            </a:r>
            <a:r>
              <a:rPr dirty="0" sz="1100" spc="110">
                <a:latin typeface="Cambria"/>
                <a:cs typeface="Cambria"/>
              </a:rPr>
              <a:t>de  </a:t>
            </a:r>
            <a:r>
              <a:rPr dirty="0" sz="1100" spc="95">
                <a:latin typeface="Cambria"/>
                <a:cs typeface="Cambria"/>
              </a:rPr>
              <a:t>creación </a:t>
            </a:r>
            <a:r>
              <a:rPr dirty="0" sz="1100" spc="145">
                <a:latin typeface="Cambria"/>
                <a:cs typeface="Cambria"/>
              </a:rPr>
              <a:t>y </a:t>
            </a:r>
            <a:r>
              <a:rPr dirty="0" sz="1100" spc="80">
                <a:latin typeface="Cambria"/>
                <a:cs typeface="Cambria"/>
              </a:rPr>
              <a:t>difusión </a:t>
            </a:r>
            <a:r>
              <a:rPr dirty="0" sz="1100" spc="45">
                <a:latin typeface="Cambria"/>
                <a:cs typeface="Cambria"/>
              </a:rPr>
              <a:t>literarios. </a:t>
            </a:r>
            <a:r>
              <a:rPr dirty="0" sz="1100" spc="60">
                <a:latin typeface="Cambria"/>
                <a:cs typeface="Cambria"/>
              </a:rPr>
              <a:t>Periférica </a:t>
            </a:r>
            <a:r>
              <a:rPr dirty="0" sz="1100" spc="95">
                <a:latin typeface="Cambria"/>
                <a:cs typeface="Cambria"/>
              </a:rPr>
              <a:t>por </a:t>
            </a:r>
            <a:r>
              <a:rPr dirty="0" sz="1100" spc="105">
                <a:latin typeface="Cambria"/>
                <a:cs typeface="Cambria"/>
              </a:rPr>
              <a:t>de-  </a:t>
            </a:r>
            <a:r>
              <a:rPr dirty="0" sz="1100" spc="85">
                <a:latin typeface="Cambria"/>
                <a:cs typeface="Cambria"/>
              </a:rPr>
              <a:t>ﬁnición </a:t>
            </a:r>
            <a:r>
              <a:rPr dirty="0" sz="1100" spc="70">
                <a:latin typeface="Cambria"/>
                <a:cs typeface="Cambria"/>
              </a:rPr>
              <a:t>a </a:t>
            </a:r>
            <a:r>
              <a:rPr dirty="0" sz="1100" spc="50">
                <a:latin typeface="Cambria"/>
                <a:cs typeface="Cambria"/>
              </a:rPr>
              <a:t>ellos, </a:t>
            </a:r>
            <a:r>
              <a:rPr dirty="0" sz="1100" spc="95">
                <a:latin typeface="Cambria"/>
                <a:cs typeface="Cambria"/>
              </a:rPr>
              <a:t>ha </a:t>
            </a:r>
            <a:r>
              <a:rPr dirty="0" sz="1100" spc="80">
                <a:latin typeface="Cambria"/>
                <a:cs typeface="Cambria"/>
              </a:rPr>
              <a:t>logrado </a:t>
            </a:r>
            <a:r>
              <a:rPr dirty="0" sz="1100" spc="85">
                <a:latin typeface="Cambria"/>
                <a:cs typeface="Cambria"/>
              </a:rPr>
              <a:t>ocupar </a:t>
            </a:r>
            <a:r>
              <a:rPr dirty="0" sz="1100" spc="120">
                <a:latin typeface="Cambria"/>
                <a:cs typeface="Cambria"/>
              </a:rPr>
              <a:t>un </a:t>
            </a:r>
            <a:r>
              <a:rPr dirty="0" sz="1100" spc="65">
                <a:latin typeface="Cambria"/>
                <a:cs typeface="Cambria"/>
              </a:rPr>
              <a:t>espacio  </a:t>
            </a:r>
            <a:r>
              <a:rPr dirty="0" sz="1100" spc="60">
                <a:latin typeface="Cambria"/>
                <a:cs typeface="Cambria"/>
              </a:rPr>
              <a:t>protagonista </a:t>
            </a:r>
            <a:r>
              <a:rPr dirty="0" sz="1100" spc="85">
                <a:latin typeface="Cambria"/>
                <a:cs typeface="Cambria"/>
              </a:rPr>
              <a:t>entre </a:t>
            </a:r>
            <a:r>
              <a:rPr dirty="0" sz="1100" spc="50">
                <a:latin typeface="Cambria"/>
                <a:cs typeface="Cambria"/>
              </a:rPr>
              <a:t>las </a:t>
            </a:r>
            <a:r>
              <a:rPr dirty="0" sz="1100" spc="60">
                <a:latin typeface="Cambria"/>
                <a:cs typeface="Cambria"/>
              </a:rPr>
              <a:t>citas </a:t>
            </a:r>
            <a:r>
              <a:rPr dirty="0" sz="1100" spc="85">
                <a:latin typeface="Cambria"/>
                <a:cs typeface="Cambria"/>
              </a:rPr>
              <a:t>poéticas </a:t>
            </a:r>
            <a:r>
              <a:rPr dirty="0" sz="1100" spc="90">
                <a:latin typeface="Cambria"/>
                <a:cs typeface="Cambria"/>
              </a:rPr>
              <a:t>nacionales  </a:t>
            </a:r>
            <a:r>
              <a:rPr dirty="0" sz="1100" spc="75">
                <a:latin typeface="Cambria"/>
                <a:cs typeface="Cambria"/>
              </a:rPr>
              <a:t>gracias </a:t>
            </a:r>
            <a:r>
              <a:rPr dirty="0" sz="1100" spc="70">
                <a:latin typeface="Cambria"/>
                <a:cs typeface="Cambria"/>
              </a:rPr>
              <a:t>a </a:t>
            </a:r>
            <a:r>
              <a:rPr dirty="0" sz="1100" spc="114">
                <a:latin typeface="Cambria"/>
                <a:cs typeface="Cambria"/>
              </a:rPr>
              <a:t>una </a:t>
            </a:r>
            <a:r>
              <a:rPr dirty="0" sz="1100" spc="80">
                <a:latin typeface="Cambria"/>
                <a:cs typeface="Cambria"/>
              </a:rPr>
              <a:t>rigurosa </a:t>
            </a:r>
            <a:r>
              <a:rPr dirty="0" sz="1100" spc="110">
                <a:latin typeface="Cambria"/>
                <a:cs typeface="Cambria"/>
              </a:rPr>
              <a:t>programación que </a:t>
            </a:r>
            <a:r>
              <a:rPr dirty="0" sz="1100" spc="100">
                <a:latin typeface="Cambria"/>
                <a:cs typeface="Cambria"/>
              </a:rPr>
              <a:t>aúna  </a:t>
            </a:r>
            <a:r>
              <a:rPr dirty="0" sz="1100" spc="65">
                <a:latin typeface="Cambria"/>
                <a:cs typeface="Cambria"/>
              </a:rPr>
              <a:t>la </a:t>
            </a:r>
            <a:r>
              <a:rPr dirty="0" sz="1100" spc="90">
                <a:latin typeface="Cambria"/>
                <a:cs typeface="Cambria"/>
              </a:rPr>
              <a:t>excelencia </a:t>
            </a:r>
            <a:r>
              <a:rPr dirty="0" sz="1100" spc="114">
                <a:latin typeface="Cambria"/>
                <a:cs typeface="Cambria"/>
              </a:rPr>
              <a:t>en </a:t>
            </a:r>
            <a:r>
              <a:rPr dirty="0" sz="1100" spc="65">
                <a:latin typeface="Cambria"/>
                <a:cs typeface="Cambria"/>
              </a:rPr>
              <a:t>la </a:t>
            </a:r>
            <a:r>
              <a:rPr dirty="0" sz="1100" spc="90">
                <a:latin typeface="Cambria"/>
                <a:cs typeface="Cambria"/>
              </a:rPr>
              <a:t>selección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75">
                <a:latin typeface="Cambria"/>
                <a:cs typeface="Cambria"/>
              </a:rPr>
              <a:t>autores </a:t>
            </a:r>
            <a:r>
              <a:rPr dirty="0" sz="1100" spc="125">
                <a:latin typeface="Cambria"/>
                <a:cs typeface="Cambria"/>
              </a:rPr>
              <a:t>con </a:t>
            </a:r>
            <a:r>
              <a:rPr dirty="0" sz="1100" spc="65">
                <a:latin typeface="Cambria"/>
                <a:cs typeface="Cambria"/>
              </a:rPr>
              <a:t>la  </a:t>
            </a:r>
            <a:r>
              <a:rPr dirty="0" sz="1100" spc="85">
                <a:latin typeface="Cambria"/>
                <a:cs typeface="Cambria"/>
              </a:rPr>
              <a:t>cercanía </a:t>
            </a:r>
            <a:r>
              <a:rPr dirty="0" sz="1100" spc="65">
                <a:latin typeface="Cambria"/>
                <a:cs typeface="Cambria"/>
              </a:rPr>
              <a:t>al </a:t>
            </a:r>
            <a:r>
              <a:rPr dirty="0" sz="1100" spc="105">
                <a:latin typeface="Cambria"/>
                <a:cs typeface="Cambria"/>
              </a:rPr>
              <a:t>público </a:t>
            </a:r>
            <a:r>
              <a:rPr dirty="0" sz="1100" spc="70">
                <a:latin typeface="Cambria"/>
                <a:cs typeface="Cambria"/>
              </a:rPr>
              <a:t>a </a:t>
            </a:r>
            <a:r>
              <a:rPr dirty="0" sz="1100" spc="65">
                <a:latin typeface="Cambria"/>
                <a:cs typeface="Cambria"/>
              </a:rPr>
              <a:t>la </a:t>
            </a:r>
            <a:r>
              <a:rPr dirty="0" sz="1100" spc="105">
                <a:latin typeface="Cambria"/>
                <a:cs typeface="Cambria"/>
              </a:rPr>
              <a:t>hora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80">
                <a:latin typeface="Cambria"/>
                <a:cs typeface="Cambria"/>
              </a:rPr>
              <a:t>acercar </a:t>
            </a:r>
            <a:r>
              <a:rPr dirty="0" sz="1100" spc="75">
                <a:latin typeface="Cambria"/>
                <a:cs typeface="Cambria"/>
              </a:rPr>
              <a:t>el </a:t>
            </a:r>
            <a:r>
              <a:rPr dirty="0" sz="1100" spc="110">
                <a:latin typeface="Cambria"/>
                <a:cs typeface="Cambria"/>
              </a:rPr>
              <a:t>gé-  </a:t>
            </a:r>
            <a:r>
              <a:rPr dirty="0" sz="1100" spc="105">
                <a:latin typeface="Cambria"/>
                <a:cs typeface="Cambria"/>
              </a:rPr>
              <a:t>nero</a:t>
            </a:r>
            <a:r>
              <a:rPr dirty="0" sz="1100" spc="25">
                <a:latin typeface="Cambria"/>
                <a:cs typeface="Cambria"/>
              </a:rPr>
              <a:t> </a:t>
            </a:r>
            <a:r>
              <a:rPr dirty="0" sz="1100" spc="70">
                <a:latin typeface="Cambria"/>
                <a:cs typeface="Cambria"/>
              </a:rPr>
              <a:t>literario.</a:t>
            </a:r>
            <a:endParaRPr sz="1100">
              <a:latin typeface="Cambria"/>
              <a:cs typeface="Cambria"/>
            </a:endParaRPr>
          </a:p>
          <a:p>
            <a:pPr marL="12700" marR="22860">
              <a:lnSpc>
                <a:spcPct val="113700"/>
              </a:lnSpc>
              <a:spcBef>
                <a:spcPts val="565"/>
              </a:spcBef>
            </a:pPr>
            <a:r>
              <a:rPr dirty="0" sz="1100" spc="100">
                <a:latin typeface="Cambria"/>
                <a:cs typeface="Cambria"/>
              </a:rPr>
              <a:t>Agosto </a:t>
            </a:r>
            <a:r>
              <a:rPr dirty="0" sz="1100" spc="105">
                <a:latin typeface="Cambria"/>
                <a:cs typeface="Cambria"/>
              </a:rPr>
              <a:t>Clandestino </a:t>
            </a:r>
            <a:r>
              <a:rPr dirty="0" sz="1100" spc="60">
                <a:latin typeface="Cambria"/>
                <a:cs typeface="Cambria"/>
              </a:rPr>
              <a:t>es </a:t>
            </a:r>
            <a:r>
              <a:rPr dirty="0" sz="1100" spc="135">
                <a:latin typeface="Cambria"/>
                <a:cs typeface="Cambria"/>
              </a:rPr>
              <a:t>un </a:t>
            </a:r>
            <a:r>
              <a:rPr dirty="0" sz="1100" spc="70">
                <a:latin typeface="Cambria"/>
                <a:cs typeface="Cambria"/>
              </a:rPr>
              <a:t>festival </a:t>
            </a:r>
            <a:r>
              <a:rPr dirty="0" sz="1100" spc="110">
                <a:latin typeface="Cambria"/>
                <a:cs typeface="Cambria"/>
              </a:rPr>
              <a:t>que </a:t>
            </a:r>
            <a:r>
              <a:rPr dirty="0" sz="1100" spc="90">
                <a:latin typeface="Cambria"/>
                <a:cs typeface="Cambria"/>
              </a:rPr>
              <a:t>surgió  </a:t>
            </a:r>
            <a:r>
              <a:rPr dirty="0" sz="1100" spc="75">
                <a:latin typeface="Cambria"/>
                <a:cs typeface="Cambria"/>
              </a:rPr>
              <a:t>desde</a:t>
            </a:r>
            <a:r>
              <a:rPr dirty="0" sz="1100" spc="25">
                <a:latin typeface="Cambria"/>
                <a:cs typeface="Cambria"/>
              </a:rPr>
              <a:t> </a:t>
            </a:r>
            <a:r>
              <a:rPr dirty="0" sz="1100" spc="50">
                <a:latin typeface="Cambria"/>
                <a:cs typeface="Cambria"/>
              </a:rPr>
              <a:t>la</a:t>
            </a:r>
            <a:r>
              <a:rPr dirty="0" sz="1100" spc="15">
                <a:latin typeface="Cambria"/>
                <a:cs typeface="Cambria"/>
              </a:rPr>
              <a:t> </a:t>
            </a:r>
            <a:r>
              <a:rPr dirty="0" sz="1100" spc="65">
                <a:latin typeface="Cambria"/>
                <a:cs typeface="Cambria"/>
              </a:rPr>
              <a:t>autogestión</a:t>
            </a:r>
            <a:r>
              <a:rPr dirty="0" sz="1100" spc="25">
                <a:latin typeface="Cambria"/>
                <a:cs typeface="Cambria"/>
              </a:rPr>
              <a:t> </a:t>
            </a:r>
            <a:r>
              <a:rPr dirty="0" sz="1100" spc="70">
                <a:latin typeface="Cambria"/>
                <a:cs typeface="Cambria"/>
              </a:rPr>
              <a:t>a</a:t>
            </a:r>
            <a:r>
              <a:rPr dirty="0" sz="1100" spc="15">
                <a:latin typeface="Cambria"/>
                <a:cs typeface="Cambria"/>
              </a:rPr>
              <a:t> </a:t>
            </a:r>
            <a:r>
              <a:rPr dirty="0" sz="1100" spc="55">
                <a:latin typeface="Cambria"/>
                <a:cs typeface="Cambria"/>
              </a:rPr>
              <a:t>partir</a:t>
            </a:r>
            <a:r>
              <a:rPr dirty="0" sz="1100">
                <a:latin typeface="Cambria"/>
                <a:cs typeface="Cambria"/>
              </a:rPr>
              <a:t> </a:t>
            </a:r>
            <a:r>
              <a:rPr dirty="0" sz="1100" spc="100">
                <a:latin typeface="Cambria"/>
                <a:cs typeface="Cambria"/>
              </a:rPr>
              <a:t>de</a:t>
            </a:r>
            <a:r>
              <a:rPr dirty="0" sz="1100" spc="25">
                <a:latin typeface="Cambria"/>
                <a:cs typeface="Cambria"/>
              </a:rPr>
              <a:t> </a:t>
            </a:r>
            <a:r>
              <a:rPr dirty="0" sz="1100" spc="50">
                <a:latin typeface="Cambria"/>
                <a:cs typeface="Cambria"/>
              </a:rPr>
              <a:t>la</a:t>
            </a:r>
            <a:r>
              <a:rPr dirty="0" sz="1100" spc="15">
                <a:latin typeface="Cambria"/>
                <a:cs typeface="Cambria"/>
              </a:rPr>
              <a:t> </a:t>
            </a:r>
            <a:r>
              <a:rPr dirty="0" sz="1100" spc="55">
                <a:latin typeface="Cambria"/>
                <a:cs typeface="Cambria"/>
              </a:rPr>
              <a:t>iniciativa</a:t>
            </a:r>
            <a:r>
              <a:rPr dirty="0" sz="1100" spc="15">
                <a:latin typeface="Cambria"/>
                <a:cs typeface="Cambria"/>
              </a:rPr>
              <a:t> </a:t>
            </a:r>
            <a:r>
              <a:rPr dirty="0" sz="1100" spc="100">
                <a:latin typeface="Cambria"/>
                <a:cs typeface="Cambria"/>
              </a:rPr>
              <a:t>de</a:t>
            </a:r>
            <a:r>
              <a:rPr dirty="0" sz="1100" spc="25">
                <a:latin typeface="Cambria"/>
                <a:cs typeface="Cambria"/>
              </a:rPr>
              <a:t> </a:t>
            </a:r>
            <a:r>
              <a:rPr dirty="0" sz="1100" spc="50">
                <a:latin typeface="Cambria"/>
                <a:cs typeface="Cambria"/>
              </a:rPr>
              <a:t>la  </a:t>
            </a:r>
            <a:r>
              <a:rPr dirty="0" sz="1100" spc="75">
                <a:latin typeface="Cambria"/>
                <a:cs typeface="Cambria"/>
              </a:rPr>
              <a:t>Asociación Cultural </a:t>
            </a:r>
            <a:r>
              <a:rPr dirty="0" sz="1100" spc="60">
                <a:latin typeface="Cambria"/>
                <a:cs typeface="Cambria"/>
              </a:rPr>
              <a:t>sin </a:t>
            </a:r>
            <a:r>
              <a:rPr dirty="0" sz="1100" spc="110">
                <a:latin typeface="Cambria"/>
                <a:cs typeface="Cambria"/>
              </a:rPr>
              <a:t>ánimo </a:t>
            </a:r>
            <a:r>
              <a:rPr dirty="0" sz="1100" spc="95">
                <a:latin typeface="Cambria"/>
                <a:cs typeface="Cambria"/>
              </a:rPr>
              <a:t>de </a:t>
            </a:r>
            <a:r>
              <a:rPr dirty="0" sz="1100" spc="70">
                <a:latin typeface="Cambria"/>
                <a:cs typeface="Cambria"/>
              </a:rPr>
              <a:t>lucro </a:t>
            </a:r>
            <a:r>
              <a:rPr dirty="0" sz="1100" spc="60">
                <a:latin typeface="Cambria"/>
                <a:cs typeface="Cambria"/>
              </a:rPr>
              <a:t>Planeta  </a:t>
            </a:r>
            <a:r>
              <a:rPr dirty="0" sz="1100" spc="80">
                <a:latin typeface="Cambria"/>
                <a:cs typeface="Cambria"/>
              </a:rPr>
              <a:t>Clandestino </a:t>
            </a:r>
            <a:r>
              <a:rPr dirty="0" sz="1100" spc="30">
                <a:latin typeface="Cambria"/>
                <a:cs typeface="Cambria"/>
              </a:rPr>
              <a:t>(y </a:t>
            </a:r>
            <a:r>
              <a:rPr dirty="0" sz="1100" spc="60">
                <a:latin typeface="Cambria"/>
                <a:cs typeface="Cambria"/>
              </a:rPr>
              <a:t>su </a:t>
            </a:r>
            <a:r>
              <a:rPr dirty="0" sz="1100" spc="50">
                <a:latin typeface="Cambria"/>
                <a:cs typeface="Cambria"/>
              </a:rPr>
              <a:t>sello </a:t>
            </a:r>
            <a:r>
              <a:rPr dirty="0" sz="1100" spc="55">
                <a:latin typeface="Cambria"/>
                <a:cs typeface="Cambria"/>
              </a:rPr>
              <a:t>editorial </a:t>
            </a:r>
            <a:r>
              <a:rPr dirty="0" sz="1100" spc="75">
                <a:latin typeface="Cambria"/>
                <a:cs typeface="Cambria"/>
              </a:rPr>
              <a:t>Ediciones del </a:t>
            </a:r>
            <a:r>
              <a:rPr dirty="0" sz="1100" spc="30">
                <a:latin typeface="Cambria"/>
                <a:cs typeface="Cambria"/>
              </a:rPr>
              <a:t>4  </a:t>
            </a:r>
            <a:r>
              <a:rPr dirty="0" sz="1100" spc="95">
                <a:latin typeface="Cambria"/>
                <a:cs typeface="Cambria"/>
              </a:rPr>
              <a:t>de</a:t>
            </a:r>
            <a:r>
              <a:rPr dirty="0" sz="1100" spc="-35">
                <a:latin typeface="Cambria"/>
                <a:cs typeface="Cambria"/>
              </a:rPr>
              <a:t> </a:t>
            </a:r>
            <a:r>
              <a:rPr dirty="0" sz="1100" spc="45">
                <a:latin typeface="Cambria"/>
                <a:cs typeface="Cambria"/>
              </a:rPr>
              <a:t>Agosto).</a:t>
            </a:r>
            <a:r>
              <a:rPr dirty="0" sz="1100" spc="10">
                <a:latin typeface="Cambria"/>
                <a:cs typeface="Cambria"/>
              </a:rPr>
              <a:t> </a:t>
            </a:r>
            <a:r>
              <a:rPr dirty="0" sz="1100" spc="80">
                <a:latin typeface="Cambria"/>
                <a:cs typeface="Cambria"/>
              </a:rPr>
              <a:t>Después</a:t>
            </a:r>
            <a:r>
              <a:rPr dirty="0" sz="1100" spc="10">
                <a:latin typeface="Cambria"/>
                <a:cs typeface="Cambria"/>
              </a:rPr>
              <a:t> </a:t>
            </a:r>
            <a:r>
              <a:rPr dirty="0" sz="1100" spc="95">
                <a:latin typeface="Cambria"/>
                <a:cs typeface="Cambria"/>
              </a:rPr>
              <a:t>de</a:t>
            </a:r>
            <a:r>
              <a:rPr dirty="0" sz="1100" spc="10">
                <a:latin typeface="Cambria"/>
                <a:cs typeface="Cambria"/>
              </a:rPr>
              <a:t> </a:t>
            </a:r>
            <a:r>
              <a:rPr dirty="0" sz="1100" spc="75">
                <a:latin typeface="Cambria"/>
                <a:cs typeface="Cambria"/>
              </a:rPr>
              <a:t>dos</a:t>
            </a:r>
            <a:r>
              <a:rPr dirty="0" sz="1100" spc="10">
                <a:latin typeface="Cambria"/>
                <a:cs typeface="Cambria"/>
              </a:rPr>
              <a:t> </a:t>
            </a:r>
            <a:r>
              <a:rPr dirty="0" sz="1100" spc="70">
                <a:latin typeface="Cambria"/>
                <a:cs typeface="Cambria"/>
              </a:rPr>
              <a:t>ediciones</a:t>
            </a:r>
            <a:r>
              <a:rPr dirty="0" sz="1100" spc="10">
                <a:latin typeface="Cambria"/>
                <a:cs typeface="Cambria"/>
              </a:rPr>
              <a:t> </a:t>
            </a:r>
            <a:r>
              <a:rPr dirty="0" sz="1100" spc="60">
                <a:latin typeface="Cambria"/>
                <a:cs typeface="Cambria"/>
              </a:rPr>
              <a:t>sin</a:t>
            </a:r>
            <a:r>
              <a:rPr dirty="0" sz="1100" spc="10">
                <a:latin typeface="Cambria"/>
                <a:cs typeface="Cambria"/>
              </a:rPr>
              <a:t> </a:t>
            </a:r>
            <a:r>
              <a:rPr dirty="0" sz="1100" spc="80">
                <a:latin typeface="Cambria"/>
                <a:cs typeface="Cambria"/>
              </a:rPr>
              <a:t>colabo-  </a:t>
            </a:r>
            <a:r>
              <a:rPr dirty="0" sz="1100" spc="70">
                <a:latin typeface="Cambria"/>
                <a:cs typeface="Cambria"/>
              </a:rPr>
              <a:t>ración alguna </a:t>
            </a:r>
            <a:r>
              <a:rPr dirty="0" sz="1100" spc="55">
                <a:latin typeface="Cambria"/>
                <a:cs typeface="Cambria"/>
              </a:rPr>
              <a:t>diferentes instituciones </a:t>
            </a:r>
            <a:r>
              <a:rPr dirty="0" sz="1100" spc="145">
                <a:latin typeface="Cambria"/>
                <a:cs typeface="Cambria"/>
              </a:rPr>
              <a:t>y </a:t>
            </a:r>
            <a:r>
              <a:rPr dirty="0" sz="1100" spc="105">
                <a:latin typeface="Cambria"/>
                <a:cs typeface="Cambria"/>
              </a:rPr>
              <a:t>empre-  </a:t>
            </a:r>
            <a:r>
              <a:rPr dirty="0" sz="1100" spc="20">
                <a:latin typeface="Cambria"/>
                <a:cs typeface="Cambria"/>
              </a:rPr>
              <a:t>sas </a:t>
            </a:r>
            <a:r>
              <a:rPr dirty="0" sz="1100" spc="55">
                <a:latin typeface="Cambria"/>
                <a:cs typeface="Cambria"/>
              </a:rPr>
              <a:t>privadas </a:t>
            </a:r>
            <a:r>
              <a:rPr dirty="0" sz="1100" spc="100">
                <a:latin typeface="Cambria"/>
                <a:cs typeface="Cambria"/>
              </a:rPr>
              <a:t>han </a:t>
            </a:r>
            <a:r>
              <a:rPr dirty="0" sz="1100" spc="85">
                <a:latin typeface="Cambria"/>
                <a:cs typeface="Cambria"/>
              </a:rPr>
              <a:t>aunado </a:t>
            </a:r>
            <a:r>
              <a:rPr dirty="0" sz="1100" spc="60">
                <a:latin typeface="Cambria"/>
                <a:cs typeface="Cambria"/>
              </a:rPr>
              <a:t>esfuerzos </a:t>
            </a:r>
            <a:r>
              <a:rPr dirty="0" sz="1100" spc="70">
                <a:latin typeface="Cambria"/>
                <a:cs typeface="Cambria"/>
              </a:rPr>
              <a:t>a </a:t>
            </a:r>
            <a:r>
              <a:rPr dirty="0" sz="1100" spc="80">
                <a:latin typeface="Cambria"/>
                <a:cs typeface="Cambria"/>
              </a:rPr>
              <a:t>lo </a:t>
            </a:r>
            <a:r>
              <a:rPr dirty="0" sz="1100" spc="65">
                <a:latin typeface="Cambria"/>
                <a:cs typeface="Cambria"/>
              </a:rPr>
              <a:t>largo </a:t>
            </a:r>
            <a:r>
              <a:rPr dirty="0" sz="1100" spc="95">
                <a:latin typeface="Cambria"/>
                <a:cs typeface="Cambria"/>
              </a:rPr>
              <a:t>de  </a:t>
            </a:r>
            <a:r>
              <a:rPr dirty="0" sz="1100" spc="50">
                <a:latin typeface="Cambria"/>
                <a:cs typeface="Cambria"/>
              </a:rPr>
              <a:t>los </a:t>
            </a:r>
            <a:r>
              <a:rPr dirty="0" sz="1100" spc="70">
                <a:latin typeface="Cambria"/>
                <a:cs typeface="Cambria"/>
              </a:rPr>
              <a:t>años </a:t>
            </a:r>
            <a:r>
              <a:rPr dirty="0" sz="1100" spc="100">
                <a:latin typeface="Cambria"/>
                <a:cs typeface="Cambria"/>
              </a:rPr>
              <a:t>en </a:t>
            </a:r>
            <a:r>
              <a:rPr dirty="0" sz="1100" spc="80">
                <a:latin typeface="Cambria"/>
                <a:cs typeface="Cambria"/>
              </a:rPr>
              <a:t>acercar </a:t>
            </a:r>
            <a:r>
              <a:rPr dirty="0" sz="1100" spc="65">
                <a:latin typeface="Cambria"/>
                <a:cs typeface="Cambria"/>
              </a:rPr>
              <a:t>la </a:t>
            </a:r>
            <a:r>
              <a:rPr dirty="0" sz="1100" spc="105">
                <a:latin typeface="Cambria"/>
                <a:cs typeface="Cambria"/>
              </a:rPr>
              <a:t>Cultura, </a:t>
            </a:r>
            <a:r>
              <a:rPr dirty="0" sz="1100" spc="114">
                <a:latin typeface="Cambria"/>
                <a:cs typeface="Cambria"/>
              </a:rPr>
              <a:t>en </a:t>
            </a:r>
            <a:r>
              <a:rPr dirty="0" sz="1100" spc="60">
                <a:latin typeface="Cambria"/>
                <a:cs typeface="Cambria"/>
              </a:rPr>
              <a:t>este </a:t>
            </a:r>
            <a:r>
              <a:rPr dirty="0" sz="1100" spc="80">
                <a:latin typeface="Cambria"/>
                <a:cs typeface="Cambria"/>
              </a:rPr>
              <a:t>caso </a:t>
            </a:r>
            <a:r>
              <a:rPr dirty="0" sz="1100" spc="65">
                <a:latin typeface="Cambria"/>
                <a:cs typeface="Cambria"/>
              </a:rPr>
              <a:t>la  </a:t>
            </a:r>
            <a:r>
              <a:rPr dirty="0" sz="1100" spc="85">
                <a:latin typeface="Cambria"/>
                <a:cs typeface="Cambria"/>
              </a:rPr>
              <a:t>poesía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85">
                <a:latin typeface="Cambria"/>
                <a:cs typeface="Cambria"/>
              </a:rPr>
              <a:t>calidad, </a:t>
            </a:r>
            <a:r>
              <a:rPr dirty="0" sz="1100" spc="65">
                <a:latin typeface="Cambria"/>
                <a:cs typeface="Cambria"/>
              </a:rPr>
              <a:t>al </a:t>
            </a:r>
            <a:r>
              <a:rPr dirty="0" sz="1100" spc="125">
                <a:latin typeface="Cambria"/>
                <a:cs typeface="Cambria"/>
              </a:rPr>
              <a:t>mayor </a:t>
            </a:r>
            <a:r>
              <a:rPr dirty="0" sz="1100" spc="135">
                <a:latin typeface="Cambria"/>
                <a:cs typeface="Cambria"/>
              </a:rPr>
              <a:t>número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135">
                <a:latin typeface="Cambria"/>
                <a:cs typeface="Cambria"/>
              </a:rPr>
              <a:t>pú-  </a:t>
            </a:r>
            <a:r>
              <a:rPr dirty="0" sz="1100" spc="95">
                <a:latin typeface="Cambria"/>
                <a:cs typeface="Cambria"/>
              </a:rPr>
              <a:t>blico </a:t>
            </a:r>
            <a:r>
              <a:rPr dirty="0" sz="1100" spc="90">
                <a:latin typeface="Cambria"/>
                <a:cs typeface="Cambria"/>
              </a:rPr>
              <a:t>posible </a:t>
            </a:r>
            <a:r>
              <a:rPr dirty="0" sz="1100" spc="145">
                <a:latin typeface="Cambria"/>
                <a:cs typeface="Cambria"/>
              </a:rPr>
              <a:t>y </a:t>
            </a:r>
            <a:r>
              <a:rPr dirty="0" sz="1100" spc="125">
                <a:latin typeface="Cambria"/>
                <a:cs typeface="Cambria"/>
              </a:rPr>
              <a:t>con </a:t>
            </a:r>
            <a:r>
              <a:rPr dirty="0" sz="1100" spc="50">
                <a:latin typeface="Cambria"/>
                <a:cs typeface="Cambria"/>
              </a:rPr>
              <a:t>las </a:t>
            </a:r>
            <a:r>
              <a:rPr dirty="0" sz="1100" spc="105">
                <a:latin typeface="Cambria"/>
                <a:cs typeface="Cambria"/>
              </a:rPr>
              <a:t>mayores</a:t>
            </a:r>
            <a:r>
              <a:rPr dirty="0" sz="1100" spc="-140">
                <a:latin typeface="Cambria"/>
                <a:cs typeface="Cambria"/>
              </a:rPr>
              <a:t> </a:t>
            </a:r>
            <a:r>
              <a:rPr dirty="0" sz="1100" spc="80">
                <a:latin typeface="Cambria"/>
                <a:cs typeface="Cambria"/>
              </a:rPr>
              <a:t>facilidades.</a:t>
            </a:r>
            <a:endParaRPr sz="1100">
              <a:latin typeface="Cambria"/>
              <a:cs typeface="Cambria"/>
            </a:endParaRPr>
          </a:p>
          <a:p>
            <a:pPr marL="12700" marR="59055">
              <a:lnSpc>
                <a:spcPct val="113700"/>
              </a:lnSpc>
              <a:spcBef>
                <a:spcPts val="565"/>
              </a:spcBef>
            </a:pPr>
            <a:r>
              <a:rPr dirty="0" sz="1100" spc="85">
                <a:latin typeface="Cambria"/>
                <a:cs typeface="Cambria"/>
              </a:rPr>
              <a:t>Tras</a:t>
            </a:r>
            <a:r>
              <a:rPr dirty="0" sz="1100" spc="5">
                <a:latin typeface="Cambria"/>
                <a:cs typeface="Cambria"/>
              </a:rPr>
              <a:t> </a:t>
            </a:r>
            <a:r>
              <a:rPr dirty="0" sz="1100" spc="100">
                <a:latin typeface="Cambria"/>
                <a:cs typeface="Cambria"/>
              </a:rPr>
              <a:t>más</a:t>
            </a:r>
            <a:r>
              <a:rPr dirty="0" sz="1100" spc="5">
                <a:latin typeface="Cambria"/>
                <a:cs typeface="Cambria"/>
              </a:rPr>
              <a:t> </a:t>
            </a:r>
            <a:r>
              <a:rPr dirty="0" sz="1100" spc="95">
                <a:latin typeface="Cambria"/>
                <a:cs typeface="Cambria"/>
              </a:rPr>
              <a:t>de</a:t>
            </a:r>
            <a:r>
              <a:rPr dirty="0" sz="1100" spc="5">
                <a:latin typeface="Cambria"/>
                <a:cs typeface="Cambria"/>
              </a:rPr>
              <a:t> </a:t>
            </a:r>
            <a:r>
              <a:rPr dirty="0" sz="1100" spc="95">
                <a:latin typeface="Cambria"/>
                <a:cs typeface="Cambria"/>
              </a:rPr>
              <a:t>una</a:t>
            </a:r>
            <a:r>
              <a:rPr dirty="0" sz="1100" spc="-5">
                <a:latin typeface="Cambria"/>
                <a:cs typeface="Cambria"/>
              </a:rPr>
              <a:t> </a:t>
            </a:r>
            <a:r>
              <a:rPr dirty="0" sz="1100" spc="75">
                <a:latin typeface="Cambria"/>
                <a:cs typeface="Cambria"/>
              </a:rPr>
              <a:t>década</a:t>
            </a:r>
            <a:r>
              <a:rPr dirty="0" sz="1100" spc="-5">
                <a:latin typeface="Cambria"/>
                <a:cs typeface="Cambria"/>
              </a:rPr>
              <a:t> </a:t>
            </a:r>
            <a:r>
              <a:rPr dirty="0" sz="1100" spc="60">
                <a:latin typeface="Cambria"/>
                <a:cs typeface="Cambria"/>
              </a:rPr>
              <a:t>el</a:t>
            </a:r>
            <a:r>
              <a:rPr dirty="0" sz="1100" spc="5">
                <a:latin typeface="Cambria"/>
                <a:cs typeface="Cambria"/>
              </a:rPr>
              <a:t> </a:t>
            </a:r>
            <a:r>
              <a:rPr dirty="0" sz="1100" spc="45">
                <a:latin typeface="Cambria"/>
                <a:cs typeface="Cambria"/>
              </a:rPr>
              <a:t>festival</a:t>
            </a:r>
            <a:r>
              <a:rPr dirty="0" sz="1100" spc="5">
                <a:latin typeface="Cambria"/>
                <a:cs typeface="Cambria"/>
              </a:rPr>
              <a:t> </a:t>
            </a:r>
            <a:r>
              <a:rPr dirty="0" sz="1100" spc="45">
                <a:latin typeface="Cambria"/>
                <a:cs typeface="Cambria"/>
              </a:rPr>
              <a:t>se</a:t>
            </a:r>
            <a:r>
              <a:rPr dirty="0" sz="1100" spc="5">
                <a:latin typeface="Cambria"/>
                <a:cs typeface="Cambria"/>
              </a:rPr>
              <a:t> </a:t>
            </a:r>
            <a:r>
              <a:rPr dirty="0" sz="1100" spc="95">
                <a:latin typeface="Cambria"/>
                <a:cs typeface="Cambria"/>
              </a:rPr>
              <a:t>ha</a:t>
            </a:r>
            <a:r>
              <a:rPr dirty="0" sz="1100" spc="-5">
                <a:latin typeface="Cambria"/>
                <a:cs typeface="Cambria"/>
              </a:rPr>
              <a:t> </a:t>
            </a:r>
            <a:r>
              <a:rPr dirty="0" sz="1100" spc="75">
                <a:latin typeface="Cambria"/>
                <a:cs typeface="Cambria"/>
              </a:rPr>
              <a:t>posicio-  </a:t>
            </a:r>
            <a:r>
              <a:rPr dirty="0" sz="1100" spc="95">
                <a:latin typeface="Cambria"/>
                <a:cs typeface="Cambria"/>
              </a:rPr>
              <a:t>nado</a:t>
            </a:r>
            <a:r>
              <a:rPr dirty="0" sz="1100" spc="15">
                <a:latin typeface="Cambria"/>
                <a:cs typeface="Cambria"/>
              </a:rPr>
              <a:t> </a:t>
            </a:r>
            <a:r>
              <a:rPr dirty="0" sz="1100" spc="135">
                <a:latin typeface="Cambria"/>
                <a:cs typeface="Cambria"/>
              </a:rPr>
              <a:t>como</a:t>
            </a:r>
            <a:r>
              <a:rPr dirty="0" sz="1100" spc="15">
                <a:latin typeface="Cambria"/>
                <a:cs typeface="Cambria"/>
              </a:rPr>
              <a:t> </a:t>
            </a:r>
            <a:r>
              <a:rPr dirty="0" sz="1100" spc="114">
                <a:latin typeface="Cambria"/>
                <a:cs typeface="Cambria"/>
              </a:rPr>
              <a:t>uno</a:t>
            </a:r>
            <a:r>
              <a:rPr dirty="0" sz="1100" spc="15">
                <a:latin typeface="Cambria"/>
                <a:cs typeface="Cambria"/>
              </a:rPr>
              <a:t> </a:t>
            </a:r>
            <a:r>
              <a:rPr dirty="0" sz="1100" spc="95">
                <a:latin typeface="Cambria"/>
                <a:cs typeface="Cambria"/>
              </a:rPr>
              <a:t>de</a:t>
            </a:r>
            <a:r>
              <a:rPr dirty="0" sz="1100" spc="15">
                <a:latin typeface="Cambria"/>
                <a:cs typeface="Cambria"/>
              </a:rPr>
              <a:t> </a:t>
            </a:r>
            <a:r>
              <a:rPr dirty="0" sz="1100" spc="50">
                <a:latin typeface="Cambria"/>
                <a:cs typeface="Cambria"/>
              </a:rPr>
              <a:t>los</a:t>
            </a:r>
            <a:r>
              <a:rPr dirty="0" sz="1100" spc="15">
                <a:latin typeface="Cambria"/>
                <a:cs typeface="Cambria"/>
              </a:rPr>
              <a:t> </a:t>
            </a:r>
            <a:r>
              <a:rPr dirty="0" sz="1100" spc="50">
                <a:latin typeface="Cambria"/>
                <a:cs typeface="Cambria"/>
              </a:rPr>
              <a:t>referentes</a:t>
            </a:r>
            <a:r>
              <a:rPr dirty="0" sz="1100" spc="15">
                <a:latin typeface="Cambria"/>
                <a:cs typeface="Cambria"/>
              </a:rPr>
              <a:t> </a:t>
            </a:r>
            <a:r>
              <a:rPr dirty="0" sz="1100" spc="75">
                <a:latin typeface="Cambria"/>
                <a:cs typeface="Cambria"/>
              </a:rPr>
              <a:t>del</a:t>
            </a:r>
            <a:r>
              <a:rPr dirty="0" sz="1100" spc="15">
                <a:latin typeface="Cambria"/>
                <a:cs typeface="Cambria"/>
              </a:rPr>
              <a:t> </a:t>
            </a:r>
            <a:r>
              <a:rPr dirty="0" sz="1100" spc="90">
                <a:latin typeface="Cambria"/>
                <a:cs typeface="Cambria"/>
              </a:rPr>
              <a:t>panorama  </a:t>
            </a:r>
            <a:r>
              <a:rPr dirty="0" sz="1100" spc="75">
                <a:latin typeface="Cambria"/>
                <a:cs typeface="Cambria"/>
              </a:rPr>
              <a:t>poético</a:t>
            </a:r>
            <a:r>
              <a:rPr dirty="0" sz="1100" spc="15">
                <a:latin typeface="Cambria"/>
                <a:cs typeface="Cambria"/>
              </a:rPr>
              <a:t> </a:t>
            </a:r>
            <a:r>
              <a:rPr dirty="0" sz="1100" spc="65">
                <a:latin typeface="Cambria"/>
                <a:cs typeface="Cambria"/>
              </a:rPr>
              <a:t>nacional.</a:t>
            </a:r>
            <a:r>
              <a:rPr dirty="0" sz="1100" spc="-30">
                <a:latin typeface="Cambria"/>
                <a:cs typeface="Cambria"/>
              </a:rPr>
              <a:t> </a:t>
            </a:r>
            <a:r>
              <a:rPr dirty="0" sz="1100" spc="75">
                <a:latin typeface="Cambria"/>
                <a:cs typeface="Cambria"/>
              </a:rPr>
              <a:t>Agosto</a:t>
            </a:r>
            <a:r>
              <a:rPr dirty="0" sz="1100" spc="15">
                <a:latin typeface="Cambria"/>
                <a:cs typeface="Cambria"/>
              </a:rPr>
              <a:t> </a:t>
            </a:r>
            <a:r>
              <a:rPr dirty="0" sz="1100" spc="75">
                <a:latin typeface="Cambria"/>
                <a:cs typeface="Cambria"/>
              </a:rPr>
              <a:t>Clandestino.</a:t>
            </a:r>
            <a:r>
              <a:rPr dirty="0" sz="1100" spc="45">
                <a:latin typeface="Cambria"/>
                <a:cs typeface="Cambria"/>
              </a:rPr>
              <a:t> </a:t>
            </a:r>
            <a:r>
              <a:rPr dirty="0" sz="1100" spc="75">
                <a:latin typeface="Cambria"/>
                <a:cs typeface="Cambria"/>
              </a:rPr>
              <a:t>Poetas</a:t>
            </a:r>
            <a:r>
              <a:rPr dirty="0" sz="1100" spc="70">
                <a:latin typeface="Cambria"/>
                <a:cs typeface="Cambria"/>
              </a:rPr>
              <a:t> </a:t>
            </a:r>
            <a:r>
              <a:rPr dirty="0" sz="1100" spc="114">
                <a:latin typeface="Cambria"/>
                <a:cs typeface="Cambria"/>
              </a:rPr>
              <a:t>en  </a:t>
            </a:r>
            <a:r>
              <a:rPr dirty="0" sz="1100" spc="140">
                <a:latin typeface="Cambria"/>
                <a:cs typeface="Cambria"/>
              </a:rPr>
              <a:t>La </a:t>
            </a:r>
            <a:r>
              <a:rPr dirty="0" sz="1100" spc="100">
                <a:latin typeface="Cambria"/>
                <a:cs typeface="Cambria"/>
              </a:rPr>
              <a:t>Rioja </a:t>
            </a:r>
            <a:r>
              <a:rPr dirty="0" sz="1100" spc="95">
                <a:latin typeface="Cambria"/>
                <a:cs typeface="Cambria"/>
              </a:rPr>
              <a:t>pretende cada </a:t>
            </a:r>
            <a:r>
              <a:rPr dirty="0" sz="1100" spc="114">
                <a:latin typeface="Cambria"/>
                <a:cs typeface="Cambria"/>
              </a:rPr>
              <a:t>año </a:t>
            </a:r>
            <a:r>
              <a:rPr dirty="0" sz="1100" spc="90">
                <a:latin typeface="Cambria"/>
                <a:cs typeface="Cambria"/>
              </a:rPr>
              <a:t>renovar </a:t>
            </a:r>
            <a:r>
              <a:rPr dirty="0" sz="1100" spc="75">
                <a:latin typeface="Cambria"/>
                <a:cs typeface="Cambria"/>
              </a:rPr>
              <a:t>su </a:t>
            </a:r>
            <a:r>
              <a:rPr dirty="0" sz="1100" spc="120">
                <a:latin typeface="Cambria"/>
                <a:cs typeface="Cambria"/>
              </a:rPr>
              <a:t>enfo-  </a:t>
            </a:r>
            <a:r>
              <a:rPr dirty="0" sz="1100" spc="110">
                <a:latin typeface="Cambria"/>
                <a:cs typeface="Cambria"/>
              </a:rPr>
              <a:t>que </a:t>
            </a:r>
            <a:r>
              <a:rPr dirty="0" sz="1100" spc="145">
                <a:latin typeface="Cambria"/>
                <a:cs typeface="Cambria"/>
              </a:rPr>
              <a:t>y </a:t>
            </a:r>
            <a:r>
              <a:rPr dirty="0" sz="1100" spc="95">
                <a:latin typeface="Cambria"/>
                <a:cs typeface="Cambria"/>
              </a:rPr>
              <a:t>mostrar </a:t>
            </a:r>
            <a:r>
              <a:rPr dirty="0" sz="1100" spc="65">
                <a:latin typeface="Cambria"/>
                <a:cs typeface="Cambria"/>
              </a:rPr>
              <a:t>al </a:t>
            </a:r>
            <a:r>
              <a:rPr dirty="0" sz="1100" spc="105">
                <a:latin typeface="Cambria"/>
                <a:cs typeface="Cambria"/>
              </a:rPr>
              <a:t>público </a:t>
            </a:r>
            <a:r>
              <a:rPr dirty="0" sz="1100" spc="114">
                <a:latin typeface="Cambria"/>
                <a:cs typeface="Cambria"/>
              </a:rPr>
              <a:t>una </a:t>
            </a:r>
            <a:r>
              <a:rPr dirty="0" sz="1100" spc="110">
                <a:latin typeface="Cambria"/>
                <a:cs typeface="Cambria"/>
              </a:rPr>
              <a:t>programación  </a:t>
            </a:r>
            <a:r>
              <a:rPr dirty="0" sz="1100" spc="85">
                <a:latin typeface="Cambria"/>
                <a:cs typeface="Cambria"/>
              </a:rPr>
              <a:t>plural</a:t>
            </a:r>
            <a:r>
              <a:rPr dirty="0" sz="1100" spc="40">
                <a:latin typeface="Cambria"/>
                <a:cs typeface="Cambria"/>
              </a:rPr>
              <a:t> </a:t>
            </a:r>
            <a:r>
              <a:rPr dirty="0" sz="1100" spc="145">
                <a:latin typeface="Cambria"/>
                <a:cs typeface="Cambria"/>
              </a:rPr>
              <a:t>y</a:t>
            </a:r>
            <a:r>
              <a:rPr dirty="0" sz="1100" spc="40">
                <a:latin typeface="Cambria"/>
                <a:cs typeface="Cambria"/>
              </a:rPr>
              <a:t> </a:t>
            </a:r>
            <a:r>
              <a:rPr dirty="0" sz="1100" spc="75">
                <a:latin typeface="Cambria"/>
                <a:cs typeface="Cambria"/>
              </a:rPr>
              <a:t>abierta</a:t>
            </a:r>
            <a:r>
              <a:rPr dirty="0" sz="1100" spc="60">
                <a:latin typeface="Cambria"/>
                <a:cs typeface="Cambria"/>
              </a:rPr>
              <a:t> </a:t>
            </a:r>
            <a:r>
              <a:rPr dirty="0" sz="1100" spc="70">
                <a:latin typeface="Cambria"/>
                <a:cs typeface="Cambria"/>
              </a:rPr>
              <a:t>a</a:t>
            </a:r>
            <a:r>
              <a:rPr dirty="0" sz="1100" spc="60">
                <a:latin typeface="Cambria"/>
                <a:cs typeface="Cambria"/>
              </a:rPr>
              <a:t> </a:t>
            </a:r>
            <a:r>
              <a:rPr dirty="0" sz="1100" spc="90">
                <a:latin typeface="Cambria"/>
                <a:cs typeface="Cambria"/>
              </a:rPr>
              <a:t>nuevas</a:t>
            </a:r>
            <a:r>
              <a:rPr dirty="0" sz="1100" spc="70">
                <a:latin typeface="Cambria"/>
                <a:cs typeface="Cambria"/>
              </a:rPr>
              <a:t> </a:t>
            </a:r>
            <a:r>
              <a:rPr dirty="0" sz="1100" spc="75">
                <a:latin typeface="Cambria"/>
                <a:cs typeface="Cambria"/>
              </a:rPr>
              <a:t>líneas</a:t>
            </a:r>
            <a:r>
              <a:rPr dirty="0" sz="1100" spc="70">
                <a:latin typeface="Cambria"/>
                <a:cs typeface="Cambria"/>
              </a:rPr>
              <a:t> </a:t>
            </a:r>
            <a:r>
              <a:rPr dirty="0" sz="1100" spc="85">
                <a:latin typeface="Cambria"/>
                <a:cs typeface="Cambria"/>
              </a:rPr>
              <a:t>temáticas</a:t>
            </a:r>
            <a:r>
              <a:rPr dirty="0" sz="1100" spc="40">
                <a:latin typeface="Cambria"/>
                <a:cs typeface="Cambria"/>
              </a:rPr>
              <a:t> </a:t>
            </a:r>
            <a:r>
              <a:rPr dirty="0" sz="1100" spc="145">
                <a:latin typeface="Cambria"/>
                <a:cs typeface="Cambria"/>
              </a:rPr>
              <a:t>y</a:t>
            </a:r>
            <a:r>
              <a:rPr dirty="0" sz="1100" spc="40">
                <a:latin typeface="Cambria"/>
                <a:cs typeface="Cambria"/>
              </a:rPr>
              <a:t> </a:t>
            </a:r>
            <a:r>
              <a:rPr dirty="0" sz="1100" spc="85">
                <a:latin typeface="Cambria"/>
                <a:cs typeface="Cambria"/>
              </a:rPr>
              <a:t>es-  </a:t>
            </a:r>
            <a:r>
              <a:rPr dirty="0" sz="1100" spc="65">
                <a:latin typeface="Cambria"/>
                <a:cs typeface="Cambria"/>
              </a:rPr>
              <a:t>téticas, </a:t>
            </a:r>
            <a:r>
              <a:rPr dirty="0" sz="1100" spc="125">
                <a:latin typeface="Cambria"/>
                <a:cs typeface="Cambria"/>
              </a:rPr>
              <a:t>primando </a:t>
            </a:r>
            <a:r>
              <a:rPr dirty="0" sz="1100" spc="70">
                <a:latin typeface="Cambria"/>
                <a:cs typeface="Cambria"/>
              </a:rPr>
              <a:t>los </a:t>
            </a:r>
            <a:r>
              <a:rPr dirty="0" sz="1100" spc="105">
                <a:latin typeface="Cambria"/>
                <a:cs typeface="Cambria"/>
              </a:rPr>
              <a:t>formatos </a:t>
            </a:r>
            <a:r>
              <a:rPr dirty="0" sz="1100" spc="110">
                <a:latin typeface="Cambria"/>
                <a:cs typeface="Cambria"/>
              </a:rPr>
              <a:t>que permiten  </a:t>
            </a:r>
            <a:r>
              <a:rPr dirty="0" sz="1100" spc="114">
                <a:latin typeface="Cambria"/>
                <a:cs typeface="Cambria"/>
              </a:rPr>
              <a:t>una </a:t>
            </a:r>
            <a:r>
              <a:rPr dirty="0" sz="1100" spc="125">
                <a:latin typeface="Cambria"/>
                <a:cs typeface="Cambria"/>
              </a:rPr>
              <a:t>mayor </a:t>
            </a:r>
            <a:r>
              <a:rPr dirty="0" sz="1100" spc="85">
                <a:latin typeface="Cambria"/>
                <a:cs typeface="Cambria"/>
              </a:rPr>
              <a:t>interrelación entre </a:t>
            </a:r>
            <a:r>
              <a:rPr dirty="0" sz="1100" spc="80">
                <a:latin typeface="Cambria"/>
                <a:cs typeface="Cambria"/>
              </a:rPr>
              <a:t>participantes </a:t>
            </a:r>
            <a:r>
              <a:rPr dirty="0" sz="1100" spc="145">
                <a:latin typeface="Cambria"/>
                <a:cs typeface="Cambria"/>
              </a:rPr>
              <a:t>y  </a:t>
            </a:r>
            <a:r>
              <a:rPr dirty="0" sz="1100" spc="60">
                <a:latin typeface="Cambria"/>
                <a:cs typeface="Cambria"/>
              </a:rPr>
              <a:t>asistentes.</a:t>
            </a:r>
            <a:endParaRPr sz="1100">
              <a:latin typeface="Cambria"/>
              <a:cs typeface="Cambria"/>
            </a:endParaRPr>
          </a:p>
          <a:p>
            <a:pPr marL="12700" marR="15875">
              <a:lnSpc>
                <a:spcPct val="113700"/>
              </a:lnSpc>
              <a:spcBef>
                <a:spcPts val="565"/>
              </a:spcBef>
            </a:pPr>
            <a:r>
              <a:rPr dirty="0" sz="1100" spc="140">
                <a:latin typeface="Cambria"/>
                <a:cs typeface="Cambria"/>
              </a:rPr>
              <a:t>La</a:t>
            </a:r>
            <a:r>
              <a:rPr dirty="0" sz="1100" spc="55">
                <a:latin typeface="Cambria"/>
                <a:cs typeface="Cambria"/>
              </a:rPr>
              <a:t> </a:t>
            </a:r>
            <a:r>
              <a:rPr dirty="0" sz="1100" spc="85">
                <a:latin typeface="Cambria"/>
                <a:cs typeface="Cambria"/>
              </a:rPr>
              <a:t>poesía</a:t>
            </a:r>
            <a:r>
              <a:rPr dirty="0" sz="1100" spc="55">
                <a:latin typeface="Cambria"/>
                <a:cs typeface="Cambria"/>
              </a:rPr>
              <a:t> </a:t>
            </a:r>
            <a:r>
              <a:rPr dirty="0" sz="1100" spc="95">
                <a:latin typeface="Cambria"/>
                <a:cs typeface="Cambria"/>
              </a:rPr>
              <a:t>pretende</a:t>
            </a:r>
            <a:r>
              <a:rPr dirty="0" sz="1100" spc="65">
                <a:latin typeface="Cambria"/>
                <a:cs typeface="Cambria"/>
              </a:rPr>
              <a:t> </a:t>
            </a:r>
            <a:r>
              <a:rPr dirty="0" sz="1100" spc="60">
                <a:latin typeface="Cambria"/>
                <a:cs typeface="Cambria"/>
              </a:rPr>
              <a:t>estar</a:t>
            </a:r>
            <a:r>
              <a:rPr dirty="0" sz="1100" spc="35">
                <a:latin typeface="Cambria"/>
                <a:cs typeface="Cambria"/>
              </a:rPr>
              <a:t> </a:t>
            </a:r>
            <a:r>
              <a:rPr dirty="0" sz="1100" spc="110">
                <a:latin typeface="Cambria"/>
                <a:cs typeface="Cambria"/>
              </a:rPr>
              <a:t>de</a:t>
            </a:r>
            <a:r>
              <a:rPr dirty="0" sz="1100" spc="65">
                <a:latin typeface="Cambria"/>
                <a:cs typeface="Cambria"/>
              </a:rPr>
              <a:t> </a:t>
            </a:r>
            <a:r>
              <a:rPr dirty="0" sz="1100" spc="114">
                <a:latin typeface="Cambria"/>
                <a:cs typeface="Cambria"/>
              </a:rPr>
              <a:t>nuevo</a:t>
            </a:r>
            <a:r>
              <a:rPr dirty="0" sz="1100" spc="65">
                <a:latin typeface="Cambria"/>
                <a:cs typeface="Cambria"/>
              </a:rPr>
              <a:t> </a:t>
            </a:r>
            <a:r>
              <a:rPr dirty="0" sz="1100" spc="114">
                <a:latin typeface="Cambria"/>
                <a:cs typeface="Cambria"/>
              </a:rPr>
              <a:t>en</a:t>
            </a:r>
            <a:r>
              <a:rPr dirty="0" sz="1100" spc="65">
                <a:latin typeface="Cambria"/>
                <a:cs typeface="Cambria"/>
              </a:rPr>
              <a:t> la</a:t>
            </a:r>
            <a:r>
              <a:rPr dirty="0" sz="1100" spc="55">
                <a:latin typeface="Cambria"/>
                <a:cs typeface="Cambria"/>
              </a:rPr>
              <a:t> </a:t>
            </a:r>
            <a:r>
              <a:rPr dirty="0" sz="1100" spc="75">
                <a:latin typeface="Cambria"/>
                <a:cs typeface="Cambria"/>
              </a:rPr>
              <a:t>calle</a:t>
            </a:r>
            <a:r>
              <a:rPr dirty="0" sz="1100" spc="35">
                <a:latin typeface="Cambria"/>
                <a:cs typeface="Cambria"/>
              </a:rPr>
              <a:t> </a:t>
            </a:r>
            <a:r>
              <a:rPr dirty="0" sz="1100" spc="145">
                <a:latin typeface="Cambria"/>
                <a:cs typeface="Cambria"/>
              </a:rPr>
              <a:t>y  </a:t>
            </a:r>
            <a:r>
              <a:rPr dirty="0" sz="1100" spc="65">
                <a:latin typeface="Cambria"/>
                <a:cs typeface="Cambria"/>
              </a:rPr>
              <a:t>visitar </a:t>
            </a:r>
            <a:r>
              <a:rPr dirty="0" sz="1100" spc="85">
                <a:latin typeface="Cambria"/>
                <a:cs typeface="Cambria"/>
              </a:rPr>
              <a:t>tanto </a:t>
            </a:r>
            <a:r>
              <a:rPr dirty="0" sz="1100" spc="65">
                <a:latin typeface="Cambria"/>
                <a:cs typeface="Cambria"/>
              </a:rPr>
              <a:t>la </a:t>
            </a:r>
            <a:r>
              <a:rPr dirty="0" sz="1100" spc="75">
                <a:latin typeface="Cambria"/>
                <a:cs typeface="Cambria"/>
              </a:rPr>
              <a:t>capital, </a:t>
            </a:r>
            <a:r>
              <a:rPr dirty="0" sz="1100" spc="125">
                <a:latin typeface="Cambria"/>
                <a:cs typeface="Cambria"/>
              </a:rPr>
              <a:t>Logroño, </a:t>
            </a:r>
            <a:r>
              <a:rPr dirty="0" sz="1100" spc="160">
                <a:latin typeface="Cambria"/>
                <a:cs typeface="Cambria"/>
              </a:rPr>
              <a:t>como</a:t>
            </a:r>
            <a:r>
              <a:rPr dirty="0" sz="1100" spc="-40">
                <a:latin typeface="Cambria"/>
                <a:cs typeface="Cambria"/>
              </a:rPr>
              <a:t> </a:t>
            </a:r>
            <a:r>
              <a:rPr dirty="0" sz="1100" spc="95">
                <a:latin typeface="Cambria"/>
                <a:cs typeface="Cambria"/>
              </a:rPr>
              <a:t>pueblos  </a:t>
            </a:r>
            <a:r>
              <a:rPr dirty="0" sz="1100" spc="145">
                <a:latin typeface="Cambria"/>
                <a:cs typeface="Cambria"/>
              </a:rPr>
              <a:t>y </a:t>
            </a:r>
            <a:r>
              <a:rPr dirty="0" sz="1100" spc="80">
                <a:latin typeface="Cambria"/>
                <a:cs typeface="Cambria"/>
              </a:rPr>
              <a:t>barrios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65">
                <a:latin typeface="Cambria"/>
                <a:cs typeface="Cambria"/>
              </a:rPr>
              <a:t>la </a:t>
            </a:r>
            <a:r>
              <a:rPr dirty="0" sz="1100" spc="100">
                <a:latin typeface="Cambria"/>
                <a:cs typeface="Cambria"/>
              </a:rPr>
              <a:t>región </a:t>
            </a:r>
            <a:r>
              <a:rPr dirty="0" sz="1100" spc="125">
                <a:latin typeface="Cambria"/>
                <a:cs typeface="Cambria"/>
              </a:rPr>
              <a:t>promoviendo </a:t>
            </a:r>
            <a:r>
              <a:rPr dirty="0" sz="1100" spc="95">
                <a:latin typeface="Cambria"/>
                <a:cs typeface="Cambria"/>
              </a:rPr>
              <a:t>interven-  ciones </a:t>
            </a:r>
            <a:r>
              <a:rPr dirty="0" sz="1100" spc="55">
                <a:latin typeface="Cambria"/>
                <a:cs typeface="Cambria"/>
              </a:rPr>
              <a:t>artísticas </a:t>
            </a:r>
            <a:r>
              <a:rPr dirty="0" sz="1100" spc="114">
                <a:latin typeface="Cambria"/>
                <a:cs typeface="Cambria"/>
              </a:rPr>
              <a:t>en </a:t>
            </a:r>
            <a:r>
              <a:rPr dirty="0" sz="1100" spc="60">
                <a:latin typeface="Cambria"/>
                <a:cs typeface="Cambria"/>
              </a:rPr>
              <a:t>sus </a:t>
            </a:r>
            <a:r>
              <a:rPr dirty="0" sz="1100" spc="70">
                <a:latin typeface="Cambria"/>
                <a:cs typeface="Cambria"/>
              </a:rPr>
              <a:t>calles, </a:t>
            </a:r>
            <a:r>
              <a:rPr dirty="0" sz="1100" spc="114">
                <a:latin typeface="Cambria"/>
                <a:cs typeface="Cambria"/>
              </a:rPr>
              <a:t>proponiendo </a:t>
            </a:r>
            <a:r>
              <a:rPr dirty="0" sz="1100" spc="100">
                <a:latin typeface="Cambria"/>
                <a:cs typeface="Cambria"/>
              </a:rPr>
              <a:t>ac-  </a:t>
            </a:r>
            <a:r>
              <a:rPr dirty="0" sz="1100" spc="80">
                <a:latin typeface="Cambria"/>
                <a:cs typeface="Cambria"/>
              </a:rPr>
              <a:t>tividades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75">
                <a:latin typeface="Cambria"/>
                <a:cs typeface="Cambria"/>
              </a:rPr>
              <a:t>carácter </a:t>
            </a:r>
            <a:r>
              <a:rPr dirty="0" sz="1100" spc="95">
                <a:latin typeface="Cambria"/>
                <a:cs typeface="Cambria"/>
              </a:rPr>
              <a:t>multidisciplinar </a:t>
            </a:r>
            <a:r>
              <a:rPr dirty="0" sz="1100" spc="110">
                <a:latin typeface="Cambria"/>
                <a:cs typeface="Cambria"/>
              </a:rPr>
              <a:t>que  </a:t>
            </a:r>
            <a:r>
              <a:rPr dirty="0" sz="1100" spc="95">
                <a:latin typeface="Cambria"/>
                <a:cs typeface="Cambria"/>
              </a:rPr>
              <a:t>tienen </a:t>
            </a:r>
            <a:r>
              <a:rPr dirty="0" sz="1100" spc="110">
                <a:latin typeface="Cambria"/>
                <a:cs typeface="Cambria"/>
              </a:rPr>
              <a:t>que </a:t>
            </a:r>
            <a:r>
              <a:rPr dirty="0" sz="1100" spc="85">
                <a:latin typeface="Cambria"/>
                <a:cs typeface="Cambria"/>
              </a:rPr>
              <a:t>ver </a:t>
            </a:r>
            <a:r>
              <a:rPr dirty="0" sz="1100" spc="125">
                <a:latin typeface="Cambria"/>
                <a:cs typeface="Cambria"/>
              </a:rPr>
              <a:t>con </a:t>
            </a:r>
            <a:r>
              <a:rPr dirty="0" sz="1100" spc="65">
                <a:latin typeface="Cambria"/>
                <a:cs typeface="Cambria"/>
              </a:rPr>
              <a:t>la </a:t>
            </a:r>
            <a:r>
              <a:rPr dirty="0" sz="1100" spc="85">
                <a:latin typeface="Cambria"/>
                <a:cs typeface="Cambria"/>
              </a:rPr>
              <a:t>palabra </a:t>
            </a:r>
            <a:r>
              <a:rPr dirty="0" sz="1100" spc="114">
                <a:latin typeface="Cambria"/>
                <a:cs typeface="Cambria"/>
              </a:rPr>
              <a:t>en </a:t>
            </a:r>
            <a:r>
              <a:rPr dirty="0" sz="1100" spc="60">
                <a:latin typeface="Cambria"/>
                <a:cs typeface="Cambria"/>
              </a:rPr>
              <a:t>sus </a:t>
            </a:r>
            <a:r>
              <a:rPr dirty="0" sz="1100" spc="65">
                <a:latin typeface="Cambria"/>
                <a:cs typeface="Cambria"/>
              </a:rPr>
              <a:t>distintas  </a:t>
            </a:r>
            <a:r>
              <a:rPr dirty="0" sz="1100" spc="110">
                <a:latin typeface="Cambria"/>
                <a:cs typeface="Cambria"/>
              </a:rPr>
              <a:t>formas de </a:t>
            </a:r>
            <a:r>
              <a:rPr dirty="0" sz="1100" spc="95">
                <a:latin typeface="Cambria"/>
                <a:cs typeface="Cambria"/>
              </a:rPr>
              <a:t>expresión </a:t>
            </a:r>
            <a:r>
              <a:rPr dirty="0" sz="1100" spc="145">
                <a:latin typeface="Cambria"/>
                <a:cs typeface="Cambria"/>
              </a:rPr>
              <a:t>y</a:t>
            </a:r>
            <a:r>
              <a:rPr dirty="0" sz="1100" spc="-85">
                <a:latin typeface="Cambria"/>
                <a:cs typeface="Cambria"/>
              </a:rPr>
              <a:t> </a:t>
            </a:r>
            <a:r>
              <a:rPr dirty="0" sz="1100" spc="90">
                <a:latin typeface="Cambria"/>
                <a:cs typeface="Cambria"/>
              </a:rPr>
              <a:t>difusión: </a:t>
            </a:r>
            <a:r>
              <a:rPr dirty="0" sz="1100" spc="65">
                <a:latin typeface="Cambria"/>
                <a:cs typeface="Cambria"/>
              </a:rPr>
              <a:t>la literaria </a:t>
            </a:r>
            <a:r>
              <a:rPr dirty="0" sz="1100" spc="50">
                <a:latin typeface="Cambria"/>
                <a:cs typeface="Cambria"/>
              </a:rPr>
              <a:t>(re-  </a:t>
            </a:r>
            <a:r>
              <a:rPr dirty="0" sz="1100" spc="65">
                <a:latin typeface="Cambria"/>
                <a:cs typeface="Cambria"/>
              </a:rPr>
              <a:t>citales, </a:t>
            </a:r>
            <a:r>
              <a:rPr dirty="0" sz="1100" spc="105">
                <a:latin typeface="Cambria"/>
                <a:cs typeface="Cambria"/>
              </a:rPr>
              <a:t>performances, </a:t>
            </a:r>
            <a:r>
              <a:rPr dirty="0" sz="1100" spc="70">
                <a:latin typeface="Cambria"/>
                <a:cs typeface="Cambria"/>
              </a:rPr>
              <a:t>presentaciones…), </a:t>
            </a:r>
            <a:r>
              <a:rPr dirty="0" sz="1100" spc="65">
                <a:latin typeface="Cambria"/>
                <a:cs typeface="Cambria"/>
              </a:rPr>
              <a:t>la  </a:t>
            </a:r>
            <a:r>
              <a:rPr dirty="0" sz="1100" spc="100">
                <a:latin typeface="Cambria"/>
                <a:cs typeface="Cambria"/>
              </a:rPr>
              <a:t>musical </a:t>
            </a:r>
            <a:r>
              <a:rPr dirty="0" sz="1100" spc="75">
                <a:latin typeface="Cambria"/>
                <a:cs typeface="Cambria"/>
              </a:rPr>
              <a:t>(conciertos, </a:t>
            </a:r>
            <a:r>
              <a:rPr dirty="0" sz="1100" spc="60">
                <a:latin typeface="Cambria"/>
                <a:cs typeface="Cambria"/>
              </a:rPr>
              <a:t>instalaciones…), </a:t>
            </a:r>
            <a:r>
              <a:rPr dirty="0" sz="1100" spc="65">
                <a:latin typeface="Cambria"/>
                <a:cs typeface="Cambria"/>
              </a:rPr>
              <a:t>la </a:t>
            </a:r>
            <a:r>
              <a:rPr dirty="0" sz="1100" spc="110">
                <a:latin typeface="Cambria"/>
                <a:cs typeface="Cambria"/>
              </a:rPr>
              <a:t>cine-  </a:t>
            </a:r>
            <a:r>
              <a:rPr dirty="0" sz="1100" spc="100">
                <a:latin typeface="Cambria"/>
                <a:cs typeface="Cambria"/>
              </a:rPr>
              <a:t>matográﬁca </a:t>
            </a:r>
            <a:r>
              <a:rPr dirty="0" sz="1100" spc="45">
                <a:latin typeface="Cambria"/>
                <a:cs typeface="Cambria"/>
              </a:rPr>
              <a:t>(en </a:t>
            </a:r>
            <a:r>
              <a:rPr dirty="0" sz="1100" spc="100">
                <a:latin typeface="Cambria"/>
                <a:cs typeface="Cambria"/>
              </a:rPr>
              <a:t>colaboración </a:t>
            </a:r>
            <a:r>
              <a:rPr dirty="0" sz="1100" spc="125">
                <a:latin typeface="Cambria"/>
                <a:cs typeface="Cambria"/>
              </a:rPr>
              <a:t>con </a:t>
            </a:r>
            <a:r>
              <a:rPr dirty="0" sz="1100" spc="65">
                <a:latin typeface="Cambria"/>
                <a:cs typeface="Cambria"/>
              </a:rPr>
              <a:t>la </a:t>
            </a:r>
            <a:r>
              <a:rPr dirty="0" sz="1100" spc="110">
                <a:latin typeface="Cambria"/>
                <a:cs typeface="Cambria"/>
              </a:rPr>
              <a:t>Filmoteca  de</a:t>
            </a:r>
            <a:r>
              <a:rPr dirty="0" sz="1100" spc="60">
                <a:latin typeface="Cambria"/>
                <a:cs typeface="Cambria"/>
              </a:rPr>
              <a:t> </a:t>
            </a:r>
            <a:r>
              <a:rPr dirty="0" sz="1100" spc="140">
                <a:latin typeface="Cambria"/>
                <a:cs typeface="Cambria"/>
              </a:rPr>
              <a:t>La</a:t>
            </a:r>
            <a:r>
              <a:rPr dirty="0" sz="1100" spc="50">
                <a:latin typeface="Cambria"/>
                <a:cs typeface="Cambria"/>
              </a:rPr>
              <a:t> </a:t>
            </a:r>
            <a:r>
              <a:rPr dirty="0" sz="1100" spc="100">
                <a:latin typeface="Cambria"/>
                <a:cs typeface="Cambria"/>
              </a:rPr>
              <a:t>Rioja</a:t>
            </a:r>
            <a:r>
              <a:rPr dirty="0" sz="1100" spc="50">
                <a:latin typeface="Cambria"/>
                <a:cs typeface="Cambria"/>
              </a:rPr>
              <a:t> </a:t>
            </a:r>
            <a:r>
              <a:rPr dirty="0" sz="1100" spc="100">
                <a:latin typeface="Cambria"/>
                <a:cs typeface="Cambria"/>
              </a:rPr>
              <a:t>Rafael</a:t>
            </a:r>
            <a:r>
              <a:rPr dirty="0" sz="1100" spc="20">
                <a:latin typeface="Cambria"/>
                <a:cs typeface="Cambria"/>
              </a:rPr>
              <a:t> </a:t>
            </a:r>
            <a:r>
              <a:rPr dirty="0" sz="1100" spc="90">
                <a:latin typeface="Cambria"/>
                <a:cs typeface="Cambria"/>
              </a:rPr>
              <a:t>Azcona),</a:t>
            </a:r>
            <a:r>
              <a:rPr dirty="0" sz="1100" spc="60">
                <a:latin typeface="Cambria"/>
                <a:cs typeface="Cambria"/>
              </a:rPr>
              <a:t> </a:t>
            </a:r>
            <a:r>
              <a:rPr dirty="0" sz="1100" spc="65">
                <a:latin typeface="Cambria"/>
                <a:cs typeface="Cambria"/>
              </a:rPr>
              <a:t>la</a:t>
            </a:r>
            <a:r>
              <a:rPr dirty="0" sz="1100" spc="50">
                <a:latin typeface="Cambria"/>
                <a:cs typeface="Cambria"/>
              </a:rPr>
              <a:t> </a:t>
            </a:r>
            <a:r>
              <a:rPr dirty="0" sz="1100" spc="65">
                <a:latin typeface="Cambria"/>
                <a:cs typeface="Cambria"/>
              </a:rPr>
              <a:t>teatral,</a:t>
            </a:r>
            <a:r>
              <a:rPr dirty="0" sz="1100" spc="60">
                <a:latin typeface="Cambria"/>
                <a:cs typeface="Cambria"/>
              </a:rPr>
              <a:t> </a:t>
            </a:r>
            <a:r>
              <a:rPr dirty="0" sz="1100" spc="65">
                <a:latin typeface="Cambria"/>
                <a:cs typeface="Cambria"/>
              </a:rPr>
              <a:t>la</a:t>
            </a:r>
            <a:r>
              <a:rPr dirty="0" sz="1100" spc="20">
                <a:latin typeface="Cambria"/>
                <a:cs typeface="Cambria"/>
              </a:rPr>
              <a:t> </a:t>
            </a:r>
            <a:r>
              <a:rPr dirty="0" sz="1100" spc="75">
                <a:latin typeface="Cambria"/>
                <a:cs typeface="Cambria"/>
              </a:rPr>
              <a:t>visual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7256" y="1383424"/>
            <a:ext cx="3349625" cy="48996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100" spc="145">
                <a:latin typeface="Cambria"/>
                <a:cs typeface="Cambria"/>
              </a:rPr>
              <a:t>y</a:t>
            </a:r>
            <a:r>
              <a:rPr dirty="0" sz="1100" spc="-25">
                <a:latin typeface="Cambria"/>
                <a:cs typeface="Cambria"/>
              </a:rPr>
              <a:t> </a:t>
            </a:r>
            <a:r>
              <a:rPr dirty="0" sz="1100" spc="70">
                <a:latin typeface="Cambria"/>
                <a:cs typeface="Cambria"/>
              </a:rPr>
              <a:t>expositiva…</a:t>
            </a:r>
            <a:endParaRPr sz="1100">
              <a:latin typeface="Cambria"/>
              <a:cs typeface="Cambria"/>
            </a:endParaRPr>
          </a:p>
          <a:p>
            <a:pPr marL="12700" marR="5080">
              <a:lnSpc>
                <a:spcPct val="113700"/>
              </a:lnSpc>
              <a:spcBef>
                <a:spcPts val="565"/>
              </a:spcBef>
            </a:pPr>
            <a:r>
              <a:rPr dirty="0" sz="1100" spc="95">
                <a:latin typeface="Cambria"/>
                <a:cs typeface="Cambria"/>
              </a:rPr>
              <a:t>Es </a:t>
            </a:r>
            <a:r>
              <a:rPr dirty="0" sz="1100" spc="85">
                <a:latin typeface="Cambria"/>
                <a:cs typeface="Cambria"/>
              </a:rPr>
              <a:t>difícil </a:t>
            </a:r>
            <a:r>
              <a:rPr dirty="0" sz="1100" spc="135">
                <a:latin typeface="Cambria"/>
                <a:cs typeface="Cambria"/>
              </a:rPr>
              <a:t>no </a:t>
            </a:r>
            <a:r>
              <a:rPr dirty="0" sz="1100" spc="75">
                <a:latin typeface="Cambria"/>
                <a:cs typeface="Cambria"/>
              </a:rPr>
              <a:t>leer </a:t>
            </a:r>
            <a:r>
              <a:rPr dirty="0" sz="1100" spc="110">
                <a:latin typeface="Cambria"/>
                <a:cs typeface="Cambria"/>
              </a:rPr>
              <a:t>buena </a:t>
            </a:r>
            <a:r>
              <a:rPr dirty="0" sz="1100" spc="85">
                <a:latin typeface="Cambria"/>
                <a:cs typeface="Cambria"/>
              </a:rPr>
              <a:t>poesía </a:t>
            </a:r>
            <a:r>
              <a:rPr dirty="0" sz="1100" spc="114">
                <a:latin typeface="Cambria"/>
                <a:cs typeface="Cambria"/>
              </a:rPr>
              <a:t>en </a:t>
            </a:r>
            <a:r>
              <a:rPr dirty="0" sz="1100" spc="140">
                <a:latin typeface="Cambria"/>
                <a:cs typeface="Cambria"/>
              </a:rPr>
              <a:t>La </a:t>
            </a:r>
            <a:r>
              <a:rPr dirty="0" sz="1100" spc="100">
                <a:latin typeface="Cambria"/>
                <a:cs typeface="Cambria"/>
              </a:rPr>
              <a:t>Rioja  </a:t>
            </a:r>
            <a:r>
              <a:rPr dirty="0" sz="1100" spc="95">
                <a:latin typeface="Cambria"/>
                <a:cs typeface="Cambria"/>
              </a:rPr>
              <a:t>desde </a:t>
            </a:r>
            <a:r>
              <a:rPr dirty="0" sz="1100" spc="110">
                <a:latin typeface="Cambria"/>
                <a:cs typeface="Cambria"/>
              </a:rPr>
              <a:t>que </a:t>
            </a:r>
            <a:r>
              <a:rPr dirty="0" sz="1100" spc="75">
                <a:latin typeface="Cambria"/>
                <a:cs typeface="Cambria"/>
              </a:rPr>
              <a:t>existe el </a:t>
            </a:r>
            <a:r>
              <a:rPr dirty="0" sz="1100" spc="70">
                <a:latin typeface="Cambria"/>
                <a:cs typeface="Cambria"/>
              </a:rPr>
              <a:t>festival, </a:t>
            </a:r>
            <a:r>
              <a:rPr dirty="0" sz="1100" spc="110">
                <a:latin typeface="Cambria"/>
                <a:cs typeface="Cambria"/>
              </a:rPr>
              <a:t>porque </a:t>
            </a:r>
            <a:r>
              <a:rPr dirty="0" sz="1100" spc="100">
                <a:latin typeface="Cambria"/>
                <a:cs typeface="Cambria"/>
              </a:rPr>
              <a:t>Agosto  </a:t>
            </a:r>
            <a:r>
              <a:rPr dirty="0" sz="1100" spc="105">
                <a:latin typeface="Cambria"/>
                <a:cs typeface="Cambria"/>
              </a:rPr>
              <a:t>Clandestino </a:t>
            </a:r>
            <a:r>
              <a:rPr dirty="0" sz="1100" spc="75">
                <a:latin typeface="Cambria"/>
                <a:cs typeface="Cambria"/>
              </a:rPr>
              <a:t>regala </a:t>
            </a:r>
            <a:r>
              <a:rPr dirty="0" sz="1100" spc="70">
                <a:latin typeface="Cambria"/>
                <a:cs typeface="Cambria"/>
              </a:rPr>
              <a:t>a los </a:t>
            </a:r>
            <a:r>
              <a:rPr dirty="0" sz="1100" spc="60">
                <a:latin typeface="Cambria"/>
                <a:cs typeface="Cambria"/>
              </a:rPr>
              <a:t>asistentes </a:t>
            </a:r>
            <a:r>
              <a:rPr dirty="0" sz="1100" spc="70">
                <a:latin typeface="Cambria"/>
                <a:cs typeface="Cambria"/>
              </a:rPr>
              <a:t>a </a:t>
            </a:r>
            <a:r>
              <a:rPr dirty="0" sz="1100" spc="60">
                <a:latin typeface="Cambria"/>
                <a:cs typeface="Cambria"/>
              </a:rPr>
              <a:t>sus </a:t>
            </a:r>
            <a:r>
              <a:rPr dirty="0" sz="1100" spc="105">
                <a:latin typeface="Cambria"/>
                <a:cs typeface="Cambria"/>
              </a:rPr>
              <a:t>pre-  </a:t>
            </a:r>
            <a:r>
              <a:rPr dirty="0" sz="1100" spc="85">
                <a:latin typeface="Cambria"/>
                <a:cs typeface="Cambria"/>
              </a:rPr>
              <a:t>sentaciones </a:t>
            </a:r>
            <a:r>
              <a:rPr dirty="0" sz="1100" spc="135">
                <a:latin typeface="Cambria"/>
                <a:cs typeface="Cambria"/>
              </a:rPr>
              <a:t>un </a:t>
            </a:r>
            <a:r>
              <a:rPr dirty="0" sz="1100" spc="85">
                <a:latin typeface="Cambria"/>
                <a:cs typeface="Cambria"/>
              </a:rPr>
              <a:t>libro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95">
                <a:latin typeface="Cambria"/>
                <a:cs typeface="Cambria"/>
              </a:rPr>
              <a:t>cada </a:t>
            </a:r>
            <a:r>
              <a:rPr dirty="0" sz="1100" spc="135">
                <a:latin typeface="Cambria"/>
                <a:cs typeface="Cambria"/>
              </a:rPr>
              <a:t>uno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70">
                <a:latin typeface="Cambria"/>
                <a:cs typeface="Cambria"/>
              </a:rPr>
              <a:t>los </a:t>
            </a:r>
            <a:r>
              <a:rPr dirty="0" sz="1100" spc="105">
                <a:latin typeface="Cambria"/>
                <a:cs typeface="Cambria"/>
              </a:rPr>
              <a:t>auto-  </a:t>
            </a:r>
            <a:r>
              <a:rPr dirty="0" sz="1100" spc="55">
                <a:latin typeface="Cambria"/>
                <a:cs typeface="Cambria"/>
              </a:rPr>
              <a:t>res </a:t>
            </a:r>
            <a:r>
              <a:rPr dirty="0" sz="1100" spc="85">
                <a:latin typeface="Cambria"/>
                <a:cs typeface="Cambria"/>
              </a:rPr>
              <a:t>invitados, </a:t>
            </a:r>
            <a:r>
              <a:rPr dirty="0" sz="1100" spc="114">
                <a:latin typeface="Cambria"/>
                <a:cs typeface="Cambria"/>
              </a:rPr>
              <a:t>en </a:t>
            </a:r>
            <a:r>
              <a:rPr dirty="0" sz="1100" spc="105">
                <a:latin typeface="Cambria"/>
                <a:cs typeface="Cambria"/>
              </a:rPr>
              <a:t>edición </a:t>
            </a:r>
            <a:r>
              <a:rPr dirty="0" sz="1100" spc="95">
                <a:latin typeface="Cambria"/>
                <a:cs typeface="Cambria"/>
              </a:rPr>
              <a:t>limitada </a:t>
            </a:r>
            <a:r>
              <a:rPr dirty="0" sz="1100" spc="110">
                <a:latin typeface="Cambria"/>
                <a:cs typeface="Cambria"/>
              </a:rPr>
              <a:t>ﬁrmada </a:t>
            </a:r>
            <a:r>
              <a:rPr dirty="0" sz="1100" spc="145">
                <a:latin typeface="Cambria"/>
                <a:cs typeface="Cambria"/>
              </a:rPr>
              <a:t>y  </a:t>
            </a:r>
            <a:r>
              <a:rPr dirty="0" sz="1100" spc="114">
                <a:latin typeface="Cambria"/>
                <a:cs typeface="Cambria"/>
              </a:rPr>
              <a:t>numerada,</a:t>
            </a:r>
            <a:r>
              <a:rPr dirty="0" sz="1100" spc="65">
                <a:latin typeface="Cambria"/>
                <a:cs typeface="Cambria"/>
              </a:rPr>
              <a:t> </a:t>
            </a:r>
            <a:r>
              <a:rPr dirty="0" sz="1100" spc="85">
                <a:latin typeface="Cambria"/>
                <a:cs typeface="Cambria"/>
              </a:rPr>
              <a:t>para</a:t>
            </a:r>
            <a:r>
              <a:rPr dirty="0" sz="1100" spc="55">
                <a:latin typeface="Cambria"/>
                <a:cs typeface="Cambria"/>
              </a:rPr>
              <a:t> </a:t>
            </a:r>
            <a:r>
              <a:rPr dirty="0" sz="1100" spc="100">
                <a:latin typeface="Cambria"/>
                <a:cs typeface="Cambria"/>
              </a:rPr>
              <a:t>que,</a:t>
            </a:r>
            <a:r>
              <a:rPr dirty="0" sz="1100" spc="65">
                <a:latin typeface="Cambria"/>
                <a:cs typeface="Cambria"/>
              </a:rPr>
              <a:t> </a:t>
            </a:r>
            <a:r>
              <a:rPr dirty="0" sz="1100" spc="110">
                <a:latin typeface="Cambria"/>
                <a:cs typeface="Cambria"/>
              </a:rPr>
              <a:t>además</a:t>
            </a:r>
            <a:r>
              <a:rPr dirty="0" sz="1100" spc="65">
                <a:latin typeface="Cambria"/>
                <a:cs typeface="Cambria"/>
              </a:rPr>
              <a:t> </a:t>
            </a:r>
            <a:r>
              <a:rPr dirty="0" sz="1100" spc="110">
                <a:latin typeface="Cambria"/>
                <a:cs typeface="Cambria"/>
              </a:rPr>
              <a:t>de</a:t>
            </a:r>
            <a:r>
              <a:rPr dirty="0" sz="1100" spc="65">
                <a:latin typeface="Cambria"/>
                <a:cs typeface="Cambria"/>
              </a:rPr>
              <a:t> </a:t>
            </a:r>
            <a:r>
              <a:rPr dirty="0" sz="1100" spc="80">
                <a:latin typeface="Cambria"/>
                <a:cs typeface="Cambria"/>
              </a:rPr>
              <a:t>disfrutar</a:t>
            </a:r>
            <a:r>
              <a:rPr dirty="0" sz="1100" spc="35">
                <a:latin typeface="Cambria"/>
                <a:cs typeface="Cambria"/>
              </a:rPr>
              <a:t> </a:t>
            </a:r>
            <a:r>
              <a:rPr dirty="0" sz="1100" spc="110">
                <a:latin typeface="Cambria"/>
                <a:cs typeface="Cambria"/>
              </a:rPr>
              <a:t>de</a:t>
            </a:r>
            <a:r>
              <a:rPr dirty="0" sz="1100" spc="65">
                <a:latin typeface="Cambria"/>
                <a:cs typeface="Cambria"/>
              </a:rPr>
              <a:t> la  </a:t>
            </a:r>
            <a:r>
              <a:rPr dirty="0" sz="1100" spc="85">
                <a:latin typeface="Cambria"/>
                <a:cs typeface="Cambria"/>
              </a:rPr>
              <a:t>presencia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114">
                <a:latin typeface="Cambria"/>
                <a:cs typeface="Cambria"/>
              </a:rPr>
              <a:t>una </a:t>
            </a:r>
            <a:r>
              <a:rPr dirty="0" sz="1100" spc="90">
                <a:latin typeface="Cambria"/>
                <a:cs typeface="Cambria"/>
              </a:rPr>
              <a:t>selección </a:t>
            </a:r>
            <a:r>
              <a:rPr dirty="0" sz="1100" spc="95">
                <a:latin typeface="Cambria"/>
                <a:cs typeface="Cambria"/>
              </a:rPr>
              <a:t>heterogénea </a:t>
            </a:r>
            <a:r>
              <a:rPr dirty="0" sz="1100" spc="110">
                <a:latin typeface="Cambria"/>
                <a:cs typeface="Cambria"/>
              </a:rPr>
              <a:t>de</a:t>
            </a:r>
            <a:r>
              <a:rPr dirty="0" sz="1100" spc="-110">
                <a:latin typeface="Cambria"/>
                <a:cs typeface="Cambria"/>
              </a:rPr>
              <a:t> </a:t>
            </a:r>
            <a:r>
              <a:rPr dirty="0" sz="1100" spc="114">
                <a:latin typeface="Cambria"/>
                <a:cs typeface="Cambria"/>
              </a:rPr>
              <a:t>au-  </a:t>
            </a:r>
            <a:r>
              <a:rPr dirty="0" sz="1100" spc="70">
                <a:latin typeface="Cambria"/>
                <a:cs typeface="Cambria"/>
              </a:rPr>
              <a:t>tores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85">
                <a:latin typeface="Cambria"/>
                <a:cs typeface="Cambria"/>
              </a:rPr>
              <a:t>diferentes </a:t>
            </a:r>
            <a:r>
              <a:rPr dirty="0" sz="1100" spc="95">
                <a:latin typeface="Cambria"/>
                <a:cs typeface="Cambria"/>
              </a:rPr>
              <a:t>generaciones </a:t>
            </a:r>
            <a:r>
              <a:rPr dirty="0" sz="1100" spc="145">
                <a:latin typeface="Cambria"/>
                <a:cs typeface="Cambria"/>
              </a:rPr>
              <a:t>y</a:t>
            </a:r>
            <a:r>
              <a:rPr dirty="0" sz="1100" spc="-145">
                <a:latin typeface="Cambria"/>
                <a:cs typeface="Cambria"/>
              </a:rPr>
              <a:t> </a:t>
            </a:r>
            <a:r>
              <a:rPr dirty="0" sz="1100" spc="90">
                <a:latin typeface="Cambria"/>
                <a:cs typeface="Cambria"/>
              </a:rPr>
              <a:t>edades </a:t>
            </a:r>
            <a:r>
              <a:rPr dirty="0" sz="1100" spc="125">
                <a:latin typeface="Cambria"/>
                <a:cs typeface="Cambria"/>
              </a:rPr>
              <a:t>pue-  </a:t>
            </a:r>
            <a:r>
              <a:rPr dirty="0" sz="1100" spc="114">
                <a:latin typeface="Cambria"/>
                <a:cs typeface="Cambria"/>
              </a:rPr>
              <a:t>dan </a:t>
            </a:r>
            <a:r>
              <a:rPr dirty="0" sz="1100" spc="80">
                <a:latin typeface="Cambria"/>
                <a:cs typeface="Cambria"/>
              </a:rPr>
              <a:t>disfrutar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65">
                <a:latin typeface="Cambria"/>
                <a:cs typeface="Cambria"/>
              </a:rPr>
              <a:t>la </a:t>
            </a:r>
            <a:r>
              <a:rPr dirty="0" sz="1100" spc="80">
                <a:latin typeface="Cambria"/>
                <a:cs typeface="Cambria"/>
              </a:rPr>
              <a:t>lectura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85">
                <a:latin typeface="Cambria"/>
                <a:cs typeface="Cambria"/>
              </a:rPr>
              <a:t>aquellos </a:t>
            </a:r>
            <a:r>
              <a:rPr dirty="0" sz="1100" spc="120">
                <a:latin typeface="Cambria"/>
                <a:cs typeface="Cambria"/>
              </a:rPr>
              <a:t>poemas  </a:t>
            </a:r>
            <a:r>
              <a:rPr dirty="0" sz="1100" spc="114">
                <a:latin typeface="Cambria"/>
                <a:cs typeface="Cambria"/>
              </a:rPr>
              <a:t>en </a:t>
            </a:r>
            <a:r>
              <a:rPr dirty="0" sz="1100" spc="75">
                <a:latin typeface="Cambria"/>
                <a:cs typeface="Cambria"/>
              </a:rPr>
              <a:t>el </a:t>
            </a:r>
            <a:r>
              <a:rPr dirty="0" sz="1100" spc="85">
                <a:latin typeface="Cambria"/>
                <a:cs typeface="Cambria"/>
              </a:rPr>
              <a:t>lugar </a:t>
            </a:r>
            <a:r>
              <a:rPr dirty="0" sz="1100" spc="145">
                <a:latin typeface="Cambria"/>
                <a:cs typeface="Cambria"/>
              </a:rPr>
              <a:t>y </a:t>
            </a:r>
            <a:r>
              <a:rPr dirty="0" sz="1100" spc="50">
                <a:latin typeface="Cambria"/>
                <a:cs typeface="Cambria"/>
              </a:rPr>
              <a:t>las </a:t>
            </a:r>
            <a:r>
              <a:rPr dirty="0" sz="1100" spc="85">
                <a:latin typeface="Cambria"/>
                <a:cs typeface="Cambria"/>
              </a:rPr>
              <a:t>ocasiones </a:t>
            </a:r>
            <a:r>
              <a:rPr dirty="0" sz="1100" spc="110">
                <a:latin typeface="Cambria"/>
                <a:cs typeface="Cambria"/>
              </a:rPr>
              <a:t>que </a:t>
            </a:r>
            <a:r>
              <a:rPr dirty="0" sz="1100" spc="90">
                <a:latin typeface="Cambria"/>
                <a:cs typeface="Cambria"/>
              </a:rPr>
              <a:t>deseen. </a:t>
            </a:r>
            <a:r>
              <a:rPr dirty="0" sz="1100" spc="125">
                <a:latin typeface="Cambria"/>
                <a:cs typeface="Cambria"/>
              </a:rPr>
              <a:t>Dicha  </a:t>
            </a:r>
            <a:r>
              <a:rPr dirty="0" sz="1100" spc="90">
                <a:latin typeface="Cambria"/>
                <a:cs typeface="Cambria"/>
              </a:rPr>
              <a:t>selección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75">
                <a:latin typeface="Cambria"/>
                <a:cs typeface="Cambria"/>
              </a:rPr>
              <a:t>autores </a:t>
            </a:r>
            <a:r>
              <a:rPr dirty="0" sz="1100" spc="135">
                <a:latin typeface="Cambria"/>
                <a:cs typeface="Cambria"/>
              </a:rPr>
              <a:t>no </a:t>
            </a:r>
            <a:r>
              <a:rPr dirty="0" sz="1100" spc="114">
                <a:latin typeface="Cambria"/>
                <a:cs typeface="Cambria"/>
              </a:rPr>
              <a:t>puede </a:t>
            </a:r>
            <a:r>
              <a:rPr dirty="0" sz="1100" spc="60">
                <a:latin typeface="Cambria"/>
                <a:cs typeface="Cambria"/>
              </a:rPr>
              <a:t>ser </a:t>
            </a:r>
            <a:r>
              <a:rPr dirty="0" sz="1100" spc="120">
                <a:latin typeface="Cambria"/>
                <a:cs typeface="Cambria"/>
              </a:rPr>
              <a:t>más </a:t>
            </a:r>
            <a:r>
              <a:rPr dirty="0" sz="1100" spc="110">
                <a:latin typeface="Cambria"/>
                <a:cs typeface="Cambria"/>
              </a:rPr>
              <a:t>amplia  </a:t>
            </a:r>
            <a:r>
              <a:rPr dirty="0" sz="1100" spc="145">
                <a:latin typeface="Cambria"/>
                <a:cs typeface="Cambria"/>
              </a:rPr>
              <a:t>y </a:t>
            </a:r>
            <a:r>
              <a:rPr dirty="0" sz="1100" spc="75">
                <a:latin typeface="Cambria"/>
                <a:cs typeface="Cambria"/>
              </a:rPr>
              <a:t>abierta, </a:t>
            </a:r>
            <a:r>
              <a:rPr dirty="0" sz="1100" spc="114">
                <a:latin typeface="Cambria"/>
                <a:cs typeface="Cambria"/>
              </a:rPr>
              <a:t>en </a:t>
            </a:r>
            <a:r>
              <a:rPr dirty="0" sz="1100" spc="100">
                <a:latin typeface="Cambria"/>
                <a:cs typeface="Cambria"/>
              </a:rPr>
              <a:t>Agosto </a:t>
            </a:r>
            <a:r>
              <a:rPr dirty="0" sz="1100" spc="105">
                <a:latin typeface="Cambria"/>
                <a:cs typeface="Cambria"/>
              </a:rPr>
              <a:t>Clandestino </a:t>
            </a:r>
            <a:r>
              <a:rPr dirty="0" sz="1100" spc="60">
                <a:latin typeface="Cambria"/>
                <a:cs typeface="Cambria"/>
              </a:rPr>
              <a:t>se </a:t>
            </a:r>
            <a:r>
              <a:rPr dirty="0" sz="1100" spc="114">
                <a:latin typeface="Cambria"/>
                <a:cs typeface="Cambria"/>
              </a:rPr>
              <a:t>dan </a:t>
            </a:r>
            <a:r>
              <a:rPr dirty="0" sz="1100" spc="70">
                <a:latin typeface="Cambria"/>
                <a:cs typeface="Cambria"/>
              </a:rPr>
              <a:t>cita  </a:t>
            </a:r>
            <a:r>
              <a:rPr dirty="0" sz="1100" spc="85">
                <a:latin typeface="Cambria"/>
                <a:cs typeface="Cambria"/>
              </a:rPr>
              <a:t>tanto </a:t>
            </a:r>
            <a:r>
              <a:rPr dirty="0" sz="1100" spc="80">
                <a:latin typeface="Cambria"/>
                <a:cs typeface="Cambria"/>
              </a:rPr>
              <a:t>poetas </a:t>
            </a:r>
            <a:r>
              <a:rPr dirty="0" sz="1100" spc="85">
                <a:latin typeface="Cambria"/>
                <a:cs typeface="Cambria"/>
              </a:rPr>
              <a:t>riojanos </a:t>
            </a:r>
            <a:r>
              <a:rPr dirty="0" sz="1100" spc="160">
                <a:latin typeface="Cambria"/>
                <a:cs typeface="Cambria"/>
              </a:rPr>
              <a:t>como </a:t>
            </a:r>
            <a:r>
              <a:rPr dirty="0" sz="1100" spc="95">
                <a:latin typeface="Cambria"/>
                <a:cs typeface="Cambria"/>
              </a:rPr>
              <a:t>del </a:t>
            </a:r>
            <a:r>
              <a:rPr dirty="0" sz="1100" spc="70">
                <a:latin typeface="Cambria"/>
                <a:cs typeface="Cambria"/>
              </a:rPr>
              <a:t>resto </a:t>
            </a:r>
            <a:r>
              <a:rPr dirty="0" sz="1100" spc="110">
                <a:latin typeface="Cambria"/>
                <a:cs typeface="Cambria"/>
              </a:rPr>
              <a:t>de Es-  </a:t>
            </a:r>
            <a:r>
              <a:rPr dirty="0" sz="1100" spc="105">
                <a:latin typeface="Cambria"/>
                <a:cs typeface="Cambria"/>
              </a:rPr>
              <a:t>paña </a:t>
            </a:r>
            <a:r>
              <a:rPr dirty="0" sz="1100" spc="90">
                <a:latin typeface="Cambria"/>
                <a:cs typeface="Cambria"/>
              </a:rPr>
              <a:t>e </a:t>
            </a:r>
            <a:r>
              <a:rPr dirty="0" sz="1100" spc="95">
                <a:latin typeface="Cambria"/>
                <a:cs typeface="Cambria"/>
              </a:rPr>
              <a:t>incluso latinomericanos, </a:t>
            </a:r>
            <a:r>
              <a:rPr dirty="0" sz="1100" spc="105">
                <a:latin typeface="Cambria"/>
                <a:cs typeface="Cambria"/>
              </a:rPr>
              <a:t>ofreciendo </a:t>
            </a:r>
            <a:r>
              <a:rPr dirty="0" sz="1100" spc="70">
                <a:latin typeface="Cambria"/>
                <a:cs typeface="Cambria"/>
              </a:rPr>
              <a:t>a  </a:t>
            </a:r>
            <a:r>
              <a:rPr dirty="0" sz="1100" spc="50">
                <a:latin typeface="Cambria"/>
                <a:cs typeface="Cambria"/>
              </a:rPr>
              <a:t>estas </a:t>
            </a:r>
            <a:r>
              <a:rPr dirty="0" sz="1100" spc="65">
                <a:latin typeface="Cambria"/>
                <a:cs typeface="Cambria"/>
              </a:rPr>
              <a:t>alturas </a:t>
            </a:r>
            <a:r>
              <a:rPr dirty="0" sz="1100" spc="135">
                <a:latin typeface="Cambria"/>
                <a:cs typeface="Cambria"/>
              </a:rPr>
              <a:t>un </a:t>
            </a:r>
            <a:r>
              <a:rPr dirty="0" sz="1100" spc="95">
                <a:latin typeface="Cambria"/>
                <a:cs typeface="Cambria"/>
              </a:rPr>
              <a:t>muestrario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85">
                <a:latin typeface="Cambria"/>
                <a:cs typeface="Cambria"/>
              </a:rPr>
              <a:t>poesía </a:t>
            </a:r>
            <a:r>
              <a:rPr dirty="0" sz="1100" spc="130">
                <a:latin typeface="Cambria"/>
                <a:cs typeface="Cambria"/>
              </a:rPr>
              <a:t>contem-  </a:t>
            </a:r>
            <a:r>
              <a:rPr dirty="0" sz="1100" spc="100">
                <a:latin typeface="Cambria"/>
                <a:cs typeface="Cambria"/>
              </a:rPr>
              <a:t>poránea </a:t>
            </a:r>
            <a:r>
              <a:rPr dirty="0" sz="1100" spc="114">
                <a:latin typeface="Cambria"/>
                <a:cs typeface="Cambria"/>
              </a:rPr>
              <a:t>en </a:t>
            </a:r>
            <a:r>
              <a:rPr dirty="0" sz="1100" spc="100">
                <a:latin typeface="Cambria"/>
                <a:cs typeface="Cambria"/>
              </a:rPr>
              <a:t>lengua </a:t>
            </a:r>
            <a:r>
              <a:rPr dirty="0" sz="1100" spc="90">
                <a:latin typeface="Cambria"/>
                <a:cs typeface="Cambria"/>
              </a:rPr>
              <a:t>española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85">
                <a:latin typeface="Cambria"/>
                <a:cs typeface="Cambria"/>
              </a:rPr>
              <a:t>difícil </a:t>
            </a:r>
            <a:r>
              <a:rPr dirty="0" sz="1100" spc="105">
                <a:latin typeface="Cambria"/>
                <a:cs typeface="Cambria"/>
              </a:rPr>
              <a:t>equipa-  </a:t>
            </a:r>
            <a:r>
              <a:rPr dirty="0" sz="1100" spc="95">
                <a:latin typeface="Cambria"/>
                <a:cs typeface="Cambria"/>
              </a:rPr>
              <a:t>ración </a:t>
            </a:r>
            <a:r>
              <a:rPr dirty="0" sz="1100" spc="125">
                <a:latin typeface="Cambria"/>
                <a:cs typeface="Cambria"/>
              </a:rPr>
              <a:t>con </a:t>
            </a:r>
            <a:r>
              <a:rPr dirty="0" sz="1100" spc="65">
                <a:latin typeface="Cambria"/>
                <a:cs typeface="Cambria"/>
              </a:rPr>
              <a:t>otras </a:t>
            </a:r>
            <a:r>
              <a:rPr dirty="0" sz="1100" spc="75">
                <a:latin typeface="Cambria"/>
                <a:cs typeface="Cambria"/>
              </a:rPr>
              <a:t>iniciativas</a:t>
            </a:r>
            <a:r>
              <a:rPr dirty="0" sz="1100" spc="-5">
                <a:latin typeface="Cambria"/>
                <a:cs typeface="Cambria"/>
              </a:rPr>
              <a:t> </a:t>
            </a:r>
            <a:r>
              <a:rPr dirty="0" sz="1100" spc="80">
                <a:latin typeface="Cambria"/>
                <a:cs typeface="Cambria"/>
              </a:rPr>
              <a:t>poéticas,</a:t>
            </a:r>
            <a:endParaRPr sz="11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00" spc="85">
                <a:latin typeface="Cambria"/>
                <a:cs typeface="Cambria"/>
              </a:rPr>
              <a:t>incluidas </a:t>
            </a:r>
            <a:r>
              <a:rPr dirty="0" sz="1100" spc="50">
                <a:latin typeface="Cambria"/>
                <a:cs typeface="Cambria"/>
              </a:rPr>
              <a:t>las </a:t>
            </a:r>
            <a:r>
              <a:rPr dirty="0" sz="1100" spc="120">
                <a:latin typeface="Cambria"/>
                <a:cs typeface="Cambria"/>
              </a:rPr>
              <a:t>más</a:t>
            </a:r>
            <a:r>
              <a:rPr dirty="0" sz="1100" spc="30">
                <a:latin typeface="Cambria"/>
                <a:cs typeface="Cambria"/>
              </a:rPr>
              <a:t> </a:t>
            </a:r>
            <a:r>
              <a:rPr dirty="0" sz="1100" spc="95">
                <a:latin typeface="Cambria"/>
                <a:cs typeface="Cambria"/>
              </a:rPr>
              <a:t>comerciales.</a:t>
            </a:r>
            <a:endParaRPr sz="1100">
              <a:latin typeface="Cambria"/>
              <a:cs typeface="Cambria"/>
            </a:endParaRPr>
          </a:p>
          <a:p>
            <a:pPr marL="12700" marR="97790">
              <a:lnSpc>
                <a:spcPct val="113700"/>
              </a:lnSpc>
              <a:spcBef>
                <a:spcPts val="565"/>
              </a:spcBef>
            </a:pPr>
            <a:r>
              <a:rPr dirty="0" sz="1100" spc="200">
                <a:latin typeface="Cambria"/>
                <a:cs typeface="Cambria"/>
              </a:rPr>
              <a:t>Como</a:t>
            </a:r>
            <a:r>
              <a:rPr dirty="0" sz="1100" spc="65">
                <a:latin typeface="Cambria"/>
                <a:cs typeface="Cambria"/>
              </a:rPr>
              <a:t> </a:t>
            </a:r>
            <a:r>
              <a:rPr dirty="0" sz="1100" spc="110">
                <a:latin typeface="Cambria"/>
                <a:cs typeface="Cambria"/>
              </a:rPr>
              <a:t>reconocimiento</a:t>
            </a:r>
            <a:r>
              <a:rPr dirty="0" sz="1100" spc="65">
                <a:latin typeface="Cambria"/>
                <a:cs typeface="Cambria"/>
              </a:rPr>
              <a:t> </a:t>
            </a:r>
            <a:r>
              <a:rPr dirty="0" sz="1100" spc="70">
                <a:latin typeface="Cambria"/>
                <a:cs typeface="Cambria"/>
              </a:rPr>
              <a:t>a</a:t>
            </a:r>
            <a:r>
              <a:rPr dirty="0" sz="1100" spc="55">
                <a:latin typeface="Cambria"/>
                <a:cs typeface="Cambria"/>
              </a:rPr>
              <a:t> esta </a:t>
            </a:r>
            <a:r>
              <a:rPr dirty="0" sz="1100" spc="90">
                <a:latin typeface="Cambria"/>
                <a:cs typeface="Cambria"/>
              </a:rPr>
              <a:t>labor</a:t>
            </a:r>
            <a:r>
              <a:rPr dirty="0" sz="1100" spc="5">
                <a:latin typeface="Cambria"/>
                <a:cs typeface="Cambria"/>
              </a:rPr>
              <a:t> </a:t>
            </a:r>
            <a:r>
              <a:rPr dirty="0" sz="1100" spc="145">
                <a:latin typeface="Cambria"/>
                <a:cs typeface="Cambria"/>
              </a:rPr>
              <a:t>y</a:t>
            </a:r>
            <a:r>
              <a:rPr dirty="0" sz="1100" spc="35">
                <a:latin typeface="Cambria"/>
                <a:cs typeface="Cambria"/>
              </a:rPr>
              <a:t> </a:t>
            </a:r>
            <a:r>
              <a:rPr dirty="0" sz="1100" spc="125">
                <a:latin typeface="Cambria"/>
                <a:cs typeface="Cambria"/>
              </a:rPr>
              <a:t>con</a:t>
            </a:r>
            <a:r>
              <a:rPr dirty="0" sz="1100" spc="65">
                <a:latin typeface="Cambria"/>
                <a:cs typeface="Cambria"/>
              </a:rPr>
              <a:t> </a:t>
            </a:r>
            <a:r>
              <a:rPr dirty="0" sz="1100" spc="180">
                <a:latin typeface="Cambria"/>
                <a:cs typeface="Cambria"/>
              </a:rPr>
              <a:t>mo-  </a:t>
            </a:r>
            <a:r>
              <a:rPr dirty="0" sz="1100" spc="80">
                <a:latin typeface="Cambria"/>
                <a:cs typeface="Cambria"/>
              </a:rPr>
              <a:t>tivo </a:t>
            </a:r>
            <a:r>
              <a:rPr dirty="0" sz="1100" spc="95">
                <a:latin typeface="Cambria"/>
                <a:cs typeface="Cambria"/>
              </a:rPr>
              <a:t>del </a:t>
            </a:r>
            <a:r>
              <a:rPr dirty="0" sz="1100" spc="130">
                <a:latin typeface="Cambria"/>
                <a:cs typeface="Cambria"/>
              </a:rPr>
              <a:t>décimo </a:t>
            </a:r>
            <a:r>
              <a:rPr dirty="0" sz="1100" spc="80">
                <a:latin typeface="Cambria"/>
                <a:cs typeface="Cambria"/>
              </a:rPr>
              <a:t>aniversario </a:t>
            </a:r>
            <a:r>
              <a:rPr dirty="0" sz="1100" spc="95">
                <a:latin typeface="Cambria"/>
                <a:cs typeface="Cambria"/>
              </a:rPr>
              <a:t>del </a:t>
            </a:r>
            <a:r>
              <a:rPr dirty="0" sz="1100" spc="70">
                <a:latin typeface="Cambria"/>
                <a:cs typeface="Cambria"/>
              </a:rPr>
              <a:t>festival, </a:t>
            </a:r>
            <a:r>
              <a:rPr dirty="0" sz="1100" spc="75">
                <a:latin typeface="Cambria"/>
                <a:cs typeface="Cambria"/>
              </a:rPr>
              <a:t>el  </a:t>
            </a:r>
            <a:r>
              <a:rPr dirty="0" sz="1100" spc="114">
                <a:latin typeface="Cambria"/>
                <a:cs typeface="Cambria"/>
              </a:rPr>
              <a:t>multipremiado programa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95">
                <a:latin typeface="Cambria"/>
                <a:cs typeface="Cambria"/>
              </a:rPr>
              <a:t>radio </a:t>
            </a:r>
            <a:r>
              <a:rPr dirty="0" sz="1100" spc="85">
                <a:latin typeface="Cambria"/>
                <a:cs typeface="Cambria"/>
              </a:rPr>
              <a:t>«La </a:t>
            </a:r>
            <a:r>
              <a:rPr dirty="0" sz="1100" spc="75">
                <a:latin typeface="Cambria"/>
                <a:cs typeface="Cambria"/>
              </a:rPr>
              <a:t>esta-  </a:t>
            </a:r>
            <a:r>
              <a:rPr dirty="0" sz="1100" spc="110">
                <a:latin typeface="Cambria"/>
                <a:cs typeface="Cambria"/>
              </a:rPr>
              <a:t>ción </a:t>
            </a:r>
            <a:r>
              <a:rPr dirty="0" sz="1100" spc="70">
                <a:latin typeface="Cambria"/>
                <a:cs typeface="Cambria"/>
              </a:rPr>
              <a:t>azul» </a:t>
            </a:r>
            <a:r>
              <a:rPr dirty="0" sz="1100" spc="110">
                <a:latin typeface="Cambria"/>
                <a:cs typeface="Cambria"/>
              </a:rPr>
              <a:t>de </a:t>
            </a:r>
            <a:r>
              <a:rPr dirty="0" sz="1100" spc="160">
                <a:latin typeface="Cambria"/>
                <a:cs typeface="Cambria"/>
              </a:rPr>
              <a:t>RTVE, </a:t>
            </a:r>
            <a:r>
              <a:rPr dirty="0" sz="1100" spc="110">
                <a:latin typeface="Cambria"/>
                <a:cs typeface="Cambria"/>
              </a:rPr>
              <a:t>dedicó </a:t>
            </a:r>
            <a:r>
              <a:rPr dirty="0" sz="1100" spc="135">
                <a:latin typeface="Cambria"/>
                <a:cs typeface="Cambria"/>
              </a:rPr>
              <a:t>un </a:t>
            </a:r>
            <a:r>
              <a:rPr dirty="0" sz="1100" spc="114">
                <a:latin typeface="Cambria"/>
                <a:cs typeface="Cambria"/>
              </a:rPr>
              <a:t>programa </a:t>
            </a:r>
            <a:r>
              <a:rPr dirty="0" sz="1100" spc="85">
                <a:latin typeface="Cambria"/>
                <a:cs typeface="Cambria"/>
              </a:rPr>
              <a:t>es-  pecial </a:t>
            </a:r>
            <a:r>
              <a:rPr dirty="0" sz="1100" spc="110">
                <a:latin typeface="Cambria"/>
                <a:cs typeface="Cambria"/>
              </a:rPr>
              <a:t>que </a:t>
            </a:r>
            <a:r>
              <a:rPr dirty="0" sz="1100" spc="60">
                <a:latin typeface="Cambria"/>
                <a:cs typeface="Cambria"/>
              </a:rPr>
              <a:t>se </a:t>
            </a:r>
            <a:r>
              <a:rPr dirty="0" sz="1100" spc="100">
                <a:latin typeface="Cambria"/>
                <a:cs typeface="Cambria"/>
              </a:rPr>
              <a:t>grabó </a:t>
            </a:r>
            <a:r>
              <a:rPr dirty="0" sz="1100" spc="114">
                <a:latin typeface="Cambria"/>
                <a:cs typeface="Cambria"/>
              </a:rPr>
              <a:t>en </a:t>
            </a:r>
            <a:r>
              <a:rPr dirty="0" sz="1100" spc="85">
                <a:latin typeface="Cambria"/>
                <a:cs typeface="Cambria"/>
              </a:rPr>
              <a:t>abierto </a:t>
            </a:r>
            <a:r>
              <a:rPr dirty="0" sz="1100" spc="114">
                <a:latin typeface="Cambria"/>
                <a:cs typeface="Cambria"/>
              </a:rPr>
              <a:t>en </a:t>
            </a:r>
            <a:r>
              <a:rPr dirty="0" sz="1100" spc="65">
                <a:latin typeface="Cambria"/>
                <a:cs typeface="Cambria"/>
              </a:rPr>
              <a:t>la </a:t>
            </a:r>
            <a:r>
              <a:rPr dirty="0" sz="1100" spc="100">
                <a:latin typeface="Cambria"/>
                <a:cs typeface="Cambria"/>
              </a:rPr>
              <a:t>propia  </a:t>
            </a:r>
            <a:r>
              <a:rPr dirty="0" sz="1100" spc="105">
                <a:latin typeface="Cambria"/>
                <a:cs typeface="Cambria"/>
              </a:rPr>
              <a:t>ciudad</a:t>
            </a:r>
            <a:r>
              <a:rPr dirty="0" sz="1100" spc="60">
                <a:latin typeface="Cambria"/>
                <a:cs typeface="Cambria"/>
              </a:rPr>
              <a:t> </a:t>
            </a:r>
            <a:r>
              <a:rPr dirty="0" sz="1100" spc="110">
                <a:latin typeface="Cambria"/>
                <a:cs typeface="Cambria"/>
              </a:rPr>
              <a:t>de</a:t>
            </a:r>
            <a:r>
              <a:rPr dirty="0" sz="1100" spc="60">
                <a:latin typeface="Cambria"/>
                <a:cs typeface="Cambria"/>
              </a:rPr>
              <a:t> </a:t>
            </a:r>
            <a:r>
              <a:rPr dirty="0" sz="1100" spc="130">
                <a:latin typeface="Cambria"/>
                <a:cs typeface="Cambria"/>
              </a:rPr>
              <a:t>Logroño</a:t>
            </a:r>
            <a:r>
              <a:rPr dirty="0" sz="1100" spc="60">
                <a:latin typeface="Cambria"/>
                <a:cs typeface="Cambria"/>
              </a:rPr>
              <a:t> </a:t>
            </a:r>
            <a:r>
              <a:rPr dirty="0" sz="1100" spc="114">
                <a:latin typeface="Cambria"/>
                <a:cs typeface="Cambria"/>
              </a:rPr>
              <a:t>en</a:t>
            </a:r>
            <a:r>
              <a:rPr dirty="0" sz="1100" spc="60">
                <a:latin typeface="Cambria"/>
                <a:cs typeface="Cambria"/>
              </a:rPr>
              <a:t> </a:t>
            </a:r>
            <a:r>
              <a:rPr dirty="0" sz="1100" spc="85">
                <a:latin typeface="Cambria"/>
                <a:cs typeface="Cambria"/>
              </a:rPr>
              <a:t>agosto</a:t>
            </a:r>
            <a:r>
              <a:rPr dirty="0" sz="1100" spc="60">
                <a:latin typeface="Cambria"/>
                <a:cs typeface="Cambria"/>
              </a:rPr>
              <a:t> </a:t>
            </a:r>
            <a:r>
              <a:rPr dirty="0" sz="1100" spc="110">
                <a:latin typeface="Cambria"/>
                <a:cs typeface="Cambria"/>
              </a:rPr>
              <a:t>de</a:t>
            </a:r>
            <a:r>
              <a:rPr dirty="0" sz="1100" spc="60">
                <a:latin typeface="Cambria"/>
                <a:cs typeface="Cambria"/>
              </a:rPr>
              <a:t> </a:t>
            </a:r>
            <a:r>
              <a:rPr dirty="0" sz="1100" spc="45">
                <a:latin typeface="Cambria"/>
                <a:cs typeface="Cambria"/>
              </a:rPr>
              <a:t>2014.</a:t>
            </a:r>
            <a:endParaRPr sz="11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0084" y="2522779"/>
            <a:ext cx="3353435" cy="7670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985">
              <a:lnSpc>
                <a:spcPct val="125000"/>
              </a:lnSpc>
            </a:pPr>
            <a:r>
              <a:rPr dirty="0" sz="1000" spc="90" b="1">
                <a:latin typeface="Book Antiqua"/>
                <a:cs typeface="Book Antiqua"/>
              </a:rPr>
              <a:t>La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caja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70" b="1">
                <a:latin typeface="Book Antiqua"/>
                <a:cs typeface="Book Antiqua"/>
              </a:rPr>
              <a:t>nocturna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40">
                <a:latin typeface="Cambria"/>
                <a:cs typeface="Cambria"/>
              </a:rPr>
              <a:t>estrena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primer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número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diver-  </a:t>
            </a:r>
            <a:r>
              <a:rPr dirty="0" sz="1000" spc="50">
                <a:latin typeface="Cambria"/>
                <a:cs typeface="Cambria"/>
              </a:rPr>
              <a:t>sidad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contenidos: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Artículos,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reseñas,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textos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una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en-  </a:t>
            </a:r>
            <a:r>
              <a:rPr dirty="0" sz="1000" spc="35">
                <a:latin typeface="Cambria"/>
                <a:cs typeface="Cambria"/>
              </a:rPr>
              <a:t>trevista.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5" b="1">
                <a:latin typeface="Book Antiqua"/>
                <a:cs typeface="Book Antiqua"/>
              </a:rPr>
              <a:t>Eduardo</a:t>
            </a:r>
            <a:r>
              <a:rPr dirty="0" sz="1000" spc="-25" b="1">
                <a:latin typeface="Book Antiqua"/>
                <a:cs typeface="Book Antiqu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Fariña</a:t>
            </a:r>
            <a:r>
              <a:rPr dirty="0" sz="1000" spc="-25" b="1">
                <a:latin typeface="Book Antiqua"/>
                <a:cs typeface="Book Antiqua"/>
              </a:rPr>
              <a:t> </a:t>
            </a:r>
            <a:r>
              <a:rPr dirty="0" sz="1000" spc="50" b="1">
                <a:latin typeface="Book Antiqua"/>
                <a:cs typeface="Book Antiqua"/>
              </a:rPr>
              <a:t>Poveda</a:t>
            </a:r>
            <a:r>
              <a:rPr dirty="0" sz="1000" b="1">
                <a:latin typeface="Book Antiqua"/>
                <a:cs typeface="Book Antiqua"/>
              </a:rPr>
              <a:t> </a:t>
            </a:r>
            <a:r>
              <a:rPr dirty="0" sz="1000" spc="60">
                <a:latin typeface="Cambria"/>
                <a:cs typeface="Cambria"/>
              </a:rPr>
              <a:t>dialoga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70" b="1">
                <a:latin typeface="Book Antiqua"/>
                <a:cs typeface="Book Antiqua"/>
              </a:rPr>
              <a:t>Enrique  Cabezón </a:t>
            </a:r>
            <a:r>
              <a:rPr dirty="0" sz="1000" spc="60">
                <a:latin typeface="Cambria"/>
                <a:cs typeface="Cambria"/>
              </a:rPr>
              <a:t>sobre poesía, </a:t>
            </a:r>
            <a:r>
              <a:rPr dirty="0" sz="1000" spc="130">
                <a:latin typeface="Cambria"/>
                <a:cs typeface="Cambria"/>
              </a:rPr>
              <a:t>mundo </a:t>
            </a:r>
            <a:r>
              <a:rPr dirty="0" sz="1000" spc="55">
                <a:latin typeface="Cambria"/>
                <a:cs typeface="Cambria"/>
              </a:rPr>
              <a:t>editorial </a:t>
            </a:r>
            <a:r>
              <a:rPr dirty="0" sz="1000" spc="65">
                <a:latin typeface="Cambria"/>
                <a:cs typeface="Cambria"/>
              </a:rPr>
              <a:t>español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0">
                <a:latin typeface="Cambria"/>
                <a:cs typeface="Cambria"/>
              </a:rPr>
              <a:t>su  </a:t>
            </a:r>
            <a:r>
              <a:rPr dirty="0" sz="1000" spc="70">
                <a:latin typeface="Cambria"/>
                <a:cs typeface="Cambria"/>
              </a:rPr>
              <a:t>obra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poética.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David</a:t>
            </a:r>
            <a:r>
              <a:rPr dirty="0" sz="1000" spc="-50" b="1">
                <a:latin typeface="Book Antiqua"/>
                <a:cs typeface="Book Antiqua"/>
              </a:rPr>
              <a:t> </a:t>
            </a:r>
            <a:r>
              <a:rPr dirty="0" sz="1000" spc="70" b="1">
                <a:latin typeface="Book Antiqua"/>
                <a:cs typeface="Book Antiqua"/>
              </a:rPr>
              <a:t>Bendicho</a:t>
            </a:r>
            <a:r>
              <a:rPr dirty="0" sz="1000" spc="-50" b="1">
                <a:latin typeface="Book Antiqua"/>
                <a:cs typeface="Book Antiqu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Muniesa</a:t>
            </a:r>
            <a:r>
              <a:rPr dirty="0" sz="1000" spc="-50" b="1">
                <a:latin typeface="Book Antiqua"/>
                <a:cs typeface="Book Antiqua"/>
              </a:rPr>
              <a:t> </a:t>
            </a:r>
            <a:r>
              <a:rPr dirty="0" sz="1000" spc="50">
                <a:latin typeface="Cambria"/>
                <a:cs typeface="Cambria"/>
              </a:rPr>
              <a:t>escribe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apun-  </a:t>
            </a:r>
            <a:r>
              <a:rPr dirty="0" sz="1000" spc="30">
                <a:latin typeface="Cambria"/>
                <a:cs typeface="Cambria"/>
              </a:rPr>
              <a:t>tes </a:t>
            </a:r>
            <a:r>
              <a:rPr dirty="0" sz="1000" spc="55">
                <a:latin typeface="Cambria"/>
                <a:cs typeface="Cambria"/>
              </a:rPr>
              <a:t>urgentes </a:t>
            </a:r>
            <a:r>
              <a:rPr dirty="0" sz="1000" spc="60">
                <a:latin typeface="Cambria"/>
                <a:cs typeface="Cambria"/>
              </a:rPr>
              <a:t>para </a:t>
            </a:r>
            <a:r>
              <a:rPr dirty="0" sz="1000" spc="50">
                <a:latin typeface="Cambria"/>
                <a:cs typeface="Cambria"/>
              </a:rPr>
              <a:t>leer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70">
                <a:latin typeface="Cambria"/>
                <a:cs typeface="Cambria"/>
              </a:rPr>
              <a:t>obra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5" b="1">
                <a:latin typeface="Book Antiqua"/>
                <a:cs typeface="Book Antiqua"/>
              </a:rPr>
              <a:t>Leopoldo María </a:t>
            </a:r>
            <a:r>
              <a:rPr dirty="0" sz="1000" spc="80" b="1">
                <a:latin typeface="Book Antiqua"/>
                <a:cs typeface="Book Antiqua"/>
              </a:rPr>
              <a:t>Pa-  </a:t>
            </a:r>
            <a:r>
              <a:rPr dirty="0" sz="1000" spc="60" b="1">
                <a:latin typeface="Book Antiqua"/>
                <a:cs typeface="Book Antiqua"/>
              </a:rPr>
              <a:t>nero.</a:t>
            </a:r>
            <a:r>
              <a:rPr dirty="0" sz="1000" spc="-30" b="1">
                <a:latin typeface="Book Antiqua"/>
                <a:cs typeface="Book Antiqua"/>
              </a:rPr>
              <a:t> </a:t>
            </a:r>
            <a:r>
              <a:rPr dirty="0" sz="1000" spc="45" b="1">
                <a:latin typeface="Book Antiqua"/>
                <a:cs typeface="Book Antiqua"/>
              </a:rPr>
              <a:t>Diego</a:t>
            </a:r>
            <a:r>
              <a:rPr dirty="0" sz="1000" spc="-30" b="1">
                <a:latin typeface="Book Antiqua"/>
                <a:cs typeface="Book Antiqua"/>
              </a:rPr>
              <a:t> </a:t>
            </a:r>
            <a:r>
              <a:rPr dirty="0" sz="1000" spc="65" b="1">
                <a:latin typeface="Book Antiqua"/>
                <a:cs typeface="Book Antiqua"/>
              </a:rPr>
              <a:t>Palmath</a:t>
            </a:r>
            <a:r>
              <a:rPr dirty="0" sz="1000" spc="-10" b="1">
                <a:latin typeface="Book Antiqua"/>
                <a:cs typeface="Book Antiqua"/>
              </a:rPr>
              <a:t> </a:t>
            </a:r>
            <a:r>
              <a:rPr dirty="0" sz="1000" spc="40">
                <a:latin typeface="Cambria"/>
                <a:cs typeface="Cambria"/>
              </a:rPr>
              <a:t>se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aproxima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forma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intensa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al  </a:t>
            </a:r>
            <a:r>
              <a:rPr dirty="0" sz="1000" spc="50">
                <a:latin typeface="Cambria"/>
                <a:cs typeface="Cambria"/>
              </a:rPr>
              <a:t>universo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0" b="1">
                <a:latin typeface="Book Antiqua"/>
                <a:cs typeface="Book Antiqua"/>
              </a:rPr>
              <a:t>Osvaldo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Lamborghini</a:t>
            </a:r>
            <a:r>
              <a:rPr dirty="0" sz="1000" spc="60">
                <a:latin typeface="Cambria"/>
                <a:cs typeface="Cambria"/>
              </a:rPr>
              <a:t>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autor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fundamental  </a:t>
            </a:r>
            <a:r>
              <a:rPr dirty="0" sz="1000" spc="60">
                <a:latin typeface="Cambria"/>
                <a:cs typeface="Cambria"/>
              </a:rPr>
              <a:t>para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comprender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Derivas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pesada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novela  </a:t>
            </a:r>
            <a:r>
              <a:rPr dirty="0" sz="1000" spc="80">
                <a:latin typeface="Cambria"/>
                <a:cs typeface="Cambria"/>
              </a:rPr>
              <a:t>hispanoamericana. </a:t>
            </a:r>
            <a:r>
              <a:rPr dirty="0" sz="1000" spc="70" b="1">
                <a:latin typeface="Book Antiqua"/>
                <a:cs typeface="Book Antiqua"/>
              </a:rPr>
              <a:t>Roger </a:t>
            </a:r>
            <a:r>
              <a:rPr dirty="0" sz="1000" spc="55" b="1">
                <a:latin typeface="Book Antiqua"/>
                <a:cs typeface="Book Antiqua"/>
              </a:rPr>
              <a:t>Santivanez </a:t>
            </a:r>
            <a:r>
              <a:rPr dirty="0" sz="1000" spc="80">
                <a:latin typeface="Cambria"/>
                <a:cs typeface="Cambria"/>
              </a:rPr>
              <a:t>nos </a:t>
            </a:r>
            <a:r>
              <a:rPr dirty="0" sz="1000" spc="60">
                <a:latin typeface="Cambria"/>
                <a:cs typeface="Cambria"/>
              </a:rPr>
              <a:t>invita </a:t>
            </a:r>
            <a:r>
              <a:rPr dirty="0" sz="1000" spc="105">
                <a:latin typeface="Cambria"/>
                <a:cs typeface="Cambria"/>
              </a:rPr>
              <a:t>con  </a:t>
            </a:r>
            <a:r>
              <a:rPr dirty="0" sz="1000" spc="85">
                <a:latin typeface="Cambria"/>
                <a:cs typeface="Cambria"/>
              </a:rPr>
              <a:t>una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soltura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regate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teórico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admirable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leer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  </a:t>
            </a:r>
            <a:r>
              <a:rPr dirty="0" sz="1000" spc="35" i="1">
                <a:latin typeface="Cambria"/>
                <a:cs typeface="Cambria"/>
              </a:rPr>
              <a:t>Eros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235" i="1">
                <a:latin typeface="Cambria"/>
                <a:cs typeface="Cambria"/>
              </a:rPr>
              <a:t>&amp;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política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 b="1">
                <a:latin typeface="Book Antiqua"/>
                <a:cs typeface="Book Antiqua"/>
              </a:rPr>
              <a:t>Carmen</a:t>
            </a:r>
            <a:r>
              <a:rPr dirty="0" sz="1000" spc="-75" b="1">
                <a:latin typeface="Book Antiqua"/>
                <a:cs typeface="Book Antiqua"/>
              </a:rPr>
              <a:t> </a:t>
            </a:r>
            <a:r>
              <a:rPr dirty="0" sz="1000" spc="35" b="1">
                <a:latin typeface="Book Antiqua"/>
                <a:cs typeface="Book Antiqua"/>
              </a:rPr>
              <a:t>Ollé</a:t>
            </a:r>
            <a:r>
              <a:rPr dirty="0" sz="1000" spc="35">
                <a:latin typeface="Cambria"/>
                <a:cs typeface="Cambria"/>
              </a:rPr>
              <a:t>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presente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poema-  </a:t>
            </a:r>
            <a:r>
              <a:rPr dirty="0" sz="1000" spc="65">
                <a:latin typeface="Cambria"/>
                <a:cs typeface="Cambria"/>
              </a:rPr>
              <a:t>rio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Noches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adrenalina</a:t>
            </a:r>
            <a:r>
              <a:rPr dirty="0" sz="1000" spc="30">
                <a:latin typeface="Cambria"/>
                <a:cs typeface="Cambria"/>
              </a:rPr>
              <a:t>.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Jaime</a:t>
            </a:r>
            <a:r>
              <a:rPr dirty="0" sz="1000" spc="-45" b="1">
                <a:latin typeface="Book Antiqua"/>
                <a:cs typeface="Book Antiqu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Montañes</a:t>
            </a:r>
            <a:r>
              <a:rPr dirty="0" sz="1000" spc="-85" b="1">
                <a:latin typeface="Book Antiqua"/>
                <a:cs typeface="Book Antiqu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Ascaso</a:t>
            </a:r>
            <a:r>
              <a:rPr dirty="0" sz="1000" spc="-45" b="1">
                <a:latin typeface="Book Antiqua"/>
                <a:cs typeface="Book Antiqua"/>
              </a:rPr>
              <a:t> </a:t>
            </a:r>
            <a:r>
              <a:rPr dirty="0" sz="1000" spc="65">
                <a:latin typeface="Cambria"/>
                <a:cs typeface="Cambria"/>
              </a:rPr>
              <a:t>reﬂe-  </a:t>
            </a:r>
            <a:r>
              <a:rPr dirty="0" sz="1000" spc="80">
                <a:latin typeface="Cambria"/>
                <a:cs typeface="Cambria"/>
              </a:rPr>
              <a:t>xiona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bien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divaga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artículo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sobre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crisis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  </a:t>
            </a:r>
            <a:r>
              <a:rPr dirty="0" sz="1000" spc="80">
                <a:latin typeface="Cambria"/>
                <a:cs typeface="Cambria"/>
              </a:rPr>
              <a:t>humanidades,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siguiendo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ecos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25" b="1">
                <a:latin typeface="Book Antiqua"/>
                <a:cs typeface="Book Antiqua"/>
              </a:rPr>
              <a:t>Dilthey,</a:t>
            </a:r>
            <a:r>
              <a:rPr dirty="0" sz="1000" spc="-110" b="1">
                <a:latin typeface="Book Antiqua"/>
                <a:cs typeface="Book Antiqu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Walter</a:t>
            </a:r>
            <a:r>
              <a:rPr dirty="0" sz="1000" spc="-85" b="1">
                <a:latin typeface="Book Antiqua"/>
                <a:cs typeface="Book Antiqua"/>
              </a:rPr>
              <a:t> </a:t>
            </a:r>
            <a:r>
              <a:rPr dirty="0" sz="1000" spc="95" b="1">
                <a:latin typeface="Book Antiqua"/>
                <a:cs typeface="Book Antiqua"/>
              </a:rPr>
              <a:t>Ben-  </a:t>
            </a:r>
            <a:r>
              <a:rPr dirty="0" sz="1000" spc="65" b="1">
                <a:latin typeface="Book Antiqua"/>
                <a:cs typeface="Book Antiqua"/>
              </a:rPr>
              <a:t>jamin</a:t>
            </a:r>
            <a:r>
              <a:rPr dirty="0" sz="1000" spc="15" b="1">
                <a:latin typeface="Book Antiqua"/>
                <a:cs typeface="Book Antiqu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30" b="1">
                <a:latin typeface="Book Antiqua"/>
                <a:cs typeface="Book Antiqua"/>
              </a:rPr>
              <a:t>José</a:t>
            </a:r>
            <a:r>
              <a:rPr dirty="0" sz="1000" spc="15" b="1">
                <a:latin typeface="Book Antiqua"/>
                <a:cs typeface="Book Antiqua"/>
              </a:rPr>
              <a:t> </a:t>
            </a:r>
            <a:r>
              <a:rPr dirty="0" sz="1000" spc="85" b="1">
                <a:latin typeface="Book Antiqua"/>
                <a:cs typeface="Book Antiqua"/>
              </a:rPr>
              <a:t>Lezama</a:t>
            </a:r>
            <a:r>
              <a:rPr dirty="0" sz="1000" spc="15" b="1">
                <a:latin typeface="Book Antiqua"/>
                <a:cs typeface="Book Antiqua"/>
              </a:rPr>
              <a:t> </a:t>
            </a:r>
            <a:r>
              <a:rPr dirty="0" sz="1000" spc="70" b="1">
                <a:latin typeface="Book Antiqua"/>
                <a:cs typeface="Book Antiqua"/>
              </a:rPr>
              <a:t>Lima.</a:t>
            </a:r>
            <a:r>
              <a:rPr dirty="0" sz="1000" spc="15" b="1">
                <a:latin typeface="Book Antiqua"/>
                <a:cs typeface="Book Antiqua"/>
              </a:rPr>
              <a:t> </a:t>
            </a:r>
            <a:r>
              <a:rPr dirty="0" sz="1000" spc="50" b="1">
                <a:latin typeface="Book Antiqua"/>
                <a:cs typeface="Book Antiqua"/>
              </a:rPr>
              <a:t>Juan</a:t>
            </a:r>
            <a:r>
              <a:rPr dirty="0" sz="1000" spc="15" b="1">
                <a:latin typeface="Book Antiqua"/>
                <a:cs typeface="Book Antiqua"/>
              </a:rPr>
              <a:t> </a:t>
            </a:r>
            <a:r>
              <a:rPr dirty="0" sz="1000" spc="50" b="1">
                <a:latin typeface="Book Antiqua"/>
                <a:cs typeface="Book Antiqua"/>
              </a:rPr>
              <a:t>Carlos</a:t>
            </a:r>
            <a:r>
              <a:rPr dirty="0" sz="1000" spc="15" b="1">
                <a:latin typeface="Book Antiqua"/>
                <a:cs typeface="Book Antiqua"/>
              </a:rPr>
              <a:t> </a:t>
            </a:r>
            <a:r>
              <a:rPr dirty="0" sz="1000" spc="50" b="1">
                <a:latin typeface="Book Antiqua"/>
                <a:cs typeface="Book Antiqua"/>
              </a:rPr>
              <a:t>González</a:t>
            </a:r>
            <a:r>
              <a:rPr dirty="0" sz="1000" spc="40" b="1">
                <a:latin typeface="Book Antiqua"/>
                <a:cs typeface="Book Antiqua"/>
              </a:rPr>
              <a:t> </a:t>
            </a:r>
            <a:r>
              <a:rPr dirty="0" sz="1000" spc="40">
                <a:latin typeface="Cambria"/>
                <a:cs typeface="Cambria"/>
              </a:rPr>
              <a:t>se  </a:t>
            </a:r>
            <a:r>
              <a:rPr dirty="0" sz="1000" spc="80">
                <a:latin typeface="Cambria"/>
                <a:cs typeface="Cambria"/>
              </a:rPr>
              <a:t>sumerge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0">
                <a:latin typeface="Cambria"/>
                <a:cs typeface="Cambria"/>
              </a:rPr>
              <a:t>poética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30">
                <a:latin typeface="Cambria"/>
                <a:cs typeface="Cambria"/>
              </a:rPr>
              <a:t>las letras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70">
                <a:latin typeface="Cambria"/>
                <a:cs typeface="Cambria"/>
              </a:rPr>
              <a:t>mitica </a:t>
            </a:r>
            <a:r>
              <a:rPr dirty="0" sz="1000" spc="75">
                <a:latin typeface="Cambria"/>
                <a:cs typeface="Cambria"/>
              </a:rPr>
              <a:t>banda  </a:t>
            </a:r>
            <a:r>
              <a:rPr dirty="0" sz="1000" spc="70">
                <a:latin typeface="Cambria"/>
                <a:cs typeface="Cambria"/>
              </a:rPr>
              <a:t>zaragozana </a:t>
            </a:r>
            <a:r>
              <a:rPr dirty="0" sz="1000" spc="80">
                <a:latin typeface="Cambria"/>
                <a:cs typeface="Cambria"/>
              </a:rPr>
              <a:t>Héroes </a:t>
            </a:r>
            <a:r>
              <a:rPr dirty="0" sz="1000" spc="75">
                <a:latin typeface="Cambria"/>
                <a:cs typeface="Cambria"/>
              </a:rPr>
              <a:t>del </a:t>
            </a:r>
            <a:r>
              <a:rPr dirty="0" sz="1000" spc="60">
                <a:latin typeface="Cambria"/>
                <a:cs typeface="Cambria"/>
              </a:rPr>
              <a:t>silencio. </a:t>
            </a:r>
            <a:r>
              <a:rPr dirty="0" sz="1000" spc="90">
                <a:latin typeface="Cambria"/>
                <a:cs typeface="Cambria"/>
              </a:rPr>
              <a:t>Encontramos </a:t>
            </a:r>
            <a:r>
              <a:rPr dirty="0" sz="1000" spc="55">
                <a:latin typeface="Cambria"/>
                <a:cs typeface="Cambria"/>
              </a:rPr>
              <a:t>textos  </a:t>
            </a:r>
            <a:r>
              <a:rPr dirty="0" sz="1000" spc="65">
                <a:latin typeface="Cambria"/>
                <a:cs typeface="Cambria"/>
              </a:rPr>
              <a:t>inéditos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los </a:t>
            </a:r>
            <a:r>
              <a:rPr dirty="0" sz="1000" spc="60">
                <a:latin typeface="Cambria"/>
                <a:cs typeface="Cambria"/>
              </a:rPr>
              <a:t>poetas </a:t>
            </a:r>
            <a:r>
              <a:rPr dirty="0" sz="1000" spc="65" b="1">
                <a:latin typeface="Book Antiqua"/>
                <a:cs typeface="Book Antiqua"/>
              </a:rPr>
              <a:t>Dolan Mor, </a:t>
            </a:r>
            <a:r>
              <a:rPr dirty="0" sz="1000" spc="55" b="1">
                <a:latin typeface="Book Antiqua"/>
                <a:cs typeface="Book Antiqua"/>
              </a:rPr>
              <a:t>Alfredo </a:t>
            </a:r>
            <a:r>
              <a:rPr dirty="0" sz="1000" spc="50" b="1">
                <a:latin typeface="Book Antiqua"/>
                <a:cs typeface="Book Antiqua"/>
              </a:rPr>
              <a:t>Saldaña,  </a:t>
            </a:r>
            <a:r>
              <a:rPr dirty="0" sz="1000" spc="65" b="1">
                <a:latin typeface="Book Antiqua"/>
                <a:cs typeface="Book Antiqua"/>
              </a:rPr>
              <a:t>Blanca</a:t>
            </a:r>
            <a:r>
              <a:rPr dirty="0" sz="1000" spc="-55" b="1">
                <a:latin typeface="Book Antiqua"/>
                <a:cs typeface="Book Antiqua"/>
              </a:rPr>
              <a:t> </a:t>
            </a:r>
            <a:r>
              <a:rPr dirty="0" sz="1000" spc="50" b="1">
                <a:latin typeface="Book Antiqua"/>
                <a:cs typeface="Book Antiqua"/>
              </a:rPr>
              <a:t>Morel,</a:t>
            </a:r>
            <a:r>
              <a:rPr dirty="0" sz="1000" spc="-55" b="1">
                <a:latin typeface="Book Antiqua"/>
                <a:cs typeface="Book Antiqua"/>
              </a:rPr>
              <a:t> </a:t>
            </a:r>
            <a:r>
              <a:rPr dirty="0" sz="1000" spc="50" b="1">
                <a:latin typeface="Book Antiqua"/>
                <a:cs typeface="Book Antiqua"/>
              </a:rPr>
              <a:t>Miguel</a:t>
            </a:r>
            <a:r>
              <a:rPr dirty="0" sz="1000" spc="-95" b="1">
                <a:latin typeface="Book Antiqua"/>
                <a:cs typeface="Book Antiqua"/>
              </a:rPr>
              <a:t> </a:t>
            </a:r>
            <a:r>
              <a:rPr dirty="0" sz="1000" spc="35" b="1">
                <a:latin typeface="Book Antiqua"/>
                <a:cs typeface="Book Antiqua"/>
              </a:rPr>
              <a:t>Ángel</a:t>
            </a:r>
            <a:r>
              <a:rPr dirty="0" sz="1000" spc="-55" b="1">
                <a:latin typeface="Book Antiqua"/>
                <a:cs typeface="Book Antiqua"/>
              </a:rPr>
              <a:t> </a:t>
            </a:r>
            <a:r>
              <a:rPr dirty="0" sz="1000" spc="50" b="1">
                <a:latin typeface="Book Antiqua"/>
                <a:cs typeface="Book Antiqua"/>
              </a:rPr>
              <a:t>Ortiz</a:t>
            </a:r>
            <a:r>
              <a:rPr dirty="0" sz="1000" spc="-95" b="1">
                <a:latin typeface="Book Antiqua"/>
                <a:cs typeface="Book Antiqua"/>
              </a:rPr>
              <a:t> </a:t>
            </a:r>
            <a:r>
              <a:rPr dirty="0" sz="1000" spc="35" b="1">
                <a:latin typeface="Book Antiqua"/>
                <a:cs typeface="Book Antiqua"/>
              </a:rPr>
              <a:t>Albero.</a:t>
            </a:r>
            <a:r>
              <a:rPr dirty="0" sz="1000" spc="-35" b="1">
                <a:latin typeface="Book Antiqua"/>
                <a:cs typeface="Book Antiqua"/>
              </a:rPr>
              <a:t> </a:t>
            </a:r>
            <a:r>
              <a:rPr dirty="0" sz="1000" spc="80">
                <a:latin typeface="Cambria"/>
                <a:cs typeface="Cambria"/>
              </a:rPr>
              <a:t>Poemas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55" b="1">
                <a:latin typeface="Book Antiqua"/>
                <a:cs typeface="Book Antiqua"/>
              </a:rPr>
              <a:t>Ana</a:t>
            </a:r>
            <a:r>
              <a:rPr dirty="0" sz="1000" spc="-20" b="1">
                <a:latin typeface="Book Antiqua"/>
                <a:cs typeface="Book Antiqu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Gorría</a:t>
            </a:r>
            <a:r>
              <a:rPr dirty="0" sz="1000" spc="-20" b="1">
                <a:latin typeface="Book Antiqua"/>
                <a:cs typeface="Book Antiqu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último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poemario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dibujos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70" b="1">
                <a:latin typeface="Book Antiqua"/>
                <a:cs typeface="Book Antiqua"/>
              </a:rPr>
              <a:t>Marta</a:t>
            </a:r>
            <a:r>
              <a:rPr dirty="0" sz="1000" spc="-100" b="1">
                <a:latin typeface="Book Antiqua"/>
                <a:cs typeface="Book Antiqu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Azparren</a:t>
            </a:r>
            <a:r>
              <a:rPr dirty="0" sz="1000" spc="55">
                <a:latin typeface="Cambria"/>
                <a:cs typeface="Cambria"/>
              </a:rPr>
              <a:t>.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Además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reseñas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últimos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libros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</a:t>
            </a:r>
            <a:r>
              <a:rPr dirty="0" sz="1000" spc="55" b="1">
                <a:latin typeface="Book Antiqua"/>
                <a:cs typeface="Book Antiqua"/>
              </a:rPr>
              <a:t>ngélica</a:t>
            </a:r>
            <a:r>
              <a:rPr dirty="0" sz="1000" spc="25" b="1">
                <a:latin typeface="Book Antiqua"/>
                <a:cs typeface="Book Antiqu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Freitas,</a:t>
            </a:r>
            <a:r>
              <a:rPr dirty="0" sz="1000" spc="-15" b="1">
                <a:latin typeface="Book Antiqua"/>
                <a:cs typeface="Book Antiqu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Ana</a:t>
            </a:r>
            <a:r>
              <a:rPr dirty="0" sz="1000" spc="25" b="1">
                <a:latin typeface="Book Antiqua"/>
                <a:cs typeface="Book Antiqua"/>
              </a:rPr>
              <a:t> </a:t>
            </a:r>
            <a:r>
              <a:rPr dirty="0" sz="1000" spc="45" b="1">
                <a:latin typeface="Book Antiqua"/>
                <a:cs typeface="Book Antiqua"/>
              </a:rPr>
              <a:t>Gorría,</a:t>
            </a:r>
            <a:r>
              <a:rPr dirty="0" sz="1000" spc="25" b="1">
                <a:latin typeface="Book Antiqua"/>
                <a:cs typeface="Book Antiqua"/>
              </a:rPr>
              <a:t> </a:t>
            </a:r>
            <a:r>
              <a:rPr dirty="0" sz="1000" spc="50" b="1">
                <a:latin typeface="Book Antiqua"/>
                <a:cs typeface="Book Antiqua"/>
              </a:rPr>
              <a:t>Carlos</a:t>
            </a:r>
            <a:r>
              <a:rPr dirty="0" sz="1000" spc="25" b="1">
                <a:latin typeface="Book Antiqua"/>
                <a:cs typeface="Book Antiqua"/>
              </a:rPr>
              <a:t> </a:t>
            </a:r>
            <a:r>
              <a:rPr dirty="0" sz="1000" spc="70" b="1">
                <a:latin typeface="Book Antiqua"/>
                <a:cs typeface="Book Antiqua"/>
              </a:rPr>
              <a:t>Oquendo</a:t>
            </a:r>
            <a:r>
              <a:rPr dirty="0" sz="1000" spc="25" b="1">
                <a:latin typeface="Book Antiqua"/>
                <a:cs typeface="Book Antiqua"/>
              </a:rPr>
              <a:t> </a:t>
            </a:r>
            <a:r>
              <a:rPr dirty="0" sz="1000" spc="70" b="1">
                <a:latin typeface="Book Antiqua"/>
                <a:cs typeface="Book Antiqua"/>
              </a:rPr>
              <a:t>de  </a:t>
            </a:r>
            <a:r>
              <a:rPr dirty="0" sz="1000" spc="60" b="1">
                <a:latin typeface="Book Antiqua"/>
                <a:cs typeface="Book Antiqua"/>
              </a:rPr>
              <a:t>Amat, </a:t>
            </a:r>
            <a:r>
              <a:rPr dirty="0" sz="1000" spc="55" b="1">
                <a:latin typeface="Book Antiqua"/>
                <a:cs typeface="Book Antiqua"/>
              </a:rPr>
              <a:t>Jorge </a:t>
            </a:r>
            <a:r>
              <a:rPr dirty="0" sz="1000" spc="50" b="1">
                <a:latin typeface="Book Antiqua"/>
                <a:cs typeface="Book Antiqua"/>
              </a:rPr>
              <a:t>Posada, </a:t>
            </a:r>
            <a:r>
              <a:rPr dirty="0" sz="1000" spc="35" b="1">
                <a:latin typeface="Book Antiqua"/>
                <a:cs typeface="Book Antiqua"/>
              </a:rPr>
              <a:t>Alicia </a:t>
            </a:r>
            <a:r>
              <a:rPr dirty="0" sz="1000" spc="40" b="1">
                <a:latin typeface="Book Antiqua"/>
                <a:cs typeface="Book Antiqua"/>
              </a:rPr>
              <a:t>Kopf, </a:t>
            </a:r>
            <a:r>
              <a:rPr dirty="0" sz="1000" spc="70" b="1">
                <a:latin typeface="Book Antiqua"/>
                <a:cs typeface="Book Antiqua"/>
              </a:rPr>
              <a:t>María Sotomayor,  </a:t>
            </a:r>
            <a:r>
              <a:rPr dirty="0" sz="1000" spc="55" b="1">
                <a:latin typeface="Book Antiqua"/>
                <a:cs typeface="Book Antiqua"/>
              </a:rPr>
              <a:t>Stefan </a:t>
            </a:r>
            <a:r>
              <a:rPr dirty="0" sz="1000" spc="35" b="1">
                <a:latin typeface="Book Antiqua"/>
                <a:cs typeface="Book Antiqua"/>
              </a:rPr>
              <a:t>Zweig. </a:t>
            </a:r>
            <a:r>
              <a:rPr dirty="0" sz="1000" spc="90">
                <a:latin typeface="Cambria"/>
                <a:cs typeface="Cambria"/>
              </a:rPr>
              <a:t>Agradecemos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70" b="1">
                <a:latin typeface="Book Antiqua"/>
                <a:cs typeface="Book Antiqua"/>
              </a:rPr>
              <a:t>Sandra </a:t>
            </a:r>
            <a:r>
              <a:rPr dirty="0" sz="1000" spc="75" b="1">
                <a:latin typeface="Book Antiqua"/>
                <a:cs typeface="Book Antiqua"/>
              </a:rPr>
              <a:t>Lario </a:t>
            </a:r>
            <a:r>
              <a:rPr dirty="0" sz="1000" spc="60" b="1">
                <a:latin typeface="Book Antiqua"/>
                <a:cs typeface="Book Antiqua"/>
              </a:rPr>
              <a:t>Prada,  </a:t>
            </a:r>
            <a:r>
              <a:rPr dirty="0" sz="1000" spc="65" b="1">
                <a:latin typeface="Book Antiqua"/>
                <a:cs typeface="Book Antiqua"/>
              </a:rPr>
              <a:t>Marcos</a:t>
            </a:r>
            <a:r>
              <a:rPr dirty="0" sz="1000" spc="-125" b="1">
                <a:latin typeface="Book Antiqua"/>
                <a:cs typeface="Book Antiqua"/>
              </a:rPr>
              <a:t> </a:t>
            </a:r>
            <a:r>
              <a:rPr dirty="0" sz="1000" spc="50" b="1">
                <a:latin typeface="Book Antiqua"/>
                <a:cs typeface="Book Antiqua"/>
              </a:rPr>
              <a:t>AH</a:t>
            </a:r>
            <a:r>
              <a:rPr dirty="0" sz="1000" spc="-95" b="1">
                <a:latin typeface="Book Antiqua"/>
                <a:cs typeface="Book Antiqu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0" b="1">
                <a:latin typeface="Book Antiqua"/>
                <a:cs typeface="Book Antiqua"/>
              </a:rPr>
              <a:t>Rita</a:t>
            </a:r>
            <a:r>
              <a:rPr dirty="0" sz="1000" spc="-85" b="1">
                <a:latin typeface="Book Antiqua"/>
                <a:cs typeface="Book Antiqu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Giménez</a:t>
            </a:r>
            <a:r>
              <a:rPr dirty="0" sz="1000" spc="-85" b="1">
                <a:latin typeface="Book Antiqua"/>
                <a:cs typeface="Book Antiqu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García</a:t>
            </a:r>
            <a:r>
              <a:rPr dirty="0" sz="1000" spc="-65" b="1">
                <a:latin typeface="Book Antiqua"/>
                <a:cs typeface="Book Antiqua"/>
              </a:rPr>
              <a:t> </a:t>
            </a:r>
            <a:r>
              <a:rPr dirty="0" sz="1000" spc="75">
                <a:latin typeface="Cambria"/>
                <a:cs typeface="Cambria"/>
              </a:rPr>
              <a:t>por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sus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textos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crí-  </a:t>
            </a:r>
            <a:r>
              <a:rPr dirty="0" sz="1000" spc="35">
                <a:latin typeface="Cambria"/>
                <a:cs typeface="Cambria"/>
              </a:rPr>
              <a:t>ticos.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portada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estuvo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cargo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Jorge</a:t>
            </a:r>
            <a:r>
              <a:rPr dirty="0" sz="1000" spc="-90" b="1">
                <a:latin typeface="Book Antiqua"/>
                <a:cs typeface="Book Antiqua"/>
              </a:rPr>
              <a:t> </a:t>
            </a:r>
            <a:r>
              <a:rPr dirty="0" sz="1000" spc="80" b="1">
                <a:latin typeface="Book Antiqua"/>
                <a:cs typeface="Book Antiqua"/>
              </a:rPr>
              <a:t>Coco</a:t>
            </a:r>
            <a:r>
              <a:rPr dirty="0" sz="1000" spc="-90" b="1">
                <a:latin typeface="Book Antiqua"/>
                <a:cs typeface="Book Antiqu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Serrano</a:t>
            </a:r>
            <a:r>
              <a:rPr dirty="0" sz="1000" spc="55">
                <a:latin typeface="Cambria"/>
                <a:cs typeface="Cambria"/>
              </a:rPr>
              <a:t>,  </a:t>
            </a:r>
            <a:r>
              <a:rPr dirty="0" sz="1000" spc="90">
                <a:latin typeface="Cambria"/>
                <a:cs typeface="Cambria"/>
              </a:rPr>
              <a:t>con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fotografía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Elena</a:t>
            </a:r>
            <a:r>
              <a:rPr dirty="0" sz="1000" spc="-75" b="1">
                <a:latin typeface="Book Antiqua"/>
                <a:cs typeface="Book Antiqua"/>
              </a:rPr>
              <a:t> </a:t>
            </a:r>
            <a:r>
              <a:rPr dirty="0" sz="1000" spc="25" b="1">
                <a:latin typeface="Book Antiqua"/>
                <a:cs typeface="Book Antiqua"/>
              </a:rPr>
              <a:t>Olivieri</a:t>
            </a:r>
            <a:r>
              <a:rPr dirty="0" sz="1000" spc="25">
                <a:latin typeface="Cambria"/>
                <a:cs typeface="Cambria"/>
              </a:rPr>
              <a:t>.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Ilustraciones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 b="1">
                <a:latin typeface="Book Antiqua"/>
                <a:cs typeface="Book Antiqua"/>
              </a:rPr>
              <a:t>Sam-  </a:t>
            </a:r>
            <a:r>
              <a:rPr dirty="0" sz="1000" spc="35" b="1">
                <a:latin typeface="Book Antiqua"/>
                <a:cs typeface="Book Antiqua"/>
              </a:rPr>
              <a:t>kale </a:t>
            </a:r>
            <a:r>
              <a:rPr dirty="0" sz="1000" spc="60" b="1">
                <a:latin typeface="Book Antiqua"/>
                <a:cs typeface="Book Antiqua"/>
              </a:rPr>
              <a:t>Bellacrux</a:t>
            </a:r>
            <a:r>
              <a:rPr dirty="0" sz="1000" spc="60">
                <a:latin typeface="Cambria"/>
                <a:cs typeface="Cambria"/>
              </a:rPr>
              <a:t>. </a:t>
            </a:r>
            <a:r>
              <a:rPr dirty="0" sz="1000" spc="114">
                <a:latin typeface="Cambria"/>
                <a:cs typeface="Cambria"/>
              </a:rPr>
              <a:t>La </a:t>
            </a:r>
            <a:r>
              <a:rPr dirty="0" sz="1000" spc="75">
                <a:latin typeface="Cambria"/>
                <a:cs typeface="Cambria"/>
              </a:rPr>
              <a:t>edición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2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maquetación </a:t>
            </a:r>
            <a:r>
              <a:rPr dirty="0" sz="1000" spc="85">
                <a:latin typeface="Cambria"/>
                <a:cs typeface="Cambria"/>
              </a:rPr>
              <a:t>por </a:t>
            </a:r>
            <a:r>
              <a:rPr dirty="0" sz="1000" spc="65">
                <a:latin typeface="Cambria"/>
                <a:cs typeface="Cambria"/>
              </a:rPr>
              <a:t>cuenta 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70">
                <a:latin typeface="Cambria"/>
                <a:cs typeface="Cambria"/>
              </a:rPr>
              <a:t>A</a:t>
            </a:r>
            <a:r>
              <a:rPr dirty="0" sz="1000" spc="70" b="1">
                <a:latin typeface="Book Antiqua"/>
                <a:cs typeface="Book Antiqua"/>
              </a:rPr>
              <a:t>ngel </a:t>
            </a:r>
            <a:r>
              <a:rPr dirty="0" sz="1000" spc="55" b="1">
                <a:latin typeface="Book Antiqua"/>
                <a:cs typeface="Book Antiqua"/>
              </a:rPr>
              <a:t>Andues</a:t>
            </a:r>
            <a:r>
              <a:rPr dirty="0" sz="1000" spc="55">
                <a:latin typeface="Cambria"/>
                <a:cs typeface="Cambria"/>
              </a:rPr>
              <a:t>. </a:t>
            </a:r>
            <a:r>
              <a:rPr dirty="0" sz="1000" spc="60">
                <a:latin typeface="Cambria"/>
                <a:cs typeface="Cambria"/>
              </a:rPr>
              <a:t>Estarán </a:t>
            </a:r>
            <a:r>
              <a:rPr dirty="0" sz="1000" spc="55">
                <a:latin typeface="Cambria"/>
                <a:cs typeface="Cambria"/>
              </a:rPr>
              <a:t>presentes los poetas:  </a:t>
            </a:r>
            <a:r>
              <a:rPr dirty="0" sz="1000" spc="85" b="1">
                <a:latin typeface="Book Antiqua"/>
                <a:cs typeface="Book Antiqua"/>
              </a:rPr>
              <a:t>Eduardo </a:t>
            </a:r>
            <a:r>
              <a:rPr dirty="0" sz="1000" spc="70" b="1">
                <a:latin typeface="Book Antiqua"/>
                <a:cs typeface="Book Antiqua"/>
              </a:rPr>
              <a:t>Fariña </a:t>
            </a:r>
            <a:r>
              <a:rPr dirty="0" sz="1000" spc="50" b="1">
                <a:latin typeface="Book Antiqua"/>
                <a:cs typeface="Book Antiqua"/>
              </a:rPr>
              <a:t>Poveda, </a:t>
            </a:r>
            <a:r>
              <a:rPr dirty="0" sz="1000" spc="45" b="1">
                <a:latin typeface="Book Antiqua"/>
                <a:cs typeface="Book Antiqua"/>
              </a:rPr>
              <a:t>Ángel </a:t>
            </a:r>
            <a:r>
              <a:rPr dirty="0" sz="1000" spc="60" b="1">
                <a:latin typeface="Book Antiqua"/>
                <a:cs typeface="Book Antiqua"/>
              </a:rPr>
              <a:t>Andués </a:t>
            </a:r>
            <a:r>
              <a:rPr dirty="0" sz="1000" spc="75" b="1">
                <a:latin typeface="Book Antiqua"/>
                <a:cs typeface="Book Antiqua"/>
              </a:rPr>
              <a:t>de </a:t>
            </a:r>
            <a:r>
              <a:rPr dirty="0" sz="1000" spc="40" b="1">
                <a:latin typeface="Book Antiqua"/>
                <a:cs typeface="Book Antiqua"/>
              </a:rPr>
              <a:t>la </a:t>
            </a:r>
            <a:r>
              <a:rPr dirty="0" sz="1000" spc="35" b="1">
                <a:latin typeface="Book Antiqua"/>
                <a:cs typeface="Book Antiqua"/>
              </a:rPr>
              <a:t>Riva,  </a:t>
            </a:r>
            <a:r>
              <a:rPr dirty="0" sz="1000" spc="45" b="1">
                <a:latin typeface="Book Antiqua"/>
                <a:cs typeface="Book Antiqua"/>
              </a:rPr>
              <a:t>Diego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50" b="1">
                <a:latin typeface="Book Antiqua"/>
                <a:cs typeface="Book Antiqua"/>
              </a:rPr>
              <a:t>Palmath,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45" b="1">
                <a:latin typeface="Book Antiqua"/>
                <a:cs typeface="Book Antiqua"/>
              </a:rPr>
              <a:t>Juan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45" b="1">
                <a:latin typeface="Book Antiqua"/>
                <a:cs typeface="Book Antiqua"/>
              </a:rPr>
              <a:t>Carlos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45" b="1">
                <a:latin typeface="Book Antiqua"/>
                <a:cs typeface="Book Antiqua"/>
              </a:rPr>
              <a:t>González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Fuertes</a:t>
            </a:r>
            <a:r>
              <a:rPr dirty="0" sz="1000" spc="-95" b="1">
                <a:latin typeface="Book Antiqua"/>
                <a:cs typeface="Book Antiqu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50" b="1">
                <a:latin typeface="Book Antiqua"/>
                <a:cs typeface="Book Antiqua"/>
              </a:rPr>
              <a:t>Jaime  </a:t>
            </a:r>
            <a:r>
              <a:rPr dirty="0" sz="1000" spc="60" b="1">
                <a:latin typeface="Book Antiqua"/>
                <a:cs typeface="Book Antiqua"/>
              </a:rPr>
              <a:t>Montañés</a:t>
            </a:r>
            <a:r>
              <a:rPr dirty="0" sz="1000" spc="-145" b="1">
                <a:latin typeface="Book Antiqua"/>
                <a:cs typeface="Book Antiqu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Ascaso</a:t>
            </a:r>
            <a:r>
              <a:rPr dirty="0" sz="1000" spc="40">
                <a:latin typeface="Cambria"/>
                <a:cs typeface="Cambria"/>
              </a:rPr>
              <a:t>.</a:t>
            </a:r>
            <a:endParaRPr sz="1000">
              <a:latin typeface="Cambria"/>
              <a:cs typeface="Cambria"/>
            </a:endParaRPr>
          </a:p>
          <a:p>
            <a:pPr algn="just" marL="12700" marR="5080">
              <a:lnSpc>
                <a:spcPct val="125000"/>
              </a:lnSpc>
              <a:spcBef>
                <a:spcPts val="280"/>
              </a:spcBef>
            </a:pPr>
            <a:r>
              <a:rPr dirty="0" sz="1000" spc="145">
                <a:latin typeface="Cambria"/>
                <a:cs typeface="Cambria"/>
              </a:rPr>
              <a:t>A </a:t>
            </a:r>
            <a:r>
              <a:rPr dirty="0" sz="1000" spc="90">
                <a:latin typeface="Cambria"/>
                <a:cs typeface="Cambria"/>
              </a:rPr>
              <a:t>mediados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30">
                <a:latin typeface="Cambria"/>
                <a:cs typeface="Cambria"/>
              </a:rPr>
              <a:t>2014, </a:t>
            </a:r>
            <a:r>
              <a:rPr dirty="0" sz="1000" spc="55">
                <a:latin typeface="Cambria"/>
                <a:cs typeface="Cambria"/>
              </a:rPr>
              <a:t>los </a:t>
            </a:r>
            <a:r>
              <a:rPr dirty="0" sz="1000" spc="60">
                <a:latin typeface="Cambria"/>
                <a:cs typeface="Cambria"/>
              </a:rPr>
              <a:t>poetas </a:t>
            </a:r>
            <a:r>
              <a:rPr dirty="0" sz="1000" spc="65" b="1">
                <a:latin typeface="Book Antiqua"/>
                <a:cs typeface="Book Antiqua"/>
              </a:rPr>
              <a:t>Txisko </a:t>
            </a:r>
            <a:r>
              <a:rPr dirty="0" sz="1000" spc="100" b="1">
                <a:latin typeface="Book Antiqua"/>
                <a:cs typeface="Book Antiqua"/>
              </a:rPr>
              <a:t>Mandomán  </a:t>
            </a:r>
            <a:r>
              <a:rPr dirty="0" sz="1000" spc="75" b="1">
                <a:latin typeface="Book Antiqua"/>
                <a:cs typeface="Book Antiqua"/>
              </a:rPr>
              <a:t>Xego</a:t>
            </a:r>
            <a:r>
              <a:rPr dirty="0" sz="1000" spc="-65" b="1">
                <a:latin typeface="Book Antiqua"/>
                <a:cs typeface="Book Antiqu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 b="1">
                <a:latin typeface="Book Antiqua"/>
                <a:cs typeface="Book Antiqua"/>
              </a:rPr>
              <a:t>Gonzalo</a:t>
            </a:r>
            <a:r>
              <a:rPr dirty="0" sz="1000" spc="-55" b="1">
                <a:latin typeface="Book Antiqua"/>
                <a:cs typeface="Book Antiqu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San</a:t>
            </a:r>
            <a:r>
              <a:rPr dirty="0" sz="1000" spc="-55" b="1">
                <a:latin typeface="Book Antiqua"/>
                <a:cs typeface="Book Antiqua"/>
              </a:rPr>
              <a:t> </a:t>
            </a:r>
            <a:r>
              <a:rPr dirty="0" sz="1000" spc="45" b="1">
                <a:latin typeface="Book Antiqua"/>
                <a:cs typeface="Book Antiqua"/>
              </a:rPr>
              <a:t>Ildefonso</a:t>
            </a:r>
            <a:r>
              <a:rPr dirty="0" sz="1000" spc="-65" b="1">
                <a:latin typeface="Book Antiqua"/>
                <a:cs typeface="Book Antiqu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el,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entonces,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más  músico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poeta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Julen</a:t>
            </a:r>
            <a:r>
              <a:rPr dirty="0" sz="1000" spc="-40" b="1">
                <a:latin typeface="Book Antiqua"/>
                <a:cs typeface="Book Antiqua"/>
              </a:rPr>
              <a:t> </a:t>
            </a:r>
            <a:r>
              <a:rPr dirty="0" sz="1000" spc="30" b="1">
                <a:latin typeface="Book Antiqua"/>
                <a:cs typeface="Book Antiqua"/>
              </a:rPr>
              <a:t>Gossíp</a:t>
            </a:r>
            <a:r>
              <a:rPr dirty="0" sz="1000" spc="-20" b="1">
                <a:latin typeface="Book Antiqua"/>
                <a:cs typeface="Book Antiqua"/>
              </a:rPr>
              <a:t> </a:t>
            </a:r>
            <a:r>
              <a:rPr dirty="0" sz="1000" spc="25">
                <a:latin typeface="Cambria"/>
                <a:cs typeface="Cambria"/>
              </a:rPr>
              <a:t>(de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variados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heteróni-  </a:t>
            </a:r>
            <a:r>
              <a:rPr dirty="0" sz="1000" spc="55">
                <a:latin typeface="Cambria"/>
                <a:cs typeface="Cambria"/>
              </a:rPr>
              <a:t>mos)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ponen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marcha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proyecto</a:t>
            </a:r>
            <a:r>
              <a:rPr dirty="0" sz="1000" spc="-15" b="1">
                <a:latin typeface="Book Antiqua"/>
                <a:cs typeface="Book Antiqua"/>
              </a:rPr>
              <a:t> </a:t>
            </a:r>
            <a:r>
              <a:rPr dirty="0" sz="1000" spc="35" b="1">
                <a:latin typeface="Book Antiqua"/>
                <a:cs typeface="Book Antiqua"/>
              </a:rPr>
              <a:t>cYclo</a:t>
            </a:r>
            <a:r>
              <a:rPr dirty="0" sz="1000" spc="35">
                <a:latin typeface="Cambria"/>
                <a:cs typeface="Cambria"/>
              </a:rPr>
              <a:t>,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  </a:t>
            </a:r>
            <a:r>
              <a:rPr dirty="0" sz="1000" spc="60">
                <a:latin typeface="Cambria"/>
                <a:cs typeface="Cambria"/>
              </a:rPr>
              <a:t>propuesta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era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apasionante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divertida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partes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iguales:  </a:t>
            </a:r>
            <a:r>
              <a:rPr dirty="0" sz="1000" spc="55">
                <a:latin typeface="Cambria"/>
                <a:cs typeface="Cambria"/>
              </a:rPr>
              <a:t>crear </a:t>
            </a:r>
            <a:r>
              <a:rPr dirty="0" sz="1000" spc="95">
                <a:latin typeface="Cambria"/>
                <a:cs typeface="Cambria"/>
              </a:rPr>
              <a:t>poemas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55">
                <a:latin typeface="Cambria"/>
                <a:cs typeface="Cambria"/>
              </a:rPr>
              <a:t>partir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85">
                <a:latin typeface="Cambria"/>
                <a:cs typeface="Cambria"/>
              </a:rPr>
              <a:t>composiciones </a:t>
            </a:r>
            <a:r>
              <a:rPr dirty="0" sz="1000" spc="70">
                <a:latin typeface="Cambria"/>
                <a:cs typeface="Cambria"/>
              </a:rPr>
              <a:t>musicales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50">
                <a:latin typeface="Cambria"/>
                <a:cs typeface="Cambria"/>
              </a:rPr>
              <a:t>crear </a:t>
            </a:r>
            <a:r>
              <a:rPr dirty="0" sz="1000" spc="80">
                <a:latin typeface="Cambria"/>
                <a:cs typeface="Cambria"/>
              </a:rPr>
              <a:t>música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45">
                <a:latin typeface="Cambria"/>
                <a:cs typeface="Cambria"/>
              </a:rPr>
              <a:t>partir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0">
                <a:latin typeface="Cambria"/>
                <a:cs typeface="Cambria"/>
              </a:rPr>
              <a:t>textos </a:t>
            </a:r>
            <a:r>
              <a:rPr dirty="0" sz="1000" spc="60">
                <a:latin typeface="Cambria"/>
                <a:cs typeface="Cambria"/>
              </a:rPr>
              <a:t>poéticos,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 </a:t>
            </a:r>
            <a:r>
              <a:rPr dirty="0" sz="1000" spc="70">
                <a:latin typeface="Cambria"/>
                <a:cs typeface="Cambria"/>
              </a:rPr>
              <a:t>miras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88906" y="313944"/>
            <a:ext cx="3912235" cy="2155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5">
                <a:latin typeface="Calibri"/>
                <a:cs typeface="Calibri"/>
              </a:rPr>
              <a:t>14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30">
                <a:latin typeface="Calibri"/>
                <a:cs typeface="Calibri"/>
              </a:rPr>
              <a:t>AGOStO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170">
                <a:latin typeface="Calibri"/>
                <a:cs typeface="Calibri"/>
              </a:rPr>
              <a:t>LunES</a:t>
            </a:r>
            <a:r>
              <a:rPr dirty="0" sz="1400" spc="-110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22:30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L="3039110" marR="5080" indent="-102870">
              <a:lnSpc>
                <a:spcPct val="77400"/>
              </a:lnSpc>
              <a:spcBef>
                <a:spcPts val="190"/>
              </a:spcBef>
            </a:pPr>
            <a:r>
              <a:rPr dirty="0" sz="1400" spc="85">
                <a:latin typeface="Calibri"/>
                <a:cs typeface="Calibri"/>
              </a:rPr>
              <a:t>EL</a:t>
            </a:r>
            <a:r>
              <a:rPr dirty="0" sz="1400" spc="-65">
                <a:latin typeface="Calibri"/>
                <a:cs typeface="Calibri"/>
              </a:rPr>
              <a:t> </a:t>
            </a:r>
            <a:r>
              <a:rPr dirty="0" sz="1400" spc="105">
                <a:latin typeface="Calibri"/>
                <a:cs typeface="Calibri"/>
              </a:rPr>
              <a:t>DORADO </a:t>
            </a:r>
            <a:r>
              <a:rPr dirty="0" sz="1400" spc="35">
                <a:latin typeface="Calibri"/>
                <a:cs typeface="Calibri"/>
              </a:rPr>
              <a:t> </a:t>
            </a: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500"/>
              </a:lnSpc>
              <a:spcBef>
                <a:spcPts val="1215"/>
              </a:spcBef>
            </a:pPr>
            <a:r>
              <a:rPr dirty="0" sz="1500" spc="155">
                <a:latin typeface="Calibri"/>
                <a:cs typeface="Calibri"/>
              </a:rPr>
              <a:t>PRESEntACión </a:t>
            </a:r>
            <a:r>
              <a:rPr dirty="0" sz="1500" spc="105">
                <a:latin typeface="Calibri"/>
                <a:cs typeface="Calibri"/>
              </a:rPr>
              <a:t>DE </a:t>
            </a:r>
            <a:r>
              <a:rPr dirty="0" sz="1500" spc="65">
                <a:latin typeface="Calibri"/>
                <a:cs typeface="Calibri"/>
              </a:rPr>
              <a:t>LA</a:t>
            </a:r>
            <a:r>
              <a:rPr dirty="0" sz="1500" spc="-220">
                <a:latin typeface="Calibri"/>
                <a:cs typeface="Calibri"/>
              </a:rPr>
              <a:t> </a:t>
            </a:r>
            <a:r>
              <a:rPr dirty="0" sz="1500" spc="85">
                <a:latin typeface="Calibri"/>
                <a:cs typeface="Calibri"/>
              </a:rPr>
              <a:t>REViStA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2440"/>
              </a:lnSpc>
            </a:pPr>
            <a:r>
              <a:rPr dirty="0" sz="2400" spc="70" b="1">
                <a:latin typeface="Calibri"/>
                <a:cs typeface="Calibri"/>
              </a:rPr>
              <a:t>LA </a:t>
            </a:r>
            <a:r>
              <a:rPr dirty="0" sz="2400" spc="10" b="1">
                <a:latin typeface="Calibri"/>
                <a:cs typeface="Calibri"/>
              </a:rPr>
              <a:t>CAJA</a:t>
            </a:r>
            <a:r>
              <a:rPr dirty="0" sz="2400" spc="-5" b="1">
                <a:latin typeface="Calibri"/>
                <a:cs typeface="Calibri"/>
              </a:rPr>
              <a:t> </a:t>
            </a:r>
            <a:r>
              <a:rPr dirty="0" sz="2400" spc="135" b="1">
                <a:latin typeface="Calibri"/>
                <a:cs typeface="Calibri"/>
              </a:rPr>
              <a:t>NOCTURNA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660"/>
              </a:lnSpc>
            </a:pPr>
            <a:r>
              <a:rPr dirty="0" sz="1500" spc="140">
                <a:latin typeface="Calibri"/>
                <a:cs typeface="Calibri"/>
              </a:rPr>
              <a:t>COnVERSACión,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95">
                <a:latin typeface="Calibri"/>
                <a:cs typeface="Calibri"/>
              </a:rPr>
              <a:t>RECitAL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200">
                <a:latin typeface="Calibri"/>
                <a:cs typeface="Calibri"/>
              </a:rPr>
              <a:t>COn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125">
                <a:latin typeface="Calibri"/>
                <a:cs typeface="Calibri"/>
              </a:rPr>
              <a:t>LOS</a:t>
            </a:r>
            <a:r>
              <a:rPr dirty="0" sz="1500" spc="20">
                <a:latin typeface="Calibri"/>
                <a:cs typeface="Calibri"/>
              </a:rPr>
              <a:t> </a:t>
            </a:r>
            <a:r>
              <a:rPr dirty="0" sz="1500" spc="140">
                <a:latin typeface="Calibri"/>
                <a:cs typeface="Calibri"/>
              </a:rPr>
              <a:t>AutORES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Times New Roman"/>
              <a:cs typeface="Times New Roman"/>
            </a:endParaRPr>
          </a:p>
          <a:p>
            <a:pPr algn="r" marR="5080">
              <a:lnSpc>
                <a:spcPts val="1500"/>
              </a:lnSpc>
            </a:pPr>
            <a:r>
              <a:rPr dirty="0" sz="1500" spc="155">
                <a:latin typeface="Calibri"/>
                <a:cs typeface="Calibri"/>
              </a:rPr>
              <a:t>PRESEntACión </a:t>
            </a:r>
            <a:r>
              <a:rPr dirty="0" sz="1500" spc="100">
                <a:latin typeface="Calibri"/>
                <a:cs typeface="Calibri"/>
              </a:rPr>
              <a:t>PERFOPOétiCA</a:t>
            </a:r>
            <a:r>
              <a:rPr dirty="0" sz="1500" spc="-114">
                <a:latin typeface="Calibri"/>
                <a:cs typeface="Calibri"/>
              </a:rPr>
              <a:t> </a:t>
            </a:r>
            <a:r>
              <a:rPr dirty="0" sz="1500" spc="110">
                <a:latin typeface="Calibri"/>
                <a:cs typeface="Calibri"/>
              </a:rPr>
              <a:t>DEL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2580"/>
              </a:lnSpc>
            </a:pPr>
            <a:r>
              <a:rPr dirty="0" sz="2400" spc="125" b="1">
                <a:latin typeface="Calibri"/>
                <a:cs typeface="Calibri"/>
              </a:rPr>
              <a:t>PROYECTO</a:t>
            </a:r>
            <a:r>
              <a:rPr dirty="0" sz="2400" spc="-25" b="1">
                <a:latin typeface="Calibri"/>
                <a:cs typeface="Calibri"/>
              </a:rPr>
              <a:t> </a:t>
            </a:r>
            <a:r>
              <a:rPr dirty="0" sz="2400" spc="160" b="1">
                <a:latin typeface="Calibri"/>
                <a:cs typeface="Calibri"/>
              </a:rPr>
              <a:t>CYCLO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69994" y="2564663"/>
            <a:ext cx="3330003" cy="4690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 rot="21120000">
            <a:off x="650633" y="488492"/>
            <a:ext cx="1927784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90"/>
              </a:lnSpc>
            </a:pPr>
            <a:r>
              <a:rPr dirty="0" sz="3000" spc="-520">
                <a:latin typeface="Arial"/>
                <a:cs typeface="Arial"/>
              </a:rPr>
              <a:t>Antonio</a:t>
            </a:r>
            <a:r>
              <a:rPr dirty="0" sz="3000" spc="-360">
                <a:latin typeface="Arial"/>
                <a:cs typeface="Arial"/>
              </a:rPr>
              <a:t> </a:t>
            </a:r>
            <a:r>
              <a:rPr dirty="0" baseline="1851" sz="4500" spc="-997">
                <a:latin typeface="Arial"/>
                <a:cs typeface="Arial"/>
              </a:rPr>
              <a:t>Machado</a:t>
            </a:r>
            <a:endParaRPr baseline="1851" sz="4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 rot="21120000">
            <a:off x="353830" y="802174"/>
            <a:ext cx="2617408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25"/>
              </a:lnSpc>
            </a:pPr>
            <a:r>
              <a:rPr dirty="0" baseline="-1851" sz="4500" spc="-765">
                <a:latin typeface="Arial"/>
                <a:cs typeface="Arial"/>
              </a:rPr>
              <a:t>Feria  </a:t>
            </a:r>
            <a:r>
              <a:rPr dirty="0" sz="3000" spc="-560">
                <a:latin typeface="Arial"/>
                <a:cs typeface="Arial"/>
              </a:rPr>
              <a:t>del  </a:t>
            </a:r>
            <a:r>
              <a:rPr dirty="0" sz="3000" spc="-520">
                <a:latin typeface="Arial"/>
                <a:cs typeface="Arial"/>
              </a:rPr>
              <a:t>Libro  </a:t>
            </a:r>
            <a:r>
              <a:rPr dirty="0" sz="3000" spc="-740">
                <a:latin typeface="Arial"/>
                <a:cs typeface="Arial"/>
              </a:rPr>
              <a:t>de  </a:t>
            </a:r>
            <a:r>
              <a:rPr dirty="0" sz="3000" spc="-705">
                <a:latin typeface="Arial"/>
                <a:cs typeface="Arial"/>
              </a:rPr>
              <a:t> </a:t>
            </a:r>
            <a:r>
              <a:rPr dirty="0" baseline="1851" sz="4500" spc="-982">
                <a:latin typeface="Arial"/>
                <a:cs typeface="Arial"/>
              </a:rPr>
              <a:t>Poesía</a:t>
            </a:r>
            <a:endParaRPr baseline="1851" sz="45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69994" y="7397826"/>
            <a:ext cx="3330003" cy="29341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30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6367" y="318058"/>
            <a:ext cx="3359785" cy="9838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3335" marR="5080">
              <a:lnSpc>
                <a:spcPct val="125000"/>
              </a:lnSpc>
            </a:pP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mostrarlo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al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público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directo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y,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posiblemente,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edi-  </a:t>
            </a:r>
            <a:r>
              <a:rPr dirty="0" sz="1000" spc="35">
                <a:latin typeface="Cambria"/>
                <a:cs typeface="Cambria"/>
              </a:rPr>
              <a:t>tar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audiolibro.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Tres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años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después,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ya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recitado 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público.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Podemos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decir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agrado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para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todas  </a:t>
            </a:r>
            <a:r>
              <a:rPr dirty="0" sz="1000" spc="30">
                <a:latin typeface="Cambria"/>
                <a:cs typeface="Cambria"/>
              </a:rPr>
              <a:t>las </a:t>
            </a:r>
            <a:r>
              <a:rPr dirty="0" sz="1000" spc="40">
                <a:latin typeface="Cambria"/>
                <a:cs typeface="Cambria"/>
              </a:rPr>
              <a:t>partes. </a:t>
            </a:r>
            <a:r>
              <a:rPr dirty="0" sz="1000" spc="85">
                <a:latin typeface="Cambria"/>
                <a:cs typeface="Cambria"/>
              </a:rPr>
              <a:t>El </a:t>
            </a:r>
            <a:r>
              <a:rPr dirty="0" sz="1000" spc="15" i="1">
                <a:latin typeface="Cambria"/>
                <a:cs typeface="Cambria"/>
              </a:rPr>
              <a:t>leit </a:t>
            </a:r>
            <a:r>
              <a:rPr dirty="0" sz="1000" spc="35" i="1">
                <a:latin typeface="Cambria"/>
                <a:cs typeface="Cambria"/>
              </a:rPr>
              <a:t>motiv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70">
                <a:latin typeface="Cambria"/>
                <a:cs typeface="Cambria"/>
              </a:rPr>
              <a:t>obra </a:t>
            </a:r>
            <a:r>
              <a:rPr dirty="0" sz="1000" spc="40">
                <a:latin typeface="Cambria"/>
                <a:cs typeface="Cambria"/>
              </a:rPr>
              <a:t>es </a:t>
            </a:r>
            <a:r>
              <a:rPr dirty="0" sz="1000" spc="75">
                <a:latin typeface="Cambria"/>
                <a:cs typeface="Cambria"/>
              </a:rPr>
              <a:t>lo </a:t>
            </a:r>
            <a:r>
              <a:rPr dirty="0" sz="1000" spc="60">
                <a:latin typeface="Cambria"/>
                <a:cs typeface="Cambria"/>
              </a:rPr>
              <a:t>cíclico, </a:t>
            </a:r>
            <a:r>
              <a:rPr dirty="0" sz="1000" spc="65">
                <a:latin typeface="Cambria"/>
                <a:cs typeface="Cambria"/>
              </a:rPr>
              <a:t>desde </a:t>
            </a:r>
            <a:r>
              <a:rPr dirty="0" sz="1000" spc="55">
                <a:latin typeface="Cambria"/>
                <a:cs typeface="Cambria"/>
              </a:rPr>
              <a:t>el  </a:t>
            </a:r>
            <a:r>
              <a:rPr dirty="0" sz="1000" spc="75">
                <a:latin typeface="Cambria"/>
                <a:cs typeface="Cambria"/>
              </a:rPr>
              <a:t>amanecer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un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día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hasta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anochecer,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como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trasunto  </a:t>
            </a:r>
            <a:r>
              <a:rPr dirty="0" sz="1000" spc="65">
                <a:latin typeface="Cambria"/>
                <a:cs typeface="Cambria"/>
              </a:rPr>
              <a:t>del </a:t>
            </a:r>
            <a:r>
              <a:rPr dirty="0" sz="1000" spc="45">
                <a:latin typeface="Cambria"/>
                <a:cs typeface="Cambria"/>
              </a:rPr>
              <a:t>transcurrir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85">
                <a:latin typeface="Cambria"/>
                <a:cs typeface="Cambria"/>
              </a:rPr>
              <a:t>una </a:t>
            </a:r>
            <a:r>
              <a:rPr dirty="0" sz="1000" spc="70">
                <a:latin typeface="Cambria"/>
                <a:cs typeface="Cambria"/>
              </a:rPr>
              <a:t>vida </a:t>
            </a:r>
            <a:r>
              <a:rPr dirty="0" sz="1000" spc="50">
                <a:latin typeface="Cambria"/>
                <a:cs typeface="Cambria"/>
              </a:rPr>
              <a:t>entera. </a:t>
            </a:r>
            <a:r>
              <a:rPr dirty="0" sz="1000" spc="55">
                <a:latin typeface="Cambria"/>
                <a:cs typeface="Cambria"/>
              </a:rPr>
              <a:t>Así, </a:t>
            </a:r>
            <a:r>
              <a:rPr dirty="0" sz="1000" spc="40">
                <a:latin typeface="Cambria"/>
                <a:cs typeface="Cambria"/>
              </a:rPr>
              <a:t>se </a:t>
            </a:r>
            <a:r>
              <a:rPr dirty="0" sz="1000" spc="65">
                <a:latin typeface="Cambria"/>
                <a:cs typeface="Cambria"/>
              </a:rPr>
              <a:t>suceden, </a:t>
            </a:r>
            <a:r>
              <a:rPr dirty="0" sz="1000" spc="95">
                <a:latin typeface="Cambria"/>
                <a:cs typeface="Cambria"/>
              </a:rPr>
              <a:t>en 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lugary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momento,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poemas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canciones,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todo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ello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es-  </a:t>
            </a:r>
            <a:r>
              <a:rPr dirty="0" sz="1000" spc="65">
                <a:latin typeface="Cambria"/>
                <a:cs typeface="Cambria"/>
              </a:rPr>
              <a:t>crito </a:t>
            </a:r>
            <a:r>
              <a:rPr dirty="0" sz="1000" spc="55" i="1">
                <a:latin typeface="Cambria"/>
                <a:cs typeface="Cambria"/>
              </a:rPr>
              <a:t>ex </a:t>
            </a:r>
            <a:r>
              <a:rPr dirty="0" sz="1000" spc="5" i="1">
                <a:latin typeface="Cambria"/>
                <a:cs typeface="Cambria"/>
              </a:rPr>
              <a:t>profeso </a:t>
            </a:r>
            <a:r>
              <a:rPr dirty="0" sz="1000" spc="65">
                <a:latin typeface="Cambria"/>
                <a:cs typeface="Cambria"/>
              </a:rPr>
              <a:t>para </a:t>
            </a:r>
            <a:r>
              <a:rPr dirty="0" sz="1000" spc="60">
                <a:latin typeface="Cambria"/>
                <a:cs typeface="Cambria"/>
              </a:rPr>
              <a:t>el </a:t>
            </a:r>
            <a:r>
              <a:rPr dirty="0" sz="1000" spc="70">
                <a:latin typeface="Cambria"/>
                <a:cs typeface="Cambria"/>
              </a:rPr>
              <a:t>proyecto. </a:t>
            </a:r>
            <a:r>
              <a:rPr dirty="0" sz="1000" spc="110">
                <a:latin typeface="Cambria"/>
                <a:cs typeface="Cambria"/>
              </a:rPr>
              <a:t>Cada </a:t>
            </a:r>
            <a:r>
              <a:rPr dirty="0" sz="1000" spc="75">
                <a:latin typeface="Cambria"/>
                <a:cs typeface="Cambria"/>
              </a:rPr>
              <a:t>pieza </a:t>
            </a:r>
            <a:r>
              <a:rPr dirty="0" sz="1000" spc="100">
                <a:latin typeface="Cambria"/>
                <a:cs typeface="Cambria"/>
              </a:rPr>
              <a:t>músico-  </a:t>
            </a:r>
            <a:r>
              <a:rPr dirty="0" sz="1000" spc="60">
                <a:latin typeface="Cambria"/>
                <a:cs typeface="Cambria"/>
              </a:rPr>
              <a:t>poética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única: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música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debe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poema,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cada  </a:t>
            </a:r>
            <a:r>
              <a:rPr dirty="0" sz="1000" spc="100">
                <a:latin typeface="Cambria"/>
                <a:cs typeface="Cambria"/>
              </a:rPr>
              <a:t>poema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música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que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inspira.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Por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tanto,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forman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un  </a:t>
            </a:r>
            <a:r>
              <a:rPr dirty="0" sz="1000" spc="80">
                <a:latin typeface="Cambria"/>
                <a:cs typeface="Cambria"/>
              </a:rPr>
              <a:t>todo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indisoluble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así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escuchan.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Se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pueden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escuchar  </a:t>
            </a:r>
            <a:r>
              <a:rPr dirty="0" sz="1000" spc="65">
                <a:latin typeface="Cambria"/>
                <a:cs typeface="Cambria"/>
              </a:rPr>
              <a:t>dos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piezas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Proyecto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página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200">
                <a:latin typeface="Cambria"/>
                <a:cs typeface="Cambria"/>
              </a:rPr>
              <a:t>IVooX,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buscando  </a:t>
            </a:r>
            <a:r>
              <a:rPr dirty="0" sz="1000" spc="65" b="1">
                <a:latin typeface="Book Antiqua"/>
                <a:cs typeface="Book Antiqua"/>
              </a:rPr>
              <a:t>Proyecto</a:t>
            </a:r>
            <a:r>
              <a:rPr dirty="0" sz="1000" spc="-105" b="1">
                <a:latin typeface="Book Antiqua"/>
                <a:cs typeface="Book Antiqu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Cyclo</a:t>
            </a:r>
            <a:r>
              <a:rPr dirty="0" sz="1000" spc="55">
                <a:latin typeface="Cambria"/>
                <a:cs typeface="Cambria"/>
              </a:rPr>
              <a:t>.</a:t>
            </a:r>
            <a:endParaRPr sz="1000">
              <a:latin typeface="Cambria"/>
              <a:cs typeface="Cambria"/>
            </a:endParaRPr>
          </a:p>
          <a:p>
            <a:pPr algn="just" marL="13335" marR="6350">
              <a:lnSpc>
                <a:spcPct val="125000"/>
              </a:lnSpc>
              <a:spcBef>
                <a:spcPts val="280"/>
              </a:spcBef>
            </a:pPr>
            <a:r>
              <a:rPr dirty="0" sz="1000" spc="60" b="1">
                <a:latin typeface="Book Antiqua"/>
                <a:cs typeface="Book Antiqua"/>
              </a:rPr>
              <a:t>Txisko</a:t>
            </a:r>
            <a:r>
              <a:rPr dirty="0" sz="1000" b="1">
                <a:latin typeface="Book Antiqua"/>
                <a:cs typeface="Book Antiqua"/>
              </a:rPr>
              <a:t> </a:t>
            </a:r>
            <a:r>
              <a:rPr dirty="0" sz="1000" spc="90" b="1">
                <a:latin typeface="Book Antiqua"/>
                <a:cs typeface="Book Antiqua"/>
              </a:rPr>
              <a:t>Mandomán</a:t>
            </a:r>
            <a:r>
              <a:rPr dirty="0" sz="1000" spc="-15" b="1">
                <a:latin typeface="Book Antiqua"/>
                <a:cs typeface="Book Antiqua"/>
              </a:rPr>
              <a:t> </a:t>
            </a:r>
            <a:r>
              <a:rPr dirty="0" sz="1000" spc="75" b="1">
                <a:latin typeface="Book Antiqua"/>
                <a:cs typeface="Book Antiqua"/>
              </a:rPr>
              <a:t>Xego</a:t>
            </a:r>
            <a:r>
              <a:rPr dirty="0" sz="1000" spc="25" b="1">
                <a:latin typeface="Book Antiqua"/>
                <a:cs typeface="Book Antiqua"/>
              </a:rPr>
              <a:t> </a:t>
            </a:r>
            <a:r>
              <a:rPr dirty="0" sz="1000" spc="50">
                <a:latin typeface="Cambria"/>
                <a:cs typeface="Cambria"/>
              </a:rPr>
              <a:t>(España,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-5">
                <a:latin typeface="Cambria"/>
                <a:cs typeface="Cambria"/>
              </a:rPr>
              <a:t>1962)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estudia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re-  </a:t>
            </a:r>
            <a:r>
              <a:rPr dirty="0" sz="1000" spc="60">
                <a:latin typeface="Cambria"/>
                <a:cs typeface="Cambria"/>
              </a:rPr>
              <a:t>side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85">
                <a:latin typeface="Cambria"/>
                <a:cs typeface="Cambria"/>
              </a:rPr>
              <a:t>Salamanca, </a:t>
            </a:r>
            <a:r>
              <a:rPr dirty="0" sz="1000" spc="100">
                <a:latin typeface="Cambria"/>
                <a:cs typeface="Cambria"/>
              </a:rPr>
              <a:t>donde </a:t>
            </a:r>
            <a:r>
              <a:rPr dirty="0" sz="1000" spc="105">
                <a:latin typeface="Cambria"/>
                <a:cs typeface="Cambria"/>
              </a:rPr>
              <a:t>forma </a:t>
            </a:r>
            <a:r>
              <a:rPr dirty="0" sz="1000" spc="60">
                <a:latin typeface="Cambria"/>
                <a:cs typeface="Cambria"/>
              </a:rPr>
              <a:t>parte </a:t>
            </a:r>
            <a:r>
              <a:rPr dirty="0" sz="1000" spc="75">
                <a:latin typeface="Cambria"/>
                <a:cs typeface="Cambria"/>
              </a:rPr>
              <a:t>del </a:t>
            </a:r>
            <a:r>
              <a:rPr dirty="0" sz="1000" spc="90">
                <a:latin typeface="Cambria"/>
                <a:cs typeface="Cambria"/>
              </a:rPr>
              <a:t>grupo </a:t>
            </a:r>
            <a:r>
              <a:rPr dirty="0" sz="1000" spc="95">
                <a:latin typeface="Cambria"/>
                <a:cs typeface="Cambria"/>
              </a:rPr>
              <a:t>de  </a:t>
            </a:r>
            <a:r>
              <a:rPr dirty="0" sz="1000" spc="55">
                <a:latin typeface="Cambria"/>
                <a:cs typeface="Cambria"/>
              </a:rPr>
              <a:t>agitación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poética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90" i="1">
                <a:latin typeface="Cambria"/>
                <a:cs typeface="Cambria"/>
              </a:rPr>
              <a:t>alien_a_2.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obtiene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un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accésit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VI  </a:t>
            </a:r>
            <a:r>
              <a:rPr dirty="0" sz="1000" spc="90">
                <a:latin typeface="Cambria"/>
                <a:cs typeface="Cambria"/>
              </a:rPr>
              <a:t>Premio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Poesía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Ateneo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Riojano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(2006).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 spc="25">
                <a:latin typeface="Cambria"/>
                <a:cs typeface="Cambria"/>
              </a:rPr>
              <a:t> 2012 </a:t>
            </a:r>
            <a:r>
              <a:rPr dirty="0" sz="1000" spc="105">
                <a:latin typeface="Cambria"/>
                <a:cs typeface="Cambria"/>
              </a:rPr>
              <a:t>pu-  </a:t>
            </a:r>
            <a:r>
              <a:rPr dirty="0" sz="1000" spc="50">
                <a:latin typeface="Cambria"/>
                <a:cs typeface="Cambria"/>
              </a:rPr>
              <a:t>blica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libro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poemas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Desde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que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hablo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solo,</a:t>
            </a:r>
            <a:r>
              <a:rPr dirty="0" sz="1000" spc="-7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nadie</a:t>
            </a:r>
            <a:r>
              <a:rPr dirty="0" sz="1000" spc="-7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me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es-  </a:t>
            </a:r>
            <a:r>
              <a:rPr dirty="0" sz="1000" spc="15" i="1">
                <a:latin typeface="Cambria"/>
                <a:cs typeface="Cambria"/>
              </a:rPr>
              <a:t>cucha. </a:t>
            </a:r>
            <a:r>
              <a:rPr dirty="0" sz="1000" spc="50">
                <a:latin typeface="Cambria"/>
                <a:cs typeface="Cambria"/>
              </a:rPr>
              <a:t>Participa,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35">
                <a:latin typeface="Cambria"/>
                <a:cs typeface="Cambria"/>
              </a:rPr>
              <a:t>sus </a:t>
            </a:r>
            <a:r>
              <a:rPr dirty="0" sz="1000" spc="65">
                <a:latin typeface="Cambria"/>
                <a:cs typeface="Cambria"/>
              </a:rPr>
              <a:t>ediciones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15">
                <a:latin typeface="Cambria"/>
                <a:cs typeface="Cambria"/>
              </a:rPr>
              <a:t>2014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5">
                <a:latin typeface="Cambria"/>
                <a:cs typeface="Cambria"/>
              </a:rPr>
              <a:t>2015,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  </a:t>
            </a:r>
            <a:r>
              <a:rPr dirty="0" sz="1000" spc="65">
                <a:latin typeface="Cambria"/>
                <a:cs typeface="Cambria"/>
              </a:rPr>
              <a:t>evento </a:t>
            </a:r>
            <a:r>
              <a:rPr dirty="0" sz="1000" spc="55">
                <a:latin typeface="Cambria"/>
                <a:cs typeface="Cambria"/>
              </a:rPr>
              <a:t>‘Voces </a:t>
            </a:r>
            <a:r>
              <a:rPr dirty="0" sz="1000" spc="65">
                <a:latin typeface="Cambria"/>
                <a:cs typeface="Cambria"/>
              </a:rPr>
              <a:t>del </a:t>
            </a:r>
            <a:r>
              <a:rPr dirty="0" sz="1000" spc="55">
                <a:latin typeface="Cambria"/>
                <a:cs typeface="Cambria"/>
              </a:rPr>
              <a:t>extremo’, </a:t>
            </a:r>
            <a:r>
              <a:rPr dirty="0" sz="1000" spc="70">
                <a:latin typeface="Cambria"/>
                <a:cs typeface="Cambria"/>
              </a:rPr>
              <a:t>organizado </a:t>
            </a:r>
            <a:r>
              <a:rPr dirty="0" sz="1000" spc="85">
                <a:latin typeface="Cambria"/>
                <a:cs typeface="Cambria"/>
              </a:rPr>
              <a:t>por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80">
                <a:latin typeface="Cambria"/>
                <a:cs typeface="Cambria"/>
              </a:rPr>
              <a:t>Ateneo  </a:t>
            </a:r>
            <a:r>
              <a:rPr dirty="0" sz="1000" spc="75">
                <a:latin typeface="Cambria"/>
                <a:cs typeface="Cambria"/>
              </a:rPr>
              <a:t>Riojano,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fruto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cual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colaboración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libro  </a:t>
            </a:r>
            <a:r>
              <a:rPr dirty="0" sz="1000" spc="15" i="1">
                <a:latin typeface="Cambria"/>
                <a:cs typeface="Cambria"/>
              </a:rPr>
              <a:t>Poesía antidisturbios </a:t>
            </a:r>
            <a:r>
              <a:rPr dirty="0" sz="1000" spc="50">
                <a:latin typeface="Cambria"/>
                <a:cs typeface="Cambria"/>
              </a:rPr>
              <a:t>(VV.AA.) </a:t>
            </a:r>
            <a:r>
              <a:rPr dirty="0" sz="1000" spc="85">
                <a:latin typeface="Cambria"/>
                <a:cs typeface="Cambria"/>
              </a:rPr>
              <a:t>Asimismo,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15">
                <a:latin typeface="Cambria"/>
                <a:cs typeface="Cambria"/>
              </a:rPr>
              <a:t>2015,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parti-  </a:t>
            </a:r>
            <a:r>
              <a:rPr dirty="0" sz="1000" spc="65">
                <a:latin typeface="Cambria"/>
                <a:cs typeface="Cambria"/>
              </a:rPr>
              <a:t>cipa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proyecto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Las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ﬂores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delbien</a:t>
            </a:r>
            <a:r>
              <a:rPr dirty="0" sz="1000" spc="45">
                <a:latin typeface="Cambria"/>
                <a:cs typeface="Cambria"/>
              </a:rPr>
              <a:t>,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dirigido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Ceci-  </a:t>
            </a:r>
            <a:r>
              <a:rPr dirty="0" sz="1000" spc="55">
                <a:latin typeface="Cambria"/>
                <a:cs typeface="Cambria"/>
              </a:rPr>
              <a:t>lio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Barragán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Mª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Pilar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Gorricho.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Desde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5">
                <a:latin typeface="Cambria"/>
                <a:cs typeface="Cambria"/>
              </a:rPr>
              <a:t>2012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forma  </a:t>
            </a:r>
            <a:r>
              <a:rPr dirty="0" sz="1000" spc="55">
                <a:latin typeface="Cambria"/>
                <a:cs typeface="Cambria"/>
              </a:rPr>
              <a:t>parte </a:t>
            </a:r>
            <a:r>
              <a:rPr dirty="0" sz="1000" spc="70">
                <a:latin typeface="Cambria"/>
                <a:cs typeface="Cambria"/>
              </a:rPr>
              <a:t>del </a:t>
            </a:r>
            <a:r>
              <a:rPr dirty="0" sz="1000" spc="65">
                <a:latin typeface="Cambria"/>
                <a:cs typeface="Cambria"/>
              </a:rPr>
              <a:t>colectivo </a:t>
            </a:r>
            <a:r>
              <a:rPr dirty="0" sz="1000" spc="50">
                <a:latin typeface="Cambria"/>
                <a:cs typeface="Cambria"/>
              </a:rPr>
              <a:t>artístico-literario </a:t>
            </a:r>
            <a:r>
              <a:rPr dirty="0" sz="1000" spc="95" i="1">
                <a:latin typeface="Cambria"/>
                <a:cs typeface="Cambria"/>
              </a:rPr>
              <a:t>El </a:t>
            </a:r>
            <a:r>
              <a:rPr dirty="0" sz="1000" spc="10" i="1">
                <a:latin typeface="Cambria"/>
                <a:cs typeface="Cambria"/>
              </a:rPr>
              <a:t>hombre que </a:t>
            </a:r>
            <a:r>
              <a:rPr dirty="0" sz="1000" spc="15" i="1">
                <a:latin typeface="Cambria"/>
                <a:cs typeface="Cambria"/>
              </a:rPr>
              <a:t>fue  </a:t>
            </a:r>
            <a:r>
              <a:rPr dirty="0" sz="1000" spc="10" i="1">
                <a:latin typeface="Cambria"/>
                <a:cs typeface="Cambria"/>
              </a:rPr>
              <a:t>jueves</a:t>
            </a:r>
            <a:r>
              <a:rPr dirty="0" sz="1000" spc="10">
                <a:latin typeface="Cambria"/>
                <a:cs typeface="Cambria"/>
              </a:rPr>
              <a:t>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un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papel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dinamizadory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una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presencia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reco-  </a:t>
            </a:r>
            <a:r>
              <a:rPr dirty="0" sz="1000" spc="75">
                <a:latin typeface="Cambria"/>
                <a:cs typeface="Cambria"/>
              </a:rPr>
              <a:t>nocida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vida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cultural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literaria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Logroño.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  </a:t>
            </a:r>
            <a:r>
              <a:rPr dirty="0" sz="1000" spc="70">
                <a:latin typeface="Cambria"/>
                <a:cs typeface="Cambria"/>
              </a:rPr>
              <a:t>seno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citado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grupo,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participado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proyectos  </a:t>
            </a:r>
            <a:r>
              <a:rPr dirty="0" sz="1000" spc="40" i="1">
                <a:latin typeface="Cambria"/>
                <a:cs typeface="Cambria"/>
              </a:rPr>
              <a:t>Muñeca,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Escalera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Espejo.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Ha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colaborado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puntualmente  </a:t>
            </a:r>
            <a:r>
              <a:rPr dirty="0" sz="1000" spc="95">
                <a:latin typeface="Cambria"/>
                <a:cs typeface="Cambria"/>
              </a:rPr>
              <a:t>con </a:t>
            </a:r>
            <a:r>
              <a:rPr dirty="0" sz="1000" spc="70">
                <a:latin typeface="Cambria"/>
                <a:cs typeface="Cambria"/>
              </a:rPr>
              <a:t>Ediciones </a:t>
            </a:r>
            <a:r>
              <a:rPr dirty="0" sz="1000" spc="30">
                <a:latin typeface="Cambria"/>
                <a:cs typeface="Cambria"/>
              </a:rPr>
              <a:t>4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Agosto,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30">
                <a:latin typeface="Cambria"/>
                <a:cs typeface="Cambria"/>
              </a:rPr>
              <a:t>las </a:t>
            </a:r>
            <a:r>
              <a:rPr dirty="0" sz="1000" spc="50">
                <a:latin typeface="Cambria"/>
                <a:cs typeface="Cambria"/>
              </a:rPr>
              <a:t>actividades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100">
                <a:latin typeface="Cambria"/>
                <a:cs typeface="Cambria"/>
              </a:rPr>
              <a:t>du-  </a:t>
            </a:r>
            <a:r>
              <a:rPr dirty="0" sz="1000" spc="55">
                <a:latin typeface="Cambria"/>
                <a:cs typeface="Cambria"/>
              </a:rPr>
              <a:t>rante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mes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agosto</a:t>
            </a:r>
            <a:r>
              <a:rPr dirty="0" sz="1000" spc="40">
                <a:latin typeface="Cambria"/>
                <a:cs typeface="Cambria"/>
              </a:rPr>
              <a:t> se </a:t>
            </a:r>
            <a:r>
              <a:rPr dirty="0" sz="1000" spc="60">
                <a:latin typeface="Cambria"/>
                <a:cs typeface="Cambria"/>
              </a:rPr>
              <a:t>celebran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Logroño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bajo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  </a:t>
            </a:r>
            <a:r>
              <a:rPr dirty="0" sz="1000" spc="45">
                <a:latin typeface="Cambria"/>
                <a:cs typeface="Cambria"/>
              </a:rPr>
              <a:t>título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Agosto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Clandestino.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Ha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publicado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revista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li-  </a:t>
            </a:r>
            <a:r>
              <a:rPr dirty="0" sz="1000" spc="40">
                <a:latin typeface="Cambria"/>
                <a:cs typeface="Cambria"/>
              </a:rPr>
              <a:t>teraria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Fábula</a:t>
            </a:r>
            <a:r>
              <a:rPr dirty="0" sz="1000" spc="30">
                <a:latin typeface="Cambria"/>
                <a:cs typeface="Cambria"/>
              </a:rPr>
              <a:t>,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número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40.</a:t>
            </a:r>
            <a:endParaRPr sz="1000">
              <a:latin typeface="Cambria"/>
              <a:cs typeface="Cambria"/>
            </a:endParaRPr>
          </a:p>
          <a:p>
            <a:pPr algn="just" marL="13335" marR="8255">
              <a:lnSpc>
                <a:spcPct val="125000"/>
              </a:lnSpc>
              <a:spcBef>
                <a:spcPts val="280"/>
              </a:spcBef>
            </a:pPr>
            <a:r>
              <a:rPr dirty="0" sz="1000" spc="60" b="1">
                <a:latin typeface="Book Antiqua"/>
                <a:cs typeface="Book Antiqua"/>
              </a:rPr>
              <a:t>Gonzalo </a:t>
            </a:r>
            <a:r>
              <a:rPr dirty="0" sz="1000" spc="70" b="1">
                <a:latin typeface="Book Antiqua"/>
                <a:cs typeface="Book Antiqua"/>
              </a:rPr>
              <a:t>San </a:t>
            </a:r>
            <a:r>
              <a:rPr dirty="0" sz="1000" spc="55" b="1">
                <a:latin typeface="Book Antiqua"/>
                <a:cs typeface="Book Antiqua"/>
              </a:rPr>
              <a:t>Ildefonso </a:t>
            </a:r>
            <a:r>
              <a:rPr dirty="0" sz="1000" spc="80">
                <a:latin typeface="Cambria"/>
                <a:cs typeface="Cambria"/>
              </a:rPr>
              <a:t>nace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-30">
                <a:latin typeface="Cambria"/>
                <a:cs typeface="Cambria"/>
              </a:rPr>
              <a:t>1975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85">
                <a:latin typeface="Cambria"/>
                <a:cs typeface="Cambria"/>
              </a:rPr>
              <a:t>Santo </a:t>
            </a:r>
            <a:r>
              <a:rPr dirty="0" sz="1000" spc="145">
                <a:latin typeface="Cambria"/>
                <a:cs typeface="Cambria"/>
              </a:rPr>
              <a:t>Do-  </a:t>
            </a:r>
            <a:r>
              <a:rPr dirty="0" sz="1000" spc="100">
                <a:latin typeface="Cambria"/>
                <a:cs typeface="Cambria"/>
              </a:rPr>
              <a:t>mingo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Calzada.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Es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autor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Enelumbral</a:t>
            </a:r>
            <a:r>
              <a:rPr dirty="0" sz="1000" spc="-80" i="1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(2009,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au-  </a:t>
            </a:r>
            <a:r>
              <a:rPr dirty="0" sz="1000" spc="55">
                <a:latin typeface="Cambria"/>
                <a:cs typeface="Cambria"/>
              </a:rPr>
              <a:t>topublicación),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70" i="1">
                <a:latin typeface="Cambria"/>
                <a:cs typeface="Cambria"/>
              </a:rPr>
              <a:t>Lapiel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la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cordura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5">
                <a:latin typeface="Cambria"/>
                <a:cs typeface="Cambria"/>
              </a:rPr>
              <a:t>(2014,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Ediciones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  </a:t>
            </a:r>
            <a:r>
              <a:rPr dirty="0" sz="1000" spc="30">
                <a:latin typeface="Cambria"/>
                <a:cs typeface="Cambria"/>
              </a:rPr>
              <a:t>4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Agosto)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20" i="1">
                <a:latin typeface="Cambria"/>
                <a:cs typeface="Cambria"/>
              </a:rPr>
              <a:t>Solamente </a:t>
            </a:r>
            <a:r>
              <a:rPr dirty="0" sz="1000" spc="25" i="1">
                <a:latin typeface="Cambria"/>
                <a:cs typeface="Cambria"/>
              </a:rPr>
              <a:t>amor </a:t>
            </a:r>
            <a:r>
              <a:rPr dirty="0" sz="1000" spc="15">
                <a:latin typeface="Cambria"/>
                <a:cs typeface="Cambria"/>
              </a:rPr>
              <a:t>(2016,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autopublicación).  </a:t>
            </a:r>
            <a:r>
              <a:rPr dirty="0" sz="1000" spc="70">
                <a:latin typeface="Cambria"/>
                <a:cs typeface="Cambria"/>
              </a:rPr>
              <a:t>Es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integrante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grupo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artístico-literario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 i="1">
                <a:latin typeface="Cambria"/>
                <a:cs typeface="Cambria"/>
              </a:rPr>
              <a:t>El</a:t>
            </a:r>
            <a:r>
              <a:rPr dirty="0" sz="1000" spc="-7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Hombre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que  </a:t>
            </a:r>
            <a:r>
              <a:rPr dirty="0" sz="1000" spc="15" i="1">
                <a:latin typeface="Cambria"/>
                <a:cs typeface="Cambria"/>
              </a:rPr>
              <a:t>fue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Jueves</a:t>
            </a:r>
            <a:r>
              <a:rPr dirty="0" sz="1000" spc="40">
                <a:latin typeface="Cambria"/>
                <a:cs typeface="Cambria"/>
              </a:rPr>
              <a:t>.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Colaborador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habitual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fanzines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locales  </a:t>
            </a:r>
            <a:r>
              <a:rPr dirty="0" sz="1000" spc="95" i="1">
                <a:latin typeface="Cambria"/>
                <a:cs typeface="Cambria"/>
              </a:rPr>
              <a:t>La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Chimenea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 i="1">
                <a:latin typeface="Cambria"/>
                <a:cs typeface="Cambria"/>
              </a:rPr>
              <a:t>Sin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Marcas.</a:t>
            </a:r>
            <a:endParaRPr sz="1000">
              <a:latin typeface="Cambria"/>
              <a:cs typeface="Cambria"/>
            </a:endParaRPr>
          </a:p>
          <a:p>
            <a:pPr algn="just" marL="12700" marR="6985" indent="635">
              <a:lnSpc>
                <a:spcPct val="125000"/>
              </a:lnSpc>
              <a:spcBef>
                <a:spcPts val="280"/>
              </a:spcBef>
            </a:pPr>
            <a:r>
              <a:rPr dirty="0" sz="1000" spc="45" b="1">
                <a:latin typeface="Book Antiqua"/>
                <a:cs typeface="Book Antiqua"/>
              </a:rPr>
              <a:t>Julen </a:t>
            </a:r>
            <a:r>
              <a:rPr dirty="0" sz="1000" spc="35" b="1">
                <a:latin typeface="Book Antiqua"/>
                <a:cs typeface="Book Antiqua"/>
              </a:rPr>
              <a:t>Gossíp</a:t>
            </a:r>
            <a:r>
              <a:rPr dirty="0" sz="1000" spc="35">
                <a:latin typeface="Cambria"/>
                <a:cs typeface="Cambria"/>
              </a:rPr>
              <a:t>, </a:t>
            </a:r>
            <a:r>
              <a:rPr dirty="0" sz="1000" spc="70">
                <a:latin typeface="Cambria"/>
                <a:cs typeface="Cambria"/>
              </a:rPr>
              <a:t>bilbaíno del </a:t>
            </a:r>
            <a:r>
              <a:rPr dirty="0" sz="1000" spc="10">
                <a:latin typeface="Cambria"/>
                <a:cs typeface="Cambria"/>
              </a:rPr>
              <a:t>73, </a:t>
            </a:r>
            <a:r>
              <a:rPr dirty="0" sz="1000" spc="95">
                <a:latin typeface="Cambria"/>
                <a:cs typeface="Cambria"/>
              </a:rPr>
              <a:t>comienza </a:t>
            </a:r>
            <a:r>
              <a:rPr dirty="0" sz="1000" spc="60">
                <a:latin typeface="Cambria"/>
                <a:cs typeface="Cambria"/>
              </a:rPr>
              <a:t>su </a:t>
            </a:r>
            <a:r>
              <a:rPr dirty="0" sz="1000" spc="75">
                <a:latin typeface="Cambria"/>
                <a:cs typeface="Cambria"/>
              </a:rPr>
              <a:t>andadura  </a:t>
            </a:r>
            <a:r>
              <a:rPr dirty="0" sz="1000" spc="35">
                <a:latin typeface="Cambria"/>
                <a:cs typeface="Cambria"/>
              </a:rPr>
              <a:t>artística </a:t>
            </a:r>
            <a:r>
              <a:rPr dirty="0" sz="1000" spc="125">
                <a:latin typeface="Cambria"/>
                <a:cs typeface="Cambria"/>
              </a:rPr>
              <a:t>como </a:t>
            </a:r>
            <a:r>
              <a:rPr dirty="0" sz="1000" spc="60">
                <a:latin typeface="Cambria"/>
                <a:cs typeface="Cambria"/>
              </a:rPr>
              <a:t>cantautor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75">
                <a:latin typeface="Cambria"/>
                <a:cs typeface="Cambria"/>
              </a:rPr>
              <a:t>torno </a:t>
            </a:r>
            <a:r>
              <a:rPr dirty="0" sz="1000" spc="45">
                <a:latin typeface="Cambria"/>
                <a:cs typeface="Cambria"/>
              </a:rPr>
              <a:t>al </a:t>
            </a:r>
            <a:r>
              <a:rPr dirty="0" sz="1000" spc="60">
                <a:latin typeface="Cambria"/>
                <a:cs typeface="Cambria"/>
              </a:rPr>
              <a:t>96. </a:t>
            </a:r>
            <a:r>
              <a:rPr dirty="0" sz="1000" spc="95">
                <a:latin typeface="Cambria"/>
                <a:cs typeface="Cambria"/>
              </a:rPr>
              <a:t>Sin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embargo,  </a:t>
            </a:r>
            <a:r>
              <a:rPr dirty="0" sz="1000" spc="40">
                <a:latin typeface="Cambria"/>
                <a:cs typeface="Cambria"/>
              </a:rPr>
              <a:t>es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90">
                <a:latin typeface="Cambria"/>
                <a:cs typeface="Cambria"/>
              </a:rPr>
              <a:t>Granada </a:t>
            </a:r>
            <a:r>
              <a:rPr dirty="0" sz="1000" spc="100">
                <a:latin typeface="Cambria"/>
                <a:cs typeface="Cambria"/>
              </a:rPr>
              <a:t>donde </a:t>
            </a:r>
            <a:r>
              <a:rPr dirty="0" sz="1000" spc="50">
                <a:latin typeface="Cambria"/>
                <a:cs typeface="Cambria"/>
              </a:rPr>
              <a:t>realiza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65">
                <a:latin typeface="Cambria"/>
                <a:cs typeface="Cambria"/>
              </a:rPr>
              <a:t>grueso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su </a:t>
            </a:r>
            <a:r>
              <a:rPr dirty="0" sz="1000" spc="50">
                <a:latin typeface="Cambria"/>
                <a:cs typeface="Cambria"/>
              </a:rPr>
              <a:t>carrera, 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parte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colectivo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artístico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N</a:t>
            </a:r>
            <a:r>
              <a:rPr dirty="0" sz="1000" spc="35" i="1">
                <a:latin typeface="Cambria"/>
                <a:cs typeface="Cambria"/>
              </a:rPr>
              <a:t>úcleo</a:t>
            </a:r>
            <a:r>
              <a:rPr dirty="0" sz="1000" spc="1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Nuevos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90" i="1">
                <a:latin typeface="Cambria"/>
                <a:cs typeface="Cambria"/>
              </a:rPr>
              <a:t>Au-  </a:t>
            </a:r>
            <a:r>
              <a:rPr dirty="0" sz="1000" i="1">
                <a:latin typeface="Cambria"/>
                <a:cs typeface="Cambria"/>
              </a:rPr>
              <a:t>tores </a:t>
            </a:r>
            <a:r>
              <a:rPr dirty="0" sz="1000" spc="70" i="1">
                <a:latin typeface="Cambria"/>
                <a:cs typeface="Cambria"/>
              </a:rPr>
              <a:t>(NNA) </a:t>
            </a:r>
            <a:r>
              <a:rPr dirty="0" sz="1000" spc="65">
                <a:latin typeface="Cambria"/>
                <a:cs typeface="Cambria"/>
              </a:rPr>
              <a:t>entre </a:t>
            </a:r>
            <a:r>
              <a:rPr dirty="0" sz="1000" spc="-10">
                <a:latin typeface="Cambria"/>
                <a:cs typeface="Cambria"/>
              </a:rPr>
              <a:t>1997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5">
                <a:latin typeface="Cambria"/>
                <a:cs typeface="Cambria"/>
              </a:rPr>
              <a:t>2006, </a:t>
            </a:r>
            <a:r>
              <a:rPr dirty="0" sz="1000" spc="80">
                <a:latin typeface="Cambria"/>
                <a:cs typeface="Cambria"/>
              </a:rPr>
              <a:t>girando </a:t>
            </a:r>
            <a:r>
              <a:rPr dirty="0" sz="1000" spc="75">
                <a:latin typeface="Cambria"/>
                <a:cs typeface="Cambria"/>
              </a:rPr>
              <a:t>durante </a:t>
            </a:r>
            <a:r>
              <a:rPr dirty="0" sz="1000" spc="80">
                <a:latin typeface="Cambria"/>
                <a:cs typeface="Cambria"/>
              </a:rPr>
              <a:t>diez  </a:t>
            </a:r>
            <a:r>
              <a:rPr dirty="0" sz="1000" spc="55">
                <a:latin typeface="Cambria"/>
                <a:cs typeface="Cambria"/>
              </a:rPr>
              <a:t>años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toda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geografía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andaluza,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con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proyectos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des-  </a:t>
            </a:r>
            <a:r>
              <a:rPr dirty="0" sz="1000" spc="55">
                <a:latin typeface="Cambria"/>
                <a:cs typeface="Cambria"/>
              </a:rPr>
              <a:t>tinados </a:t>
            </a:r>
            <a:r>
              <a:rPr dirty="0" sz="1000" spc="65">
                <a:latin typeface="Cambria"/>
                <a:cs typeface="Cambria"/>
              </a:rPr>
              <a:t>a públicos </a:t>
            </a:r>
            <a:r>
              <a:rPr dirty="0" sz="1000" spc="40">
                <a:latin typeface="Cambria"/>
                <a:cs typeface="Cambria"/>
              </a:rPr>
              <a:t>diversos: </a:t>
            </a:r>
            <a:r>
              <a:rPr dirty="0" sz="1000" spc="85">
                <a:latin typeface="Cambria"/>
                <a:cs typeface="Cambria"/>
              </a:rPr>
              <a:t>alumnos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165">
                <a:latin typeface="Cambria"/>
                <a:cs typeface="Cambria"/>
              </a:rPr>
              <a:t>ESo,</a:t>
            </a:r>
            <a:r>
              <a:rPr dirty="0" sz="1000" spc="-114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proyec-  </a:t>
            </a:r>
            <a:r>
              <a:rPr dirty="0" sz="1000" spc="45">
                <a:latin typeface="Cambria"/>
                <a:cs typeface="Cambria"/>
              </a:rPr>
              <a:t>tos solidarios, </a:t>
            </a:r>
            <a:r>
              <a:rPr dirty="0" sz="1000" spc="75">
                <a:latin typeface="Cambria"/>
                <a:cs typeface="Cambria"/>
              </a:rPr>
              <a:t>público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55">
                <a:latin typeface="Cambria"/>
                <a:cs typeface="Cambria"/>
              </a:rPr>
              <a:t>general. </a:t>
            </a:r>
            <a:r>
              <a:rPr dirty="0" sz="1000" spc="160">
                <a:latin typeface="Cambria"/>
                <a:cs typeface="Cambria"/>
              </a:rPr>
              <a:t>Como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cantautor, </a:t>
            </a:r>
            <a:r>
              <a:rPr dirty="0" sz="1000" spc="85">
                <a:latin typeface="Cambria"/>
                <a:cs typeface="Cambria"/>
              </a:rPr>
              <a:t>ha  </a:t>
            </a:r>
            <a:r>
              <a:rPr dirty="0" sz="1000" spc="70">
                <a:latin typeface="Cambria"/>
                <a:cs typeface="Cambria"/>
              </a:rPr>
              <a:t>obtenido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Primer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Premio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Certamen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Internacio-  </a:t>
            </a:r>
            <a:r>
              <a:rPr dirty="0" sz="1000" spc="70">
                <a:latin typeface="Cambria"/>
                <a:cs typeface="Cambria"/>
              </a:rPr>
              <a:t>nal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70">
                <a:latin typeface="Cambria"/>
                <a:cs typeface="Cambria"/>
              </a:rPr>
              <a:t>Cantautores </a:t>
            </a:r>
            <a:r>
              <a:rPr dirty="0" sz="1000" spc="45" i="1">
                <a:latin typeface="Cambria"/>
                <a:cs typeface="Cambria"/>
              </a:rPr>
              <a:t>Abril </a:t>
            </a:r>
            <a:r>
              <a:rPr dirty="0" sz="1000" spc="25" i="1">
                <a:latin typeface="Cambria"/>
                <a:cs typeface="Cambria"/>
              </a:rPr>
              <a:t>para </a:t>
            </a:r>
            <a:r>
              <a:rPr dirty="0" sz="1000" spc="60" i="1">
                <a:latin typeface="Cambria"/>
                <a:cs typeface="Cambria"/>
              </a:rPr>
              <a:t>Vivir,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85">
                <a:latin typeface="Cambria"/>
                <a:cs typeface="Cambria"/>
              </a:rPr>
              <a:t>Granada,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la  </a:t>
            </a:r>
            <a:r>
              <a:rPr dirty="0" sz="1000" spc="75">
                <a:latin typeface="Cambria"/>
                <a:cs typeface="Cambria"/>
              </a:rPr>
              <a:t>edición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2006,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Segundo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Premio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edición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6266" y="7244257"/>
            <a:ext cx="3360420" cy="287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20">
                <a:latin typeface="Cambria"/>
                <a:cs typeface="Cambria"/>
              </a:rPr>
              <a:t>2014.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Logroño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desde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2008,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sigue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componiendo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  </a:t>
            </a:r>
            <a:r>
              <a:rPr dirty="0" sz="1000" spc="50">
                <a:latin typeface="Cambria"/>
                <a:cs typeface="Cambria"/>
              </a:rPr>
              <a:t>diversos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frentes: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instrumental,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bandas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sonoras,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música  </a:t>
            </a:r>
            <a:r>
              <a:rPr dirty="0" sz="1000" spc="60">
                <a:latin typeface="Cambria"/>
                <a:cs typeface="Cambria"/>
              </a:rPr>
              <a:t>para </a:t>
            </a:r>
            <a:r>
              <a:rPr dirty="0" sz="1000" spc="85">
                <a:latin typeface="Cambria"/>
                <a:cs typeface="Cambria"/>
              </a:rPr>
              <a:t>poemas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40">
                <a:latin typeface="Cambria"/>
                <a:cs typeface="Cambria"/>
              </a:rPr>
              <a:t>recitales </a:t>
            </a:r>
            <a:r>
              <a:rPr dirty="0" sz="1000" spc="60">
                <a:latin typeface="Cambria"/>
                <a:cs typeface="Cambria"/>
              </a:rPr>
              <a:t>poéticos, </a:t>
            </a:r>
            <a:r>
              <a:rPr dirty="0" sz="1000" spc="75">
                <a:latin typeface="Cambria"/>
                <a:cs typeface="Cambria"/>
              </a:rPr>
              <a:t>además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0">
                <a:latin typeface="Cambria"/>
                <a:cs typeface="Cambria"/>
              </a:rPr>
              <a:t>diversos  </a:t>
            </a:r>
            <a:r>
              <a:rPr dirty="0" sz="1000" spc="65">
                <a:latin typeface="Cambria"/>
                <a:cs typeface="Cambria"/>
              </a:rPr>
              <a:t>proyectos </a:t>
            </a:r>
            <a:r>
              <a:rPr dirty="0" sz="1000" spc="95">
                <a:latin typeface="Cambria"/>
                <a:cs typeface="Cambria"/>
              </a:rPr>
              <a:t>más </a:t>
            </a:r>
            <a:r>
              <a:rPr dirty="0" sz="1000" spc="55">
                <a:latin typeface="Cambria"/>
                <a:cs typeface="Cambria"/>
              </a:rPr>
              <a:t>personales </a:t>
            </a:r>
            <a:r>
              <a:rPr dirty="0" sz="1000" spc="100">
                <a:latin typeface="Cambria"/>
                <a:cs typeface="Cambria"/>
              </a:rPr>
              <a:t>donde </a:t>
            </a:r>
            <a:r>
              <a:rPr dirty="0" sz="1000" spc="80">
                <a:latin typeface="Cambria"/>
                <a:cs typeface="Cambria"/>
              </a:rPr>
              <a:t>aúna </a:t>
            </a:r>
            <a:r>
              <a:rPr dirty="0" sz="1000" spc="75">
                <a:latin typeface="Cambria"/>
                <a:cs typeface="Cambria"/>
              </a:rPr>
              <a:t>rock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0">
                <a:latin typeface="Cambria"/>
                <a:cs typeface="Cambria"/>
              </a:rPr>
              <a:t>poesía, 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proyecto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70" b="1">
                <a:latin typeface="Book Antiqua"/>
                <a:cs typeface="Book Antiqua"/>
              </a:rPr>
              <a:t>Señor</a:t>
            </a:r>
            <a:r>
              <a:rPr dirty="0" sz="1000" spc="-70" b="1">
                <a:latin typeface="Book Antiqua"/>
                <a:cs typeface="Book Antiqua"/>
              </a:rPr>
              <a:t> </a:t>
            </a:r>
            <a:r>
              <a:rPr dirty="0" sz="1000" spc="35" b="1">
                <a:latin typeface="Book Antiqua"/>
                <a:cs typeface="Book Antiqua"/>
              </a:rPr>
              <a:t>Alien</a:t>
            </a:r>
            <a:r>
              <a:rPr dirty="0" sz="1000" spc="35">
                <a:latin typeface="Cambria"/>
                <a:cs typeface="Cambria"/>
              </a:rPr>
              <a:t>,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recogido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0" i="1">
                <a:latin typeface="Cambria"/>
                <a:cs typeface="Cambria"/>
              </a:rPr>
              <a:t>El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Blog</a:t>
            </a:r>
            <a:r>
              <a:rPr dirty="0" sz="1000" spc="20" i="1">
                <a:latin typeface="Cambria"/>
                <a:cs typeface="Cambria"/>
              </a:rPr>
              <a:t> del  </a:t>
            </a:r>
            <a:r>
              <a:rPr dirty="0" sz="1000" spc="25" i="1">
                <a:latin typeface="Cambria"/>
                <a:cs typeface="Cambria"/>
              </a:rPr>
              <a:t>Señor</a:t>
            </a:r>
            <a:r>
              <a:rPr dirty="0" sz="1000" spc="-11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Alien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(https://www.senoralien.com)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En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literario,  </a:t>
            </a:r>
            <a:r>
              <a:rPr dirty="0" sz="1000" spc="65">
                <a:latin typeface="Cambria"/>
                <a:cs typeface="Cambria"/>
              </a:rPr>
              <a:t>obtiene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85">
                <a:latin typeface="Cambria"/>
                <a:cs typeface="Cambria"/>
              </a:rPr>
              <a:t>Primer </a:t>
            </a:r>
            <a:r>
              <a:rPr dirty="0" sz="1000" spc="90">
                <a:latin typeface="Cambria"/>
                <a:cs typeface="Cambria"/>
              </a:rPr>
              <a:t>Premio de </a:t>
            </a:r>
            <a:r>
              <a:rPr dirty="0" sz="1000" spc="15" i="1">
                <a:latin typeface="Cambria"/>
                <a:cs typeface="Cambria"/>
              </a:rPr>
              <a:t>Relatos </a:t>
            </a:r>
            <a:r>
              <a:rPr dirty="0" sz="1000" spc="20" i="1">
                <a:latin typeface="Cambria"/>
                <a:cs typeface="Cambria"/>
              </a:rPr>
              <a:t>con </a:t>
            </a:r>
            <a:r>
              <a:rPr dirty="0" sz="1000" spc="25" i="1">
                <a:latin typeface="Cambria"/>
                <a:cs typeface="Cambria"/>
              </a:rPr>
              <a:t>Zapatos</a:t>
            </a:r>
            <a:r>
              <a:rPr dirty="0" sz="1000" spc="25">
                <a:latin typeface="Cambria"/>
                <a:cs typeface="Cambria"/>
              </a:rPr>
              <a:t>, </a:t>
            </a:r>
            <a:r>
              <a:rPr dirty="0" sz="1000" spc="65">
                <a:latin typeface="Cambria"/>
                <a:cs typeface="Cambria"/>
              </a:rPr>
              <a:t>otor-  </a:t>
            </a:r>
            <a:r>
              <a:rPr dirty="0" sz="1000" spc="80">
                <a:latin typeface="Cambria"/>
                <a:cs typeface="Cambria"/>
              </a:rPr>
              <a:t>gado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Arnedo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patrocinio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CajaRioja,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  </a:t>
            </a:r>
            <a:r>
              <a:rPr dirty="0" sz="1000" spc="40">
                <a:latin typeface="Cambria"/>
                <a:cs typeface="Cambria"/>
              </a:rPr>
              <a:t>relato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Zapatillas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Izquierdas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(2008).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También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-10">
                <a:latin typeface="Cambria"/>
                <a:cs typeface="Cambria"/>
              </a:rPr>
              <a:t>2º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Premio  </a:t>
            </a:r>
            <a:r>
              <a:rPr dirty="0" sz="1000" spc="30" i="1">
                <a:latin typeface="Cambria"/>
                <a:cs typeface="Cambria"/>
              </a:rPr>
              <a:t>Cartas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90" i="1">
                <a:latin typeface="Cambria"/>
                <a:cs typeface="Cambria"/>
              </a:rPr>
              <a:t> </a:t>
            </a:r>
            <a:r>
              <a:rPr dirty="0" sz="1000" spc="75" i="1">
                <a:latin typeface="Cambria"/>
                <a:cs typeface="Cambria"/>
              </a:rPr>
              <a:t>Amory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Desamor</a:t>
            </a:r>
            <a:r>
              <a:rPr dirty="0" sz="1000" spc="25">
                <a:latin typeface="Cambria"/>
                <a:cs typeface="Cambria"/>
              </a:rPr>
              <a:t>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convocado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por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Ayto.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Sa-  </a:t>
            </a:r>
            <a:r>
              <a:rPr dirty="0" sz="1000" spc="70">
                <a:latin typeface="Cambria"/>
                <a:cs typeface="Cambria"/>
              </a:rPr>
              <a:t>lobreña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60">
                <a:latin typeface="Cambria"/>
                <a:cs typeface="Cambria"/>
              </a:rPr>
              <a:t>su </a:t>
            </a:r>
            <a:r>
              <a:rPr dirty="0" sz="1000" spc="80">
                <a:latin typeface="Cambria"/>
                <a:cs typeface="Cambria"/>
              </a:rPr>
              <a:t>edición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35">
                <a:latin typeface="Cambria"/>
                <a:cs typeface="Cambria"/>
              </a:rPr>
              <a:t>2012, </a:t>
            </a:r>
            <a:r>
              <a:rPr dirty="0" sz="1000" spc="105">
                <a:latin typeface="Cambria"/>
                <a:cs typeface="Cambria"/>
              </a:rPr>
              <a:t>con </a:t>
            </a:r>
            <a:r>
              <a:rPr dirty="0" sz="1000" spc="50">
                <a:latin typeface="Cambria"/>
                <a:cs typeface="Cambria"/>
              </a:rPr>
              <a:t>la carta </a:t>
            </a:r>
            <a:r>
              <a:rPr dirty="0" sz="1000" spc="30" i="1">
                <a:latin typeface="Cambria"/>
                <a:cs typeface="Cambria"/>
              </a:rPr>
              <a:t>Roturas</a:t>
            </a:r>
            <a:r>
              <a:rPr dirty="0" sz="1000" spc="30">
                <a:latin typeface="Cambria"/>
                <a:cs typeface="Cambria"/>
              </a:rPr>
              <a:t>.  </a:t>
            </a:r>
            <a:r>
              <a:rPr dirty="0" sz="1000" spc="100">
                <a:latin typeface="Cambria"/>
                <a:cs typeface="Cambria"/>
              </a:rPr>
              <a:t>Forma </a:t>
            </a:r>
            <a:r>
              <a:rPr dirty="0" sz="1000" spc="60">
                <a:latin typeface="Cambria"/>
                <a:cs typeface="Cambria"/>
              </a:rPr>
              <a:t>parte </a:t>
            </a:r>
            <a:r>
              <a:rPr dirty="0" sz="1000" spc="75">
                <a:latin typeface="Cambria"/>
                <a:cs typeface="Cambria"/>
              </a:rPr>
              <a:t>del </a:t>
            </a:r>
            <a:r>
              <a:rPr dirty="0" sz="1000" spc="70">
                <a:latin typeface="Cambria"/>
                <a:cs typeface="Cambria"/>
              </a:rPr>
              <a:t>colectivo </a:t>
            </a:r>
            <a:r>
              <a:rPr dirty="0" sz="1000" spc="95" i="1">
                <a:latin typeface="Cambria"/>
                <a:cs typeface="Cambria"/>
              </a:rPr>
              <a:t>El </a:t>
            </a:r>
            <a:r>
              <a:rPr dirty="0" sz="1000" spc="40" i="1">
                <a:latin typeface="Cambria"/>
                <a:cs typeface="Cambria"/>
              </a:rPr>
              <a:t>Hombre </a:t>
            </a:r>
            <a:r>
              <a:rPr dirty="0" sz="1000" spc="10" i="1">
                <a:latin typeface="Cambria"/>
                <a:cs typeface="Cambria"/>
              </a:rPr>
              <a:t>que </a:t>
            </a:r>
            <a:r>
              <a:rPr dirty="0" sz="1000" spc="20" i="1">
                <a:latin typeface="Cambria"/>
                <a:cs typeface="Cambria"/>
              </a:rPr>
              <a:t>fue </a:t>
            </a:r>
            <a:r>
              <a:rPr dirty="0" sz="1000" spc="50" i="1">
                <a:latin typeface="Cambria"/>
                <a:cs typeface="Cambria"/>
              </a:rPr>
              <a:t>Jueves</a:t>
            </a:r>
            <a:r>
              <a:rPr dirty="0" sz="1000" spc="50">
                <a:latin typeface="Cambria"/>
                <a:cs typeface="Cambria"/>
              </a:rPr>
              <a:t>,  </a:t>
            </a:r>
            <a:r>
              <a:rPr dirty="0" sz="1000" spc="85">
                <a:latin typeface="Cambria"/>
                <a:cs typeface="Cambria"/>
              </a:rPr>
              <a:t>grupo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poético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plástico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referencia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La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Rioja.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En 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70">
                <a:latin typeface="Cambria"/>
                <a:cs typeface="Cambria"/>
              </a:rPr>
              <a:t>contexto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su </a:t>
            </a:r>
            <a:r>
              <a:rPr dirty="0" sz="1000" spc="60">
                <a:latin typeface="Cambria"/>
                <a:cs typeface="Cambria"/>
              </a:rPr>
              <a:t>labor poética </a:t>
            </a:r>
            <a:r>
              <a:rPr dirty="0" sz="1000" spc="55">
                <a:latin typeface="Cambria"/>
                <a:cs typeface="Cambria"/>
              </a:rPr>
              <a:t>autoedita el </a:t>
            </a:r>
            <a:r>
              <a:rPr dirty="0" sz="1000" spc="85">
                <a:latin typeface="Cambria"/>
                <a:cs typeface="Cambria"/>
              </a:rPr>
              <a:t>poemario  </a:t>
            </a:r>
            <a:r>
              <a:rPr dirty="0" sz="1000" spc="70" i="1">
                <a:latin typeface="Cambria"/>
                <a:cs typeface="Cambria"/>
              </a:rPr>
              <a:t>Es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posible </a:t>
            </a:r>
            <a:r>
              <a:rPr dirty="0" sz="1000" spc="5" i="1">
                <a:latin typeface="Cambria"/>
                <a:cs typeface="Cambria"/>
              </a:rPr>
              <a:t>que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-5" i="1">
                <a:latin typeface="Cambria"/>
                <a:cs typeface="Cambria"/>
              </a:rPr>
              <a:t>sea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un</a:t>
            </a:r>
            <a:r>
              <a:rPr dirty="0" sz="1000" spc="-75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Alien</a:t>
            </a:r>
            <a:r>
              <a:rPr dirty="0" sz="1000" spc="15" i="1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(Ed.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Agol,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">
                <a:latin typeface="Cambria"/>
                <a:cs typeface="Cambria"/>
              </a:rPr>
              <a:t>2016).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58272" y="359994"/>
            <a:ext cx="3330003" cy="3330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58272" y="3784486"/>
            <a:ext cx="3330003" cy="3329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30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5036" y="2549829"/>
            <a:ext cx="3354070" cy="7670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635">
              <a:lnSpc>
                <a:spcPct val="125000"/>
              </a:lnSpc>
            </a:pPr>
            <a:r>
              <a:rPr dirty="0" sz="1000" spc="50" b="1">
                <a:latin typeface="Book Antiqua"/>
                <a:cs typeface="Book Antiqua"/>
              </a:rPr>
              <a:t>Raúl </a:t>
            </a:r>
            <a:r>
              <a:rPr dirty="0" sz="1000" spc="70" b="1">
                <a:latin typeface="Book Antiqua"/>
                <a:cs typeface="Book Antiqua"/>
              </a:rPr>
              <a:t>Herrero </a:t>
            </a:r>
            <a:r>
              <a:rPr dirty="0" sz="1000" spc="65">
                <a:latin typeface="Cambria"/>
                <a:cs typeface="Cambria"/>
              </a:rPr>
              <a:t>(zaragoza, </a:t>
            </a:r>
            <a:r>
              <a:rPr dirty="0" sz="1000" spc="-25">
                <a:latin typeface="Cambria"/>
                <a:cs typeface="Cambria"/>
              </a:rPr>
              <a:t>1973). </a:t>
            </a:r>
            <a:r>
              <a:rPr dirty="0" sz="1000" spc="135">
                <a:latin typeface="Cambria"/>
                <a:cs typeface="Cambria"/>
              </a:rPr>
              <a:t>Ha </a:t>
            </a:r>
            <a:r>
              <a:rPr dirty="0" sz="1000" spc="70">
                <a:latin typeface="Cambria"/>
                <a:cs typeface="Cambria"/>
              </a:rPr>
              <a:t>publicado </a:t>
            </a:r>
            <a:r>
              <a:rPr dirty="0" sz="1000" spc="65">
                <a:latin typeface="Cambria"/>
                <a:cs typeface="Cambria"/>
              </a:rPr>
              <a:t>algunos  </a:t>
            </a:r>
            <a:r>
              <a:rPr dirty="0" sz="1000" spc="90">
                <a:latin typeface="Cambria"/>
                <a:cs typeface="Cambria"/>
              </a:rPr>
              <a:t>más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diez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libros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poesía,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entre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ellos: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Los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puntos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car-  </a:t>
            </a:r>
            <a:r>
              <a:rPr dirty="0" sz="1000" spc="25" i="1">
                <a:latin typeface="Cambria"/>
                <a:cs typeface="Cambria"/>
              </a:rPr>
              <a:t>dinales </a:t>
            </a:r>
            <a:r>
              <a:rPr dirty="0" sz="1000" spc="35" i="1">
                <a:latin typeface="Cambria"/>
                <a:cs typeface="Cambria"/>
              </a:rPr>
              <a:t>–cuatro </a:t>
            </a:r>
            <a:r>
              <a:rPr dirty="0" sz="1000" spc="30" i="1">
                <a:latin typeface="Cambria"/>
                <a:cs typeface="Cambria"/>
              </a:rPr>
              <a:t>poemarios– </a:t>
            </a:r>
            <a:r>
              <a:rPr dirty="0" sz="1000" spc="30">
                <a:latin typeface="Cambria"/>
                <a:cs typeface="Cambria"/>
              </a:rPr>
              <a:t>(El </a:t>
            </a:r>
            <a:r>
              <a:rPr dirty="0" sz="1000" spc="85">
                <a:latin typeface="Cambria"/>
                <a:cs typeface="Cambria"/>
              </a:rPr>
              <a:t>último </a:t>
            </a:r>
            <a:r>
              <a:rPr dirty="0" sz="1000" spc="55">
                <a:latin typeface="Cambria"/>
                <a:cs typeface="Cambria"/>
              </a:rPr>
              <a:t>Parnaso, </a:t>
            </a:r>
            <a:r>
              <a:rPr dirty="0" sz="1000" spc="5">
                <a:latin typeface="Cambria"/>
                <a:cs typeface="Cambria"/>
              </a:rPr>
              <a:t>1996), </a:t>
            </a:r>
            <a:r>
              <a:rPr dirty="0" sz="1000" spc="45">
                <a:latin typeface="Cambria"/>
                <a:cs typeface="Cambria"/>
              </a:rPr>
              <a:t>la  </a:t>
            </a:r>
            <a:r>
              <a:rPr dirty="0" sz="1000" spc="70">
                <a:latin typeface="Cambria"/>
                <a:cs typeface="Cambria"/>
              </a:rPr>
              <a:t>antología </a:t>
            </a:r>
            <a:r>
              <a:rPr dirty="0" sz="1000" spc="95" i="1">
                <a:latin typeface="Cambria"/>
                <a:cs typeface="Cambria"/>
              </a:rPr>
              <a:t>El </a:t>
            </a:r>
            <a:r>
              <a:rPr dirty="0" sz="1000" spc="30" i="1">
                <a:latin typeface="Cambria"/>
                <a:cs typeface="Cambria"/>
              </a:rPr>
              <a:t>mayor </a:t>
            </a:r>
            <a:r>
              <a:rPr dirty="0" sz="1000" spc="25" i="1">
                <a:latin typeface="Cambria"/>
                <a:cs typeface="Cambria"/>
              </a:rPr>
              <a:t>evento </a:t>
            </a:r>
            <a:r>
              <a:rPr dirty="0" sz="1000" spc="55">
                <a:latin typeface="Cambria"/>
                <a:cs typeface="Cambria"/>
              </a:rPr>
              <a:t>(Libros </a:t>
            </a:r>
            <a:r>
              <a:rPr dirty="0" sz="1000" spc="75">
                <a:latin typeface="Cambria"/>
                <a:cs typeface="Cambria"/>
              </a:rPr>
              <a:t>del </a:t>
            </a:r>
            <a:r>
              <a:rPr dirty="0" sz="1000" spc="90">
                <a:latin typeface="Cambria"/>
                <a:cs typeface="Cambria"/>
              </a:rPr>
              <a:t>Innombrable,  </a:t>
            </a:r>
            <a:r>
              <a:rPr dirty="0" sz="1000" spc="70">
                <a:latin typeface="Cambria"/>
                <a:cs typeface="Cambria"/>
              </a:rPr>
              <a:t>2000)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prólogo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Luce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Moreau-Arrabal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dibujos 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85">
                <a:latin typeface="Cambria"/>
                <a:cs typeface="Cambria"/>
              </a:rPr>
              <a:t>María </a:t>
            </a:r>
            <a:r>
              <a:rPr dirty="0" sz="1000" spc="70">
                <a:latin typeface="Cambria"/>
                <a:cs typeface="Cambria"/>
              </a:rPr>
              <a:t>Luisa </a:t>
            </a:r>
            <a:r>
              <a:rPr dirty="0" sz="1000" spc="65">
                <a:latin typeface="Cambria"/>
                <a:cs typeface="Cambria"/>
              </a:rPr>
              <a:t>Madrilley, </a:t>
            </a:r>
            <a:r>
              <a:rPr dirty="0" sz="1000" spc="90" i="1">
                <a:latin typeface="Cambria"/>
                <a:cs typeface="Cambria"/>
              </a:rPr>
              <a:t>El </a:t>
            </a:r>
            <a:r>
              <a:rPr dirty="0" sz="1000" spc="15" i="1">
                <a:latin typeface="Cambria"/>
                <a:cs typeface="Cambria"/>
              </a:rPr>
              <a:t>faro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40" i="1">
                <a:latin typeface="Cambria"/>
                <a:cs typeface="Cambria"/>
              </a:rPr>
              <a:t>Sigfrido </a:t>
            </a:r>
            <a:r>
              <a:rPr dirty="0" sz="1000" spc="130">
                <a:latin typeface="Cambria"/>
                <a:cs typeface="Cambria"/>
              </a:rPr>
              <a:t>–en </a:t>
            </a:r>
            <a:r>
              <a:rPr dirty="0" sz="1000" spc="70">
                <a:latin typeface="Cambria"/>
                <a:cs typeface="Cambria"/>
              </a:rPr>
              <a:t>cola-  boración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Alicia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Silvestre-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(Libros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Innombrable,  </a:t>
            </a:r>
            <a:r>
              <a:rPr dirty="0" sz="1000" spc="60">
                <a:latin typeface="Cambria"/>
                <a:cs typeface="Cambria"/>
              </a:rPr>
              <a:t>2003), </a:t>
            </a:r>
            <a:r>
              <a:rPr dirty="0" sz="1000" spc="60" i="1">
                <a:latin typeface="Cambria"/>
                <a:cs typeface="Cambria"/>
              </a:rPr>
              <a:t>Oﬃcium </a:t>
            </a:r>
            <a:r>
              <a:rPr dirty="0" sz="1000" spc="40" i="1">
                <a:latin typeface="Cambria"/>
                <a:cs typeface="Cambria"/>
              </a:rPr>
              <a:t>Defunctorum </a:t>
            </a:r>
            <a:r>
              <a:rPr dirty="0" sz="1000" spc="-80">
                <a:latin typeface="Cambria"/>
                <a:cs typeface="Cambria"/>
              </a:rPr>
              <a:t>(1ª </a:t>
            </a:r>
            <a:r>
              <a:rPr dirty="0" sz="1000" spc="70">
                <a:latin typeface="Cambria"/>
                <a:cs typeface="Cambria"/>
              </a:rPr>
              <a:t>edic. </a:t>
            </a:r>
            <a:r>
              <a:rPr dirty="0" sz="1000" spc="80">
                <a:latin typeface="Cambria"/>
                <a:cs typeface="Cambria"/>
              </a:rPr>
              <a:t>Las </a:t>
            </a:r>
            <a:r>
              <a:rPr dirty="0" sz="1000" spc="45">
                <a:latin typeface="Cambria"/>
                <a:cs typeface="Cambria"/>
              </a:rPr>
              <a:t>patitas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50">
                <a:latin typeface="Cambria"/>
                <a:cs typeface="Cambria"/>
              </a:rPr>
              <a:t>la  </a:t>
            </a:r>
            <a:r>
              <a:rPr dirty="0" sz="1000" spc="75">
                <a:latin typeface="Cambria"/>
                <a:cs typeface="Cambria"/>
              </a:rPr>
              <a:t>sombra,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Madrid,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2005;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-5">
                <a:latin typeface="Cambria"/>
                <a:cs typeface="Cambria"/>
              </a:rPr>
              <a:t>2ª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edic.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bilingüe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castellano-  </a:t>
            </a:r>
            <a:r>
              <a:rPr dirty="0" sz="1000" spc="60">
                <a:latin typeface="Cambria"/>
                <a:cs typeface="Cambria"/>
              </a:rPr>
              <a:t>francés, </a:t>
            </a:r>
            <a:r>
              <a:rPr dirty="0" sz="1000" spc="70">
                <a:latin typeface="Cambria"/>
                <a:cs typeface="Cambria"/>
              </a:rPr>
              <a:t>traducido </a:t>
            </a:r>
            <a:r>
              <a:rPr dirty="0" sz="1000" spc="85">
                <a:latin typeface="Cambria"/>
                <a:cs typeface="Cambria"/>
              </a:rPr>
              <a:t>por </a:t>
            </a:r>
            <a:r>
              <a:rPr dirty="0" sz="1000" spc="65">
                <a:latin typeface="Cambria"/>
                <a:cs typeface="Cambria"/>
              </a:rPr>
              <a:t>Paola </a:t>
            </a:r>
            <a:r>
              <a:rPr dirty="0" sz="1000" spc="70">
                <a:latin typeface="Cambria"/>
                <a:cs typeface="Cambria"/>
              </a:rPr>
              <a:t>Masseau, </a:t>
            </a:r>
            <a:r>
              <a:rPr dirty="0" sz="1000" spc="90">
                <a:latin typeface="Cambria"/>
                <a:cs typeface="Cambria"/>
              </a:rPr>
              <a:t>Colección </a:t>
            </a:r>
            <a:r>
              <a:rPr dirty="0" sz="1000" spc="40">
                <a:latin typeface="Cambria"/>
                <a:cs typeface="Cambria"/>
              </a:rPr>
              <a:t>Isla  </a:t>
            </a:r>
            <a:r>
              <a:rPr dirty="0" sz="1000" spc="75">
                <a:latin typeface="Cambria"/>
                <a:cs typeface="Cambria"/>
              </a:rPr>
              <a:t>remota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Poesía,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editorial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logos,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Alicante,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2010,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  título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Tiniebla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original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junto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al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libro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Origen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los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meri-  </a:t>
            </a:r>
            <a:r>
              <a:rPr dirty="0" sz="1000" spc="20" i="1">
                <a:latin typeface="Cambria"/>
                <a:cs typeface="Cambria"/>
              </a:rPr>
              <a:t>dianos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poeta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canadiense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Paul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Bélanger,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prólogo 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edición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catedrático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Francisco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Torres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Monreal),  </a:t>
            </a:r>
            <a:r>
              <a:rPr dirty="0" sz="1000" spc="45" i="1">
                <a:latin typeface="Cambria"/>
                <a:cs typeface="Cambria"/>
              </a:rPr>
              <a:t>Los </a:t>
            </a:r>
            <a:r>
              <a:rPr dirty="0" sz="1000" i="1">
                <a:latin typeface="Cambria"/>
                <a:cs typeface="Cambria"/>
              </a:rPr>
              <a:t>trenes </a:t>
            </a:r>
            <a:r>
              <a:rPr dirty="0" sz="1000" spc="10" i="1">
                <a:latin typeface="Cambria"/>
                <a:cs typeface="Cambria"/>
              </a:rPr>
              <a:t>salvajes </a:t>
            </a:r>
            <a:r>
              <a:rPr dirty="0" sz="1000" spc="-85">
                <a:latin typeface="Cambria"/>
                <a:cs typeface="Cambria"/>
              </a:rPr>
              <a:t>(1ª </a:t>
            </a:r>
            <a:r>
              <a:rPr dirty="0" sz="1000" spc="60">
                <a:latin typeface="Cambria"/>
                <a:cs typeface="Cambria"/>
              </a:rPr>
              <a:t>edic. </a:t>
            </a:r>
            <a:r>
              <a:rPr dirty="0" sz="1000" spc="80">
                <a:latin typeface="Cambria"/>
                <a:cs typeface="Cambria"/>
              </a:rPr>
              <a:t>2009; </a:t>
            </a:r>
            <a:r>
              <a:rPr dirty="0" sz="1000" spc="-5">
                <a:latin typeface="Cambria"/>
                <a:cs typeface="Cambria"/>
              </a:rPr>
              <a:t>2ª </a:t>
            </a:r>
            <a:r>
              <a:rPr dirty="0" sz="1000" spc="60">
                <a:latin typeface="Cambria"/>
                <a:cs typeface="Cambria"/>
              </a:rPr>
              <a:t>edic. </a:t>
            </a:r>
            <a:r>
              <a:rPr dirty="0" sz="1000" spc="20">
                <a:latin typeface="Cambria"/>
                <a:cs typeface="Cambria"/>
              </a:rPr>
              <a:t>2010)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pró-  </a:t>
            </a:r>
            <a:r>
              <a:rPr dirty="0" sz="1000" spc="80">
                <a:latin typeface="Cambria"/>
                <a:cs typeface="Cambria"/>
              </a:rPr>
              <a:t>logo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Antonio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Fernández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Molina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dibujos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Isabel  </a:t>
            </a:r>
            <a:r>
              <a:rPr dirty="0" sz="1000" spc="90">
                <a:latin typeface="Cambria"/>
                <a:cs typeface="Cambria"/>
              </a:rPr>
              <a:t>Molina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Echeverría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Te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mataré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mientras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vivas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-5" i="1">
                <a:latin typeface="Cambria"/>
                <a:cs typeface="Cambria"/>
              </a:rPr>
              <a:t>otros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poe-  </a:t>
            </a:r>
            <a:r>
              <a:rPr dirty="0" sz="1000" spc="20" i="1">
                <a:latin typeface="Cambria"/>
                <a:cs typeface="Cambria"/>
              </a:rPr>
              <a:t>mas </a:t>
            </a:r>
            <a:r>
              <a:rPr dirty="0" sz="1000" spc="45">
                <a:latin typeface="Cambria"/>
                <a:cs typeface="Cambria"/>
              </a:rPr>
              <a:t>(Editorial </a:t>
            </a:r>
            <a:r>
              <a:rPr dirty="0" sz="1000" spc="75">
                <a:latin typeface="Cambria"/>
                <a:cs typeface="Cambria"/>
              </a:rPr>
              <a:t>Quadrivium).. </a:t>
            </a:r>
            <a:r>
              <a:rPr dirty="0" sz="1000" spc="90">
                <a:latin typeface="Cambria"/>
                <a:cs typeface="Cambria"/>
              </a:rPr>
              <a:t>Además de </a:t>
            </a:r>
            <a:r>
              <a:rPr dirty="0" sz="1000" spc="50">
                <a:latin typeface="Cambria"/>
                <a:cs typeface="Cambria"/>
              </a:rPr>
              <a:t>los </a:t>
            </a:r>
            <a:r>
              <a:rPr dirty="0" sz="1000" spc="40">
                <a:latin typeface="Cambria"/>
                <a:cs typeface="Cambria"/>
              </a:rPr>
              <a:t>relatos</a:t>
            </a:r>
            <a:r>
              <a:rPr dirty="0" sz="1000" spc="-1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50" i="1">
                <a:latin typeface="Cambria"/>
                <a:cs typeface="Cambria"/>
              </a:rPr>
              <a:t>Asíse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-10" i="1">
                <a:latin typeface="Cambria"/>
                <a:cs typeface="Cambria"/>
              </a:rPr>
              <a:t>cuece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aunhombre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>
                <a:latin typeface="Cambria"/>
                <a:cs typeface="Cambria"/>
              </a:rPr>
              <a:t>(2001)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ensayo-dietario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 i="1">
                <a:latin typeface="Cambria"/>
                <a:cs typeface="Cambria"/>
              </a:rPr>
              <a:t>El</a:t>
            </a:r>
            <a:r>
              <a:rPr dirty="0" sz="1000" spc="-80" i="1">
                <a:latin typeface="Cambria"/>
                <a:cs typeface="Cambria"/>
              </a:rPr>
              <a:t> </a:t>
            </a:r>
            <a:r>
              <a:rPr dirty="0" sz="1000" spc="125" i="1">
                <a:latin typeface="Cambria"/>
                <a:cs typeface="Cambria"/>
              </a:rPr>
              <a:t>Éx-  </a:t>
            </a:r>
            <a:r>
              <a:rPr dirty="0" sz="1000" spc="15" i="1">
                <a:latin typeface="Cambria"/>
                <a:cs typeface="Cambria"/>
              </a:rPr>
              <a:t>tasis </a:t>
            </a:r>
            <a:r>
              <a:rPr dirty="0" sz="1000" spc="45">
                <a:latin typeface="Cambria"/>
                <a:cs typeface="Cambria"/>
              </a:rPr>
              <a:t>(2002). </a:t>
            </a:r>
            <a:r>
              <a:rPr dirty="0" sz="1000" spc="140">
                <a:latin typeface="Cambria"/>
                <a:cs typeface="Cambria"/>
              </a:rPr>
              <a:t>Ha </a:t>
            </a:r>
            <a:r>
              <a:rPr dirty="0" sz="1000" spc="70">
                <a:latin typeface="Cambria"/>
                <a:cs typeface="Cambria"/>
              </a:rPr>
              <a:t>presentado </a:t>
            </a:r>
            <a:r>
              <a:rPr dirty="0" sz="1000" spc="85">
                <a:latin typeface="Cambria"/>
                <a:cs typeface="Cambria"/>
              </a:rPr>
              <a:t>cinco </a:t>
            </a:r>
            <a:r>
              <a:rPr dirty="0" sz="1000" spc="60">
                <a:latin typeface="Cambria"/>
                <a:cs typeface="Cambria"/>
              </a:rPr>
              <a:t>obras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teatro: </a:t>
            </a:r>
            <a:r>
              <a:rPr dirty="0" sz="1000" spc="95" i="1">
                <a:latin typeface="Cambria"/>
                <a:cs typeface="Cambria"/>
              </a:rPr>
              <a:t>El  </a:t>
            </a:r>
            <a:r>
              <a:rPr dirty="0" sz="1000" spc="5" i="1">
                <a:latin typeface="Cambria"/>
                <a:cs typeface="Cambria"/>
              </a:rPr>
              <a:t>hombre elefante </a:t>
            </a:r>
            <a:r>
              <a:rPr dirty="0" sz="1000" spc="35">
                <a:latin typeface="Cambria"/>
                <a:cs typeface="Cambria"/>
              </a:rPr>
              <a:t>(2009), </a:t>
            </a:r>
            <a:r>
              <a:rPr dirty="0" sz="1000" spc="90" i="1">
                <a:latin typeface="Cambria"/>
                <a:cs typeface="Cambria"/>
              </a:rPr>
              <a:t>El </a:t>
            </a:r>
            <a:r>
              <a:rPr dirty="0" sz="1000" spc="30" i="1">
                <a:latin typeface="Cambria"/>
                <a:cs typeface="Cambria"/>
              </a:rPr>
              <a:t>indómito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spc="25" i="1">
                <a:latin typeface="Cambria"/>
                <a:cs typeface="Cambria"/>
              </a:rPr>
              <a:t>extraño </a:t>
            </a:r>
            <a:r>
              <a:rPr dirty="0" sz="1000" spc="-5" i="1">
                <a:latin typeface="Cambria"/>
                <a:cs typeface="Cambria"/>
              </a:rPr>
              <a:t>caso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114" i="1">
                <a:latin typeface="Cambria"/>
                <a:cs typeface="Cambria"/>
              </a:rPr>
              <a:t> </a:t>
            </a:r>
            <a:r>
              <a:rPr dirty="0" sz="1000" spc="80" i="1">
                <a:latin typeface="Cambria"/>
                <a:cs typeface="Cambria"/>
              </a:rPr>
              <a:t>Gre-  </a:t>
            </a:r>
            <a:r>
              <a:rPr dirty="0" sz="1000" spc="15" i="1">
                <a:latin typeface="Cambria"/>
                <a:cs typeface="Cambria"/>
              </a:rPr>
              <a:t>goria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(2009),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Lamatanzade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-5" i="1">
                <a:latin typeface="Cambria"/>
                <a:cs typeface="Cambria"/>
              </a:rPr>
              <a:t>los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inocentes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(2008),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Cervantes  </a:t>
            </a:r>
            <a:r>
              <a:rPr dirty="0" sz="1000" spc="25" i="1">
                <a:latin typeface="Cambria"/>
                <a:cs typeface="Cambria"/>
              </a:rPr>
              <a:t>de perﬁl </a:t>
            </a:r>
            <a:r>
              <a:rPr dirty="0" sz="1000" spc="15" i="1">
                <a:latin typeface="Cambria"/>
                <a:cs typeface="Cambria"/>
              </a:rPr>
              <a:t>o </a:t>
            </a:r>
            <a:r>
              <a:rPr dirty="0" sz="1000" spc="35" i="1">
                <a:latin typeface="Cambria"/>
                <a:cs typeface="Cambria"/>
              </a:rPr>
              <a:t>la </a:t>
            </a:r>
            <a:r>
              <a:rPr dirty="0" sz="1000" spc="40" i="1">
                <a:latin typeface="Cambria"/>
                <a:cs typeface="Cambria"/>
              </a:rPr>
              <a:t>venta </a:t>
            </a:r>
            <a:r>
              <a:rPr dirty="0" sz="1000" spc="25" i="1">
                <a:latin typeface="Cambria"/>
                <a:cs typeface="Cambria"/>
              </a:rPr>
              <a:t>de </a:t>
            </a:r>
            <a:r>
              <a:rPr dirty="0" sz="1000" spc="10" i="1">
                <a:latin typeface="Cambria"/>
                <a:cs typeface="Cambria"/>
              </a:rPr>
              <a:t>los </a:t>
            </a:r>
            <a:r>
              <a:rPr dirty="0" sz="1000" spc="25" i="1">
                <a:latin typeface="Cambria"/>
                <a:cs typeface="Cambria"/>
              </a:rPr>
              <a:t>milagros </a:t>
            </a:r>
            <a:r>
              <a:rPr dirty="0" sz="1000">
                <a:latin typeface="Cambria"/>
                <a:cs typeface="Cambria"/>
              </a:rPr>
              <a:t>(2012)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5" i="1">
                <a:latin typeface="Cambria"/>
                <a:cs typeface="Cambria"/>
              </a:rPr>
              <a:t>El </a:t>
            </a:r>
            <a:r>
              <a:rPr dirty="0" sz="1000" spc="15" i="1">
                <a:latin typeface="Cambria"/>
                <a:cs typeface="Cambria"/>
              </a:rPr>
              <a:t>despachito  </a:t>
            </a:r>
            <a:r>
              <a:rPr dirty="0" sz="1000" spc="-5">
                <a:latin typeface="Cambria"/>
                <a:cs typeface="Cambria"/>
              </a:rPr>
              <a:t>(2012). </a:t>
            </a:r>
            <a:r>
              <a:rPr dirty="0" sz="1000" spc="135">
                <a:latin typeface="Cambria"/>
                <a:cs typeface="Cambria"/>
              </a:rPr>
              <a:t>Ha </a:t>
            </a:r>
            <a:r>
              <a:rPr dirty="0" sz="1000" spc="70">
                <a:latin typeface="Cambria"/>
                <a:cs typeface="Cambria"/>
              </a:rPr>
              <a:t>colaborado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35" i="1">
                <a:latin typeface="Cambria"/>
                <a:cs typeface="Cambria"/>
              </a:rPr>
              <a:t>Heraldo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35" i="1">
                <a:latin typeface="Cambria"/>
                <a:cs typeface="Cambria"/>
              </a:rPr>
              <a:t>Aragón, </a:t>
            </a:r>
            <a:r>
              <a:rPr dirty="0" sz="1000" spc="25" i="1">
                <a:latin typeface="Cambria"/>
                <a:cs typeface="Cambria"/>
              </a:rPr>
              <a:t>Barcarola,  </a:t>
            </a:r>
            <a:r>
              <a:rPr dirty="0" sz="1000" spc="55" i="1">
                <a:latin typeface="Cambria"/>
                <a:cs typeface="Cambria"/>
              </a:rPr>
              <a:t>Turia, L’ </a:t>
            </a:r>
            <a:r>
              <a:rPr dirty="0" sz="1000" spc="170" i="1">
                <a:latin typeface="Cambria"/>
                <a:cs typeface="Cambria"/>
              </a:rPr>
              <a:t>A </a:t>
            </a:r>
            <a:r>
              <a:rPr dirty="0" sz="1000" spc="15" i="1">
                <a:latin typeface="Cambria"/>
                <a:cs typeface="Cambria"/>
              </a:rPr>
              <a:t>telier </a:t>
            </a:r>
            <a:r>
              <a:rPr dirty="0" sz="1000" spc="55" i="1">
                <a:latin typeface="Cambria"/>
                <a:cs typeface="Cambria"/>
              </a:rPr>
              <a:t>du </a:t>
            </a:r>
            <a:r>
              <a:rPr dirty="0" sz="1000" spc="40" i="1">
                <a:latin typeface="Cambria"/>
                <a:cs typeface="Cambria"/>
              </a:rPr>
              <a:t>roman </a:t>
            </a:r>
            <a:r>
              <a:rPr dirty="0" sz="1000" spc="15">
                <a:latin typeface="Cambria"/>
                <a:cs typeface="Cambria"/>
              </a:rPr>
              <a:t>(París), </a:t>
            </a:r>
            <a:r>
              <a:rPr dirty="0" sz="1000" spc="30" i="1">
                <a:latin typeface="Cambria"/>
                <a:cs typeface="Cambria"/>
              </a:rPr>
              <a:t>Leer, </a:t>
            </a:r>
            <a:r>
              <a:rPr dirty="0" sz="1000" spc="40" i="1">
                <a:latin typeface="Cambria"/>
                <a:cs typeface="Cambria"/>
              </a:rPr>
              <a:t>Quimera</a:t>
            </a:r>
            <a:r>
              <a:rPr dirty="0" sz="1000" spc="40">
                <a:latin typeface="Cambria"/>
                <a:cs typeface="Cambria"/>
              </a:rPr>
              <a:t>… </a:t>
            </a:r>
            <a:r>
              <a:rPr dirty="0" sz="1000" spc="160">
                <a:latin typeface="Cambria"/>
                <a:cs typeface="Cambria"/>
              </a:rPr>
              <a:t>Y </a:t>
            </a:r>
            <a:r>
              <a:rPr dirty="0" sz="1000" spc="90">
                <a:latin typeface="Cambria"/>
                <a:cs typeface="Cambria"/>
              </a:rPr>
              <a:t>ha  </a:t>
            </a:r>
            <a:r>
              <a:rPr dirty="0" sz="1000" spc="75">
                <a:latin typeface="Cambria"/>
                <a:cs typeface="Cambria"/>
              </a:rPr>
              <a:t>prologado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editado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obras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Antonio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Fernández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45">
                <a:latin typeface="Cambria"/>
                <a:cs typeface="Cambria"/>
              </a:rPr>
              <a:t>Mo-  </a:t>
            </a:r>
            <a:r>
              <a:rPr dirty="0" sz="1000" spc="60">
                <a:latin typeface="Cambria"/>
                <a:cs typeface="Cambria"/>
              </a:rPr>
              <a:t>lina, </a:t>
            </a:r>
            <a:r>
              <a:rPr dirty="0" sz="1000" spc="70">
                <a:latin typeface="Cambria"/>
                <a:cs typeface="Cambria"/>
              </a:rPr>
              <a:t>Josep Soler, </a:t>
            </a:r>
            <a:r>
              <a:rPr dirty="0" sz="1000" spc="95">
                <a:latin typeface="Cambria"/>
                <a:cs typeface="Cambria"/>
              </a:rPr>
              <a:t>Mariano </a:t>
            </a:r>
            <a:r>
              <a:rPr dirty="0" sz="1000" spc="60">
                <a:latin typeface="Cambria"/>
                <a:cs typeface="Cambria"/>
              </a:rPr>
              <a:t>Esquillor, José </a:t>
            </a:r>
            <a:r>
              <a:rPr dirty="0" sz="1000" spc="90">
                <a:latin typeface="Cambria"/>
                <a:cs typeface="Cambria"/>
              </a:rPr>
              <a:t>María </a:t>
            </a:r>
            <a:r>
              <a:rPr dirty="0" sz="1000" spc="95">
                <a:latin typeface="Cambria"/>
                <a:cs typeface="Cambria"/>
              </a:rPr>
              <a:t>de  </a:t>
            </a:r>
            <a:r>
              <a:rPr dirty="0" sz="1000" spc="75">
                <a:latin typeface="Cambria"/>
                <a:cs typeface="Cambria"/>
              </a:rPr>
              <a:t>Montells, </a:t>
            </a:r>
            <a:r>
              <a:rPr dirty="0" sz="1000" spc="65">
                <a:latin typeface="Cambria"/>
                <a:cs typeface="Cambria"/>
              </a:rPr>
              <a:t>entre </a:t>
            </a:r>
            <a:r>
              <a:rPr dirty="0" sz="1000" spc="55">
                <a:latin typeface="Cambria"/>
                <a:cs typeface="Cambria"/>
              </a:rPr>
              <a:t>otros. </a:t>
            </a:r>
            <a:r>
              <a:rPr dirty="0" sz="1000" spc="140">
                <a:latin typeface="Cambria"/>
                <a:cs typeface="Cambria"/>
              </a:rPr>
              <a:t>Ha </a:t>
            </a:r>
            <a:r>
              <a:rPr dirty="0" sz="1000" spc="75">
                <a:latin typeface="Cambria"/>
                <a:cs typeface="Cambria"/>
              </a:rPr>
              <a:t>preparado </a:t>
            </a:r>
            <a:r>
              <a:rPr dirty="0" sz="1000" spc="35">
                <a:latin typeface="Cambria"/>
                <a:cs typeface="Cambria"/>
              </a:rPr>
              <a:t>las </a:t>
            </a:r>
            <a:r>
              <a:rPr dirty="0" sz="1000" spc="70">
                <a:latin typeface="Cambria"/>
                <a:cs typeface="Cambria"/>
              </a:rPr>
              <a:t>ediciones </a:t>
            </a:r>
            <a:r>
              <a:rPr dirty="0" sz="1000" spc="95">
                <a:latin typeface="Cambria"/>
                <a:cs typeface="Cambria"/>
              </a:rPr>
              <a:t>de  </a:t>
            </a:r>
            <a:r>
              <a:rPr dirty="0" sz="1000" spc="30" i="1">
                <a:latin typeface="Cambria"/>
                <a:cs typeface="Cambria"/>
              </a:rPr>
              <a:t>Antología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poesía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Postista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-15">
                <a:latin typeface="Cambria"/>
                <a:cs typeface="Cambria"/>
              </a:rPr>
              <a:t>(1998),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Credo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quia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confusum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110" i="1">
                <a:latin typeface="Cambria"/>
                <a:cs typeface="Cambria"/>
              </a:rPr>
              <a:t>—  </a:t>
            </a:r>
            <a:r>
              <a:rPr dirty="0" sz="1000" spc="15" i="1">
                <a:latin typeface="Cambria"/>
                <a:cs typeface="Cambria"/>
              </a:rPr>
              <a:t>Poesía </a:t>
            </a:r>
            <a:r>
              <a:rPr dirty="0" sz="1000" spc="35" i="1">
                <a:latin typeface="Cambria"/>
                <a:cs typeface="Cambria"/>
              </a:rPr>
              <a:t>reunida— </a:t>
            </a:r>
            <a:r>
              <a:rPr dirty="0" sz="1000" spc="65">
                <a:latin typeface="Cambria"/>
                <a:cs typeface="Cambria"/>
              </a:rPr>
              <a:t>(Huerga </a:t>
            </a:r>
            <a:r>
              <a:rPr dirty="0" sz="1000" spc="190">
                <a:latin typeface="Cambria"/>
                <a:cs typeface="Cambria"/>
              </a:rPr>
              <a:t>&amp;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Fierro, </a:t>
            </a:r>
            <a:r>
              <a:rPr dirty="0" sz="1000" spc="10">
                <a:latin typeface="Cambria"/>
                <a:cs typeface="Cambria"/>
              </a:rPr>
              <a:t>2016),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75">
                <a:latin typeface="Cambria"/>
                <a:cs typeface="Cambria"/>
              </a:rPr>
              <a:t>Fernando  </a:t>
            </a:r>
            <a:r>
              <a:rPr dirty="0" sz="1000" spc="55">
                <a:latin typeface="Cambria"/>
                <a:cs typeface="Cambria"/>
              </a:rPr>
              <a:t>Arrabal,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Cuentos</a:t>
            </a:r>
            <a:r>
              <a:rPr dirty="0" sz="1000" spc="-1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insólitos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la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literatura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española,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Arrabal  </a:t>
            </a:r>
            <a:r>
              <a:rPr dirty="0" sz="1000" spc="40" i="1">
                <a:latin typeface="Cambria"/>
                <a:cs typeface="Cambria"/>
              </a:rPr>
              <a:t>80</a:t>
            </a:r>
            <a:r>
              <a:rPr dirty="0" sz="1000" spc="40">
                <a:latin typeface="Cambria"/>
                <a:cs typeface="Cambria"/>
              </a:rPr>
              <a:t>…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Junto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Luis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Vidal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dirigido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documentales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 i="1">
                <a:latin typeface="Cambria"/>
                <a:cs typeface="Cambria"/>
              </a:rPr>
              <a:t>El  </a:t>
            </a:r>
            <a:r>
              <a:rPr dirty="0" sz="1000" spc="20" i="1">
                <a:latin typeface="Cambria"/>
                <a:cs typeface="Cambria"/>
              </a:rPr>
              <a:t>boxeador </a:t>
            </a:r>
            <a:r>
              <a:rPr dirty="0" sz="1000" spc="-15">
                <a:latin typeface="Cambria"/>
                <a:cs typeface="Cambria"/>
              </a:rPr>
              <a:t>(2013)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30" i="1">
                <a:latin typeface="Cambria"/>
                <a:cs typeface="Cambria"/>
              </a:rPr>
              <a:t>Visiones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50" i="1">
                <a:latin typeface="Cambria"/>
                <a:cs typeface="Cambria"/>
              </a:rPr>
              <a:t>Dios </a:t>
            </a:r>
            <a:r>
              <a:rPr dirty="0" sz="1000" spc="25">
                <a:latin typeface="Cambria"/>
                <a:cs typeface="Cambria"/>
              </a:rPr>
              <a:t>(en </a:t>
            </a:r>
            <a:r>
              <a:rPr dirty="0" sz="1000" spc="50">
                <a:latin typeface="Cambria"/>
                <a:cs typeface="Cambria"/>
              </a:rPr>
              <a:t>fase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montaje).  </a:t>
            </a:r>
            <a:r>
              <a:rPr dirty="0" sz="1000" spc="95">
                <a:latin typeface="Cambria"/>
                <a:cs typeface="Cambria"/>
              </a:rPr>
              <a:t>Admiradory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seguidor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del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postismo,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movimiento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pá-  </a:t>
            </a:r>
            <a:r>
              <a:rPr dirty="0" sz="1000" spc="75">
                <a:latin typeface="Cambria"/>
                <a:cs typeface="Cambria"/>
              </a:rPr>
              <a:t>nico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ﬁcción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carácter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subliminal,.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Correspondant 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80">
                <a:latin typeface="Cambria"/>
                <a:cs typeface="Cambria"/>
              </a:rPr>
              <a:t>Collège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‘Pataphysique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0">
                <a:latin typeface="Cambria"/>
                <a:cs typeface="Cambria"/>
              </a:rPr>
              <a:t>París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14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caballero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155">
                <a:latin typeface="Cambria"/>
                <a:cs typeface="Cambria"/>
              </a:rPr>
              <a:t>ordo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Sancti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Michaelis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in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Hispania.</a:t>
            </a:r>
            <a:endParaRPr sz="1000">
              <a:latin typeface="Cambria"/>
              <a:cs typeface="Cambria"/>
            </a:endParaRPr>
          </a:p>
          <a:p>
            <a:pPr algn="just" marL="12700" marR="9525">
              <a:lnSpc>
                <a:spcPct val="125000"/>
              </a:lnSpc>
              <a:spcBef>
                <a:spcPts val="280"/>
              </a:spcBef>
            </a:pPr>
            <a:r>
              <a:rPr dirty="0" sz="1000" spc="55" b="1">
                <a:latin typeface="Book Antiqua"/>
                <a:cs typeface="Book Antiqua"/>
              </a:rPr>
              <a:t>Sonia </a:t>
            </a:r>
            <a:r>
              <a:rPr dirty="0" sz="1000" spc="65" b="1">
                <a:latin typeface="Book Antiqua"/>
                <a:cs typeface="Book Antiqua"/>
              </a:rPr>
              <a:t>San </a:t>
            </a:r>
            <a:r>
              <a:rPr dirty="0" sz="1000" spc="100" b="1">
                <a:latin typeface="Book Antiqua"/>
                <a:cs typeface="Book Antiqua"/>
              </a:rPr>
              <a:t>Román </a:t>
            </a:r>
            <a:r>
              <a:rPr dirty="0" sz="1000" spc="75">
                <a:latin typeface="Cambria"/>
                <a:cs typeface="Cambria"/>
              </a:rPr>
              <a:t>nació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100">
                <a:latin typeface="Cambria"/>
                <a:cs typeface="Cambria"/>
              </a:rPr>
              <a:t>Logroño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-5">
                <a:latin typeface="Cambria"/>
                <a:cs typeface="Cambria"/>
              </a:rPr>
              <a:t>1976. </a:t>
            </a:r>
            <a:r>
              <a:rPr dirty="0" sz="1000" spc="90">
                <a:latin typeface="Cambria"/>
                <a:cs typeface="Cambria"/>
              </a:rPr>
              <a:t>Desde  </a:t>
            </a:r>
            <a:r>
              <a:rPr dirty="0" sz="1000" spc="80">
                <a:latin typeface="Cambria"/>
                <a:cs typeface="Cambria"/>
              </a:rPr>
              <a:t>que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publicó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2004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primer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libro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poemas,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75" i="1">
                <a:latin typeface="Cambria"/>
                <a:cs typeface="Cambria"/>
              </a:rPr>
              <a:t>De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tri-  </a:t>
            </a:r>
            <a:r>
              <a:rPr dirty="0" sz="1000" spc="15" i="1">
                <a:latin typeface="Cambria"/>
                <a:cs typeface="Cambria"/>
              </a:rPr>
              <a:t>pas, </a:t>
            </a:r>
            <a:r>
              <a:rPr dirty="0" sz="1000" spc="20" i="1">
                <a:latin typeface="Cambria"/>
                <a:cs typeface="Cambria"/>
              </a:rPr>
              <a:t>corazón</a:t>
            </a:r>
            <a:r>
              <a:rPr dirty="0" sz="1000" spc="20">
                <a:latin typeface="Cambria"/>
                <a:cs typeface="Cambria"/>
              </a:rPr>
              <a:t>, </a:t>
            </a:r>
            <a:r>
              <a:rPr dirty="0" sz="1000" spc="85">
                <a:latin typeface="Cambria"/>
                <a:cs typeface="Cambria"/>
              </a:rPr>
              <a:t>ha </a:t>
            </a:r>
            <a:r>
              <a:rPr dirty="0" sz="1000" spc="60">
                <a:latin typeface="Cambria"/>
                <a:cs typeface="Cambria"/>
              </a:rPr>
              <a:t>llevado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75">
                <a:latin typeface="Cambria"/>
                <a:cs typeface="Cambria"/>
              </a:rPr>
              <a:t>cabo </a:t>
            </a:r>
            <a:r>
              <a:rPr dirty="0" sz="1000" spc="85">
                <a:latin typeface="Cambria"/>
                <a:cs typeface="Cambria"/>
              </a:rPr>
              <a:t>una </a:t>
            </a:r>
            <a:r>
              <a:rPr dirty="0" sz="1000" spc="60">
                <a:latin typeface="Cambria"/>
                <a:cs typeface="Cambria"/>
              </a:rPr>
              <a:t>labor </a:t>
            </a:r>
            <a:r>
              <a:rPr dirty="0" sz="1000" spc="55">
                <a:latin typeface="Cambria"/>
                <a:cs typeface="Cambria"/>
              </a:rPr>
              <a:t>constante</a:t>
            </a:r>
            <a:r>
              <a:rPr dirty="0" sz="1000" spc="25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68839" y="9461163"/>
            <a:ext cx="3350895" cy="776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70">
                <a:latin typeface="Cambria"/>
                <a:cs typeface="Cambria"/>
              </a:rPr>
              <a:t>torno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literatura: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publicaciones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revistas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an-  </a:t>
            </a:r>
            <a:r>
              <a:rPr dirty="0" sz="1000" spc="50">
                <a:latin typeface="Cambria"/>
                <a:cs typeface="Cambria"/>
              </a:rPr>
              <a:t>tologías </a:t>
            </a:r>
            <a:r>
              <a:rPr dirty="0" sz="1000" spc="60">
                <a:latin typeface="Cambria"/>
                <a:cs typeface="Cambria"/>
              </a:rPr>
              <a:t>nacionales </a:t>
            </a:r>
            <a:r>
              <a:rPr dirty="0" sz="1000" spc="85">
                <a:latin typeface="Cambria"/>
                <a:cs typeface="Cambria"/>
              </a:rPr>
              <a:t>e </a:t>
            </a:r>
            <a:r>
              <a:rPr dirty="0" sz="1000" spc="55">
                <a:latin typeface="Cambria"/>
                <a:cs typeface="Cambria"/>
              </a:rPr>
              <a:t>internacionales;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profesora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lengua,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literatura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creación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literaria;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editora 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correctora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para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Ediciones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4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Agosto;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na-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5456" y="326669"/>
            <a:ext cx="6645909" cy="2077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5">
                <a:latin typeface="Calibri"/>
                <a:cs typeface="Calibri"/>
              </a:rPr>
              <a:t>15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30">
                <a:latin typeface="Calibri"/>
                <a:cs typeface="Calibri"/>
              </a:rPr>
              <a:t>AGOStO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95">
                <a:latin typeface="Calibri"/>
                <a:cs typeface="Calibri"/>
              </a:rPr>
              <a:t>MARtES</a:t>
            </a:r>
            <a:r>
              <a:rPr dirty="0" sz="1400" spc="-110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19:30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300"/>
              </a:lnSpc>
            </a:pPr>
            <a:r>
              <a:rPr dirty="0" sz="1400" spc="160">
                <a:latin typeface="Calibri"/>
                <a:cs typeface="Calibri"/>
              </a:rPr>
              <a:t>SAntOS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150">
                <a:latin typeface="Calibri"/>
                <a:cs typeface="Calibri"/>
              </a:rPr>
              <a:t>OChOA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2740"/>
              </a:lnSpc>
              <a:spcBef>
                <a:spcPts val="715"/>
              </a:spcBef>
            </a:pPr>
            <a:r>
              <a:rPr dirty="0" sz="2400" spc="75" b="1">
                <a:latin typeface="Calibri"/>
                <a:cs typeface="Calibri"/>
              </a:rPr>
              <a:t>RAÚL </a:t>
            </a:r>
            <a:r>
              <a:rPr dirty="0" sz="2400" spc="130" b="1">
                <a:latin typeface="Calibri"/>
                <a:cs typeface="Calibri"/>
              </a:rPr>
              <a:t>HERRERO </a:t>
            </a:r>
            <a:r>
              <a:rPr dirty="0" sz="2400" spc="-10" b="1">
                <a:latin typeface="Calibri"/>
                <a:cs typeface="Calibri"/>
              </a:rPr>
              <a:t>&amp; </a:t>
            </a:r>
            <a:r>
              <a:rPr dirty="0" sz="2400" spc="130" b="1">
                <a:latin typeface="Calibri"/>
                <a:cs typeface="Calibri"/>
              </a:rPr>
              <a:t>SONIA </a:t>
            </a:r>
            <a:r>
              <a:rPr dirty="0" sz="2400" spc="120" b="1">
                <a:latin typeface="Calibri"/>
                <a:cs typeface="Calibri"/>
              </a:rPr>
              <a:t>SAN</a:t>
            </a:r>
            <a:r>
              <a:rPr dirty="0" sz="2400" spc="-100" b="1">
                <a:latin typeface="Calibri"/>
                <a:cs typeface="Calibri"/>
              </a:rPr>
              <a:t> </a:t>
            </a:r>
            <a:r>
              <a:rPr dirty="0" sz="2400" spc="95" b="1">
                <a:latin typeface="Calibri"/>
                <a:cs typeface="Calibri"/>
              </a:rPr>
              <a:t>ROMÁN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610"/>
              </a:lnSpc>
            </a:pPr>
            <a:r>
              <a:rPr dirty="0" sz="1500" spc="140">
                <a:latin typeface="Calibri"/>
                <a:cs typeface="Calibri"/>
              </a:rPr>
              <a:t>COnVERSACión,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95">
                <a:latin typeface="Calibri"/>
                <a:cs typeface="Calibri"/>
              </a:rPr>
              <a:t>RECitAL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55">
                <a:latin typeface="Calibri"/>
                <a:cs typeface="Calibri"/>
              </a:rPr>
              <a:t>PRESEntACión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5">
                <a:latin typeface="Calibri"/>
                <a:cs typeface="Calibri"/>
              </a:rPr>
              <a:t>DE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25">
                <a:latin typeface="Calibri"/>
                <a:cs typeface="Calibri"/>
              </a:rPr>
              <a:t>LOS</a:t>
            </a:r>
            <a:r>
              <a:rPr dirty="0" sz="1500" spc="25">
                <a:latin typeface="Calibri"/>
                <a:cs typeface="Calibri"/>
              </a:rPr>
              <a:t> </a:t>
            </a:r>
            <a:r>
              <a:rPr dirty="0" sz="1500" spc="100">
                <a:latin typeface="Calibri"/>
                <a:cs typeface="Calibri"/>
              </a:rPr>
              <a:t>LiBROS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00"/>
              </a:lnSpc>
            </a:pPr>
            <a:r>
              <a:rPr dirty="0" sz="1500" spc="45" b="1">
                <a:latin typeface="Calibri"/>
                <a:cs typeface="Calibri"/>
              </a:rPr>
              <a:t>SOMBRA </a:t>
            </a:r>
            <a:r>
              <a:rPr dirty="0" sz="1500" spc="40" b="1">
                <a:latin typeface="Calibri"/>
                <a:cs typeface="Calibri"/>
              </a:rPr>
              <a:t>SALAMANDRA </a:t>
            </a:r>
            <a:r>
              <a:rPr dirty="0" sz="1500" spc="50" b="1">
                <a:latin typeface="Calibri"/>
                <a:cs typeface="Calibri"/>
              </a:rPr>
              <a:t>(POESÍA </a:t>
            </a:r>
            <a:r>
              <a:rPr dirty="0" sz="1500" spc="65" b="1">
                <a:latin typeface="Calibri"/>
                <a:cs typeface="Calibri"/>
              </a:rPr>
              <a:t>SUPERSÓNICA) </a:t>
            </a:r>
            <a:r>
              <a:rPr dirty="0" sz="1500" spc="100">
                <a:latin typeface="Calibri"/>
                <a:cs typeface="Calibri"/>
              </a:rPr>
              <a:t>(LiBROS </a:t>
            </a:r>
            <a:r>
              <a:rPr dirty="0" sz="1500" spc="110">
                <a:latin typeface="Calibri"/>
                <a:cs typeface="Calibri"/>
              </a:rPr>
              <a:t>DEL</a:t>
            </a:r>
            <a:r>
              <a:rPr dirty="0" sz="1500" spc="-10">
                <a:latin typeface="Calibri"/>
                <a:cs typeface="Calibri"/>
              </a:rPr>
              <a:t> </a:t>
            </a:r>
            <a:r>
              <a:rPr dirty="0" sz="1500" spc="120">
                <a:latin typeface="Calibri"/>
                <a:cs typeface="Calibri"/>
              </a:rPr>
              <a:t>innOMBRABLE)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00"/>
              </a:lnSpc>
            </a:pPr>
            <a:r>
              <a:rPr dirty="0" sz="1500" spc="45" b="1">
                <a:latin typeface="Calibri"/>
                <a:cs typeface="Calibri"/>
              </a:rPr>
              <a:t>LA </a:t>
            </a:r>
            <a:r>
              <a:rPr dirty="0" sz="1500" spc="25" b="1">
                <a:latin typeface="Calibri"/>
                <a:cs typeface="Calibri"/>
              </a:rPr>
              <a:t>BARRERA </a:t>
            </a:r>
            <a:r>
              <a:rPr dirty="0" sz="1500" spc="100" b="1">
                <a:latin typeface="Calibri"/>
                <a:cs typeface="Calibri"/>
              </a:rPr>
              <a:t>DEL </a:t>
            </a:r>
            <a:r>
              <a:rPr dirty="0" sz="1500" spc="75" b="1">
                <a:latin typeface="Calibri"/>
                <a:cs typeface="Calibri"/>
              </a:rPr>
              <a:t>FRÍO </a:t>
            </a:r>
            <a:r>
              <a:rPr dirty="0" sz="1500" spc="114">
                <a:latin typeface="Calibri"/>
                <a:cs typeface="Calibri"/>
              </a:rPr>
              <a:t>(SuBuRBiA </a:t>
            </a:r>
            <a:r>
              <a:rPr dirty="0" sz="1500" spc="135">
                <a:latin typeface="Calibri"/>
                <a:cs typeface="Calibri"/>
              </a:rPr>
              <a:t>EDiCiOnES</a:t>
            </a:r>
            <a:r>
              <a:rPr dirty="0" sz="1500" spc="-190">
                <a:latin typeface="Calibri"/>
                <a:cs typeface="Calibri"/>
              </a:rPr>
              <a:t> </a:t>
            </a:r>
            <a:r>
              <a:rPr dirty="0" sz="1500" spc="85">
                <a:latin typeface="Calibri"/>
                <a:cs typeface="Calibri"/>
              </a:rPr>
              <a:t>)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00"/>
              </a:lnSpc>
            </a:pPr>
            <a:r>
              <a:rPr dirty="0" sz="1500" spc="55" b="1">
                <a:latin typeface="Calibri"/>
                <a:cs typeface="Calibri"/>
              </a:rPr>
              <a:t>RADICAL </a:t>
            </a:r>
            <a:r>
              <a:rPr dirty="0" sz="1500" spc="45" b="1">
                <a:latin typeface="Calibri"/>
                <a:cs typeface="Calibri"/>
              </a:rPr>
              <a:t>LIBRE. </a:t>
            </a:r>
            <a:r>
              <a:rPr dirty="0" sz="1500" spc="75" b="1">
                <a:latin typeface="Calibri"/>
                <a:cs typeface="Calibri"/>
              </a:rPr>
              <a:t>ANTOLOGÍA </a:t>
            </a:r>
            <a:r>
              <a:rPr dirty="0" sz="1500" spc="65" b="1">
                <a:latin typeface="Calibri"/>
                <a:cs typeface="Calibri"/>
              </a:rPr>
              <a:t>POÉTICA</a:t>
            </a:r>
            <a:r>
              <a:rPr dirty="0" sz="1500" spc="-70" b="1">
                <a:latin typeface="Calibri"/>
                <a:cs typeface="Calibri"/>
              </a:rPr>
              <a:t> </a:t>
            </a:r>
            <a:r>
              <a:rPr dirty="0" sz="1500" spc="-15" b="1">
                <a:latin typeface="Calibri"/>
                <a:cs typeface="Calibri"/>
              </a:rPr>
              <a:t>1944-1960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50"/>
              </a:lnSpc>
            </a:pPr>
            <a:r>
              <a:rPr dirty="0" sz="1500" spc="105">
                <a:latin typeface="Calibri"/>
                <a:cs typeface="Calibri"/>
              </a:rPr>
              <a:t>DE </a:t>
            </a:r>
            <a:r>
              <a:rPr dirty="0" sz="1500" spc="75" b="1">
                <a:latin typeface="Calibri"/>
                <a:cs typeface="Calibri"/>
              </a:rPr>
              <a:t>EDUARDO </a:t>
            </a:r>
            <a:r>
              <a:rPr dirty="0" sz="1500" spc="95" b="1">
                <a:latin typeface="Calibri"/>
                <a:cs typeface="Calibri"/>
              </a:rPr>
              <a:t>CHICHARRO </a:t>
            </a:r>
            <a:r>
              <a:rPr dirty="0" sz="1500" spc="100">
                <a:latin typeface="Calibri"/>
                <a:cs typeface="Calibri"/>
              </a:rPr>
              <a:t>(LiBROS </a:t>
            </a:r>
            <a:r>
              <a:rPr dirty="0" sz="1500" spc="110">
                <a:latin typeface="Calibri"/>
                <a:cs typeface="Calibri"/>
              </a:rPr>
              <a:t>DEL</a:t>
            </a:r>
            <a:r>
              <a:rPr dirty="0" sz="1500" spc="-200">
                <a:latin typeface="Calibri"/>
                <a:cs typeface="Calibri"/>
              </a:rPr>
              <a:t> </a:t>
            </a:r>
            <a:r>
              <a:rPr dirty="0" sz="1500" spc="120">
                <a:latin typeface="Calibri"/>
                <a:cs typeface="Calibri"/>
              </a:rPr>
              <a:t>innOMBRABLE)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88384" y="2606624"/>
            <a:ext cx="3330003" cy="3330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73322" y="6054890"/>
            <a:ext cx="3330003" cy="3330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 rot="21120000">
            <a:off x="675992" y="336109"/>
            <a:ext cx="1988202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95"/>
              </a:lnSpc>
            </a:pPr>
            <a:r>
              <a:rPr dirty="0" sz="3000" spc="-610">
                <a:latin typeface="Arial"/>
                <a:cs typeface="Arial"/>
              </a:rPr>
              <a:t>Eduardo </a:t>
            </a:r>
            <a:r>
              <a:rPr dirty="0" sz="3000" spc="-595">
                <a:latin typeface="Arial"/>
                <a:cs typeface="Arial"/>
              </a:rPr>
              <a:t> </a:t>
            </a:r>
            <a:r>
              <a:rPr dirty="0" baseline="1851" sz="4500" spc="-892">
                <a:latin typeface="Arial"/>
                <a:cs typeface="Arial"/>
              </a:rPr>
              <a:t>Chicharro</a:t>
            </a:r>
            <a:endParaRPr baseline="1851" sz="4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30</a:t>
            </a:fld>
          </a:p>
        </p:txBody>
      </p:sp>
      <p:sp>
        <p:nvSpPr>
          <p:cNvPr id="8" name="object 8"/>
          <p:cNvSpPr txBox="1"/>
          <p:nvPr/>
        </p:nvSpPr>
        <p:spPr>
          <a:xfrm rot="21120000">
            <a:off x="409839" y="649774"/>
            <a:ext cx="2617408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25"/>
              </a:lnSpc>
            </a:pPr>
            <a:r>
              <a:rPr dirty="0" baseline="-1851" sz="4500" spc="-765">
                <a:latin typeface="Arial"/>
                <a:cs typeface="Arial"/>
              </a:rPr>
              <a:t>Feria  </a:t>
            </a:r>
            <a:r>
              <a:rPr dirty="0" sz="3000" spc="-560">
                <a:latin typeface="Arial"/>
                <a:cs typeface="Arial"/>
              </a:rPr>
              <a:t>del  </a:t>
            </a:r>
            <a:r>
              <a:rPr dirty="0" sz="3000" spc="-520">
                <a:latin typeface="Arial"/>
                <a:cs typeface="Arial"/>
              </a:rPr>
              <a:t>Libro  </a:t>
            </a:r>
            <a:r>
              <a:rPr dirty="0" sz="3000" spc="-740">
                <a:latin typeface="Arial"/>
                <a:cs typeface="Arial"/>
              </a:rPr>
              <a:t>de  </a:t>
            </a:r>
            <a:r>
              <a:rPr dirty="0" sz="3000" spc="-705">
                <a:latin typeface="Arial"/>
                <a:cs typeface="Arial"/>
              </a:rPr>
              <a:t> </a:t>
            </a:r>
            <a:r>
              <a:rPr dirty="0" baseline="1851" sz="4500" spc="-982">
                <a:latin typeface="Arial"/>
                <a:cs typeface="Arial"/>
              </a:rPr>
              <a:t>Poesía</a:t>
            </a:r>
            <a:endParaRPr baseline="1851" sz="4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256" y="318058"/>
            <a:ext cx="3359150" cy="5003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8255" indent="-635">
              <a:lnSpc>
                <a:spcPct val="125000"/>
              </a:lnSpc>
            </a:pPr>
            <a:r>
              <a:rPr dirty="0" sz="1000" spc="50">
                <a:latin typeface="Cambria"/>
                <a:cs typeface="Cambria"/>
              </a:rPr>
              <a:t>rradora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(quedó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ﬁnalista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Cosecha</a:t>
            </a:r>
            <a:r>
              <a:rPr dirty="0" sz="1000" spc="-80" i="1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Eñe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-15">
                <a:latin typeface="Cambria"/>
                <a:cs typeface="Cambria"/>
              </a:rPr>
              <a:t>2015)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como  </a:t>
            </a:r>
            <a:r>
              <a:rPr dirty="0" sz="1000" spc="55">
                <a:latin typeface="Cambria"/>
                <a:cs typeface="Cambria"/>
              </a:rPr>
              <a:t>autora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35">
                <a:latin typeface="Cambria"/>
                <a:cs typeface="Cambria"/>
              </a:rPr>
              <a:t>sus </a:t>
            </a:r>
            <a:r>
              <a:rPr dirty="0" sz="1000" spc="60">
                <a:latin typeface="Cambria"/>
                <a:cs typeface="Cambria"/>
              </a:rPr>
              <a:t>propias </a:t>
            </a:r>
            <a:r>
              <a:rPr dirty="0" sz="1000" spc="55">
                <a:latin typeface="Cambria"/>
                <a:cs typeface="Cambria"/>
              </a:rPr>
              <a:t>obras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solitario </a:t>
            </a:r>
            <a:r>
              <a:rPr dirty="0" sz="1000" spc="15">
                <a:latin typeface="Cambria"/>
                <a:cs typeface="Cambria"/>
              </a:rPr>
              <a:t>(</a:t>
            </a:r>
            <a:r>
              <a:rPr dirty="0" sz="1000" spc="15" i="1">
                <a:latin typeface="Cambria"/>
                <a:cs typeface="Cambria"/>
              </a:rPr>
              <a:t>Planeta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40" i="1">
                <a:latin typeface="Cambria"/>
                <a:cs typeface="Cambria"/>
              </a:rPr>
              <a:t>po-  </a:t>
            </a:r>
            <a:r>
              <a:rPr dirty="0" sz="1000" spc="15" i="1">
                <a:latin typeface="Cambria"/>
                <a:cs typeface="Cambria"/>
              </a:rPr>
              <a:t>liuretano,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Punto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fuga,</a:t>
            </a:r>
            <a:r>
              <a:rPr dirty="0" sz="1000" spc="-9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Anillos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Saturno,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Nosotros,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los</a:t>
            </a:r>
            <a:r>
              <a:rPr dirty="0" sz="1000" spc="-7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pá-  </a:t>
            </a:r>
            <a:r>
              <a:rPr dirty="0" sz="1000" spc="5" i="1">
                <a:latin typeface="Cambria"/>
                <a:cs typeface="Cambria"/>
              </a:rPr>
              <a:t>jaros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recientemente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5" i="1">
                <a:latin typeface="Cambria"/>
                <a:cs typeface="Cambria"/>
              </a:rPr>
              <a:t>La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barrera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del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frío</a:t>
            </a:r>
            <a:r>
              <a:rPr dirty="0" sz="1000" spc="10">
                <a:latin typeface="Cambria"/>
                <a:cs typeface="Cambria"/>
              </a:rPr>
              <a:t>).</a:t>
            </a:r>
            <a:endParaRPr sz="1000">
              <a:latin typeface="Cambria"/>
              <a:cs typeface="Cambria"/>
            </a:endParaRPr>
          </a:p>
          <a:p>
            <a:pPr algn="just" marL="12700" marR="5080">
              <a:lnSpc>
                <a:spcPct val="125000"/>
              </a:lnSpc>
              <a:spcBef>
                <a:spcPts val="280"/>
              </a:spcBef>
            </a:pPr>
            <a:r>
              <a:rPr dirty="0" sz="1000" spc="70" b="1">
                <a:latin typeface="Book Antiqua"/>
                <a:cs typeface="Book Antiqua"/>
              </a:rPr>
              <a:t>Eduardo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65" b="1">
                <a:latin typeface="Book Antiqua"/>
                <a:cs typeface="Book Antiqua"/>
              </a:rPr>
              <a:t>Chicharro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60">
                <a:latin typeface="Cambria"/>
                <a:cs typeface="Cambria"/>
              </a:rPr>
              <a:t>(Madrid,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1905-1964)Pintory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poeta  </a:t>
            </a:r>
            <a:r>
              <a:rPr dirty="0" sz="1000" spc="70">
                <a:latin typeface="Cambria"/>
                <a:cs typeface="Cambria"/>
              </a:rPr>
              <a:t>nacido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Madrid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0">
                <a:latin typeface="Cambria"/>
                <a:cs typeface="Cambria"/>
              </a:rPr>
              <a:t>1905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fallecido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esa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misma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ciu-  </a:t>
            </a:r>
            <a:r>
              <a:rPr dirty="0" sz="1000" spc="90">
                <a:latin typeface="Cambria"/>
                <a:cs typeface="Cambria"/>
              </a:rPr>
              <a:t>dad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20">
                <a:latin typeface="Cambria"/>
                <a:cs typeface="Cambria"/>
              </a:rPr>
              <a:t>1964. </a:t>
            </a:r>
            <a:r>
              <a:rPr dirty="0" sz="1000" spc="80">
                <a:latin typeface="Cambria"/>
                <a:cs typeface="Cambria"/>
              </a:rPr>
              <a:t>Era </a:t>
            </a:r>
            <a:r>
              <a:rPr dirty="0" sz="1000" spc="75">
                <a:latin typeface="Cambria"/>
                <a:cs typeface="Cambria"/>
              </a:rPr>
              <a:t>hijo del pintor del </a:t>
            </a:r>
            <a:r>
              <a:rPr dirty="0" sz="1000" spc="125">
                <a:latin typeface="Cambria"/>
                <a:cs typeface="Cambria"/>
              </a:rPr>
              <a:t>mismo </a:t>
            </a:r>
            <a:r>
              <a:rPr dirty="0" sz="1000" spc="110">
                <a:latin typeface="Cambria"/>
                <a:cs typeface="Cambria"/>
              </a:rPr>
              <a:t>nombre  </a:t>
            </a:r>
            <a:r>
              <a:rPr dirty="0" sz="1000" spc="45">
                <a:latin typeface="Cambria"/>
                <a:cs typeface="Cambria"/>
              </a:rPr>
              <a:t>(pintor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cámara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Alfonso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XIII),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llevó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ﬁr-  </a:t>
            </a:r>
            <a:r>
              <a:rPr dirty="0" sz="1000" spc="105">
                <a:latin typeface="Cambria"/>
                <a:cs typeface="Cambria"/>
              </a:rPr>
              <a:t>mar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"Chicharro</a:t>
            </a:r>
            <a:r>
              <a:rPr dirty="0" sz="1000" spc="30">
                <a:latin typeface="Cambria"/>
                <a:cs typeface="Cambria"/>
              </a:rPr>
              <a:t> hijo";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París,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descubrió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arte  </a:t>
            </a:r>
            <a:r>
              <a:rPr dirty="0" sz="1000" spc="45">
                <a:latin typeface="Cambria"/>
                <a:cs typeface="Cambria"/>
              </a:rPr>
              <a:t>surrealista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20">
                <a:latin typeface="Cambria"/>
                <a:cs typeface="Cambria"/>
              </a:rPr>
              <a:t>1928, </a:t>
            </a:r>
            <a:r>
              <a:rPr dirty="0" sz="1000" spc="90">
                <a:latin typeface="Cambria"/>
                <a:cs typeface="Cambria"/>
              </a:rPr>
              <a:t>aunque </a:t>
            </a:r>
            <a:r>
              <a:rPr dirty="0" sz="1000" spc="60">
                <a:latin typeface="Cambria"/>
                <a:cs typeface="Cambria"/>
              </a:rPr>
              <a:t>su </a:t>
            </a:r>
            <a:r>
              <a:rPr dirty="0" sz="1000" spc="95">
                <a:latin typeface="Cambria"/>
                <a:cs typeface="Cambria"/>
              </a:rPr>
              <a:t>formación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70">
                <a:latin typeface="Cambria"/>
                <a:cs typeface="Cambria"/>
              </a:rPr>
              <a:t>recibió  principalmente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Italia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España;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hecho,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for-  </a:t>
            </a:r>
            <a:r>
              <a:rPr dirty="0" sz="1000" spc="95">
                <a:latin typeface="Cambria"/>
                <a:cs typeface="Cambria"/>
              </a:rPr>
              <a:t>mación </a:t>
            </a:r>
            <a:r>
              <a:rPr dirty="0" sz="1000" spc="80">
                <a:latin typeface="Cambria"/>
                <a:cs typeface="Cambria"/>
              </a:rPr>
              <a:t>fueron </a:t>
            </a:r>
            <a:r>
              <a:rPr dirty="0" sz="1000" spc="70">
                <a:latin typeface="Cambria"/>
                <a:cs typeface="Cambria"/>
              </a:rPr>
              <a:t>fundamentales dos </a:t>
            </a:r>
            <a:r>
              <a:rPr dirty="0" sz="1000" spc="40">
                <a:latin typeface="Cambria"/>
                <a:cs typeface="Cambria"/>
              </a:rPr>
              <a:t>largas estancias </a:t>
            </a:r>
            <a:r>
              <a:rPr dirty="0" sz="1000" spc="95">
                <a:latin typeface="Cambria"/>
                <a:cs typeface="Cambria"/>
              </a:rPr>
              <a:t>en  </a:t>
            </a:r>
            <a:r>
              <a:rPr dirty="0" sz="1000" spc="100">
                <a:latin typeface="Cambria"/>
                <a:cs typeface="Cambria"/>
              </a:rPr>
              <a:t>Roma,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partidas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sólo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paréntesis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que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supuso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ser-  </a:t>
            </a:r>
            <a:r>
              <a:rPr dirty="0" sz="1000" spc="65">
                <a:latin typeface="Cambria"/>
                <a:cs typeface="Cambria"/>
              </a:rPr>
              <a:t>vicio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militar.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0">
                <a:latin typeface="Cambria"/>
                <a:cs typeface="Cambria"/>
              </a:rPr>
              <a:t>1929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escribió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obra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teatral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Akabedoys</a:t>
            </a:r>
            <a:r>
              <a:rPr dirty="0" sz="1000" spc="10">
                <a:latin typeface="Cambria"/>
                <a:cs typeface="Cambria"/>
              </a:rPr>
              <a:t>;  </a:t>
            </a:r>
            <a:r>
              <a:rPr dirty="0" sz="1000" spc="80">
                <a:latin typeface="Cambria"/>
                <a:cs typeface="Cambria"/>
              </a:rPr>
              <a:t>ya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Roma,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trabajó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fotografía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sus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diversas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téc-  </a:t>
            </a:r>
            <a:r>
              <a:rPr dirty="0" sz="1000" spc="50">
                <a:latin typeface="Cambria"/>
                <a:cs typeface="Cambria"/>
              </a:rPr>
              <a:t>nicas.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-20">
                <a:latin typeface="Cambria"/>
                <a:cs typeface="Cambria"/>
              </a:rPr>
              <a:t>1937,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casó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pintora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Nanda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Papiri,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co-  </a:t>
            </a:r>
            <a:r>
              <a:rPr dirty="0" sz="1000" spc="80">
                <a:latin typeface="Cambria"/>
                <a:cs typeface="Cambria"/>
              </a:rPr>
              <a:t>nocida </a:t>
            </a:r>
            <a:r>
              <a:rPr dirty="0" sz="1000" spc="130">
                <a:latin typeface="Cambria"/>
                <a:cs typeface="Cambria"/>
              </a:rPr>
              <a:t>como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100">
                <a:latin typeface="Cambria"/>
                <a:cs typeface="Cambria"/>
              </a:rPr>
              <a:t>Musa </a:t>
            </a:r>
            <a:r>
              <a:rPr dirty="0" sz="1000" spc="70">
                <a:latin typeface="Cambria"/>
                <a:cs typeface="Cambria"/>
              </a:rPr>
              <a:t>del </a:t>
            </a:r>
            <a:r>
              <a:rPr dirty="0" sz="1000" spc="65">
                <a:latin typeface="Cambria"/>
                <a:cs typeface="Cambria"/>
              </a:rPr>
              <a:t>Postismo. </a:t>
            </a:r>
            <a:r>
              <a:rPr dirty="0" sz="1000" spc="130">
                <a:latin typeface="Cambria"/>
                <a:cs typeface="Cambria"/>
              </a:rPr>
              <a:t>En </a:t>
            </a:r>
            <a:r>
              <a:rPr dirty="0" sz="1000" spc="10">
                <a:latin typeface="Cambria"/>
                <a:cs typeface="Cambria"/>
              </a:rPr>
              <a:t>1943, </a:t>
            </a:r>
            <a:r>
              <a:rPr dirty="0" sz="1000" spc="90">
                <a:latin typeface="Cambria"/>
                <a:cs typeface="Cambria"/>
              </a:rPr>
              <a:t>cuando  </a:t>
            </a:r>
            <a:r>
              <a:rPr dirty="0" sz="1000" spc="35">
                <a:latin typeface="Cambria"/>
                <a:cs typeface="Cambria"/>
              </a:rPr>
              <a:t>trabajaba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como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profesor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Escuela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deArtes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oﬁcios 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Escuela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San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Fernando,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creó,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junto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Silvano  </a:t>
            </a:r>
            <a:r>
              <a:rPr dirty="0" sz="1000" spc="55">
                <a:latin typeface="Cambria"/>
                <a:cs typeface="Cambria"/>
              </a:rPr>
              <a:t>Sernesi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Carlos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Edmundo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ory,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movimiento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pos-  </a:t>
            </a:r>
            <a:r>
              <a:rPr dirty="0" sz="1000" spc="15">
                <a:latin typeface="Cambria"/>
                <a:cs typeface="Cambria"/>
              </a:rPr>
              <a:t>tista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(que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encontró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expresión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través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las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revistas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Pos-  </a:t>
            </a:r>
            <a:r>
              <a:rPr dirty="0" sz="1000" spc="20" i="1">
                <a:latin typeface="Cambria"/>
                <a:cs typeface="Cambria"/>
              </a:rPr>
              <a:t>tismo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00" i="1">
                <a:latin typeface="Cambria"/>
                <a:cs typeface="Cambria"/>
              </a:rPr>
              <a:t>La </a:t>
            </a:r>
            <a:r>
              <a:rPr dirty="0" sz="1000" spc="30" i="1">
                <a:latin typeface="Cambria"/>
                <a:cs typeface="Cambria"/>
              </a:rPr>
              <a:t>Cerbatana</a:t>
            </a:r>
            <a:r>
              <a:rPr dirty="0" sz="1000" spc="30">
                <a:latin typeface="Cambria"/>
                <a:cs typeface="Cambria"/>
              </a:rPr>
              <a:t>), </a:t>
            </a:r>
            <a:r>
              <a:rPr dirty="0" sz="1000" spc="90">
                <a:latin typeface="Cambria"/>
                <a:cs typeface="Cambria"/>
              </a:rPr>
              <a:t>que </a:t>
            </a:r>
            <a:r>
              <a:rPr dirty="0" sz="1000" spc="45">
                <a:latin typeface="Cambria"/>
                <a:cs typeface="Cambria"/>
              </a:rPr>
              <a:t>se </a:t>
            </a:r>
            <a:r>
              <a:rPr dirty="0" sz="1000" spc="50">
                <a:latin typeface="Cambria"/>
                <a:cs typeface="Cambria"/>
              </a:rPr>
              <a:t>basa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90">
                <a:latin typeface="Cambria"/>
                <a:cs typeface="Cambria"/>
              </a:rPr>
              <a:t>una </a:t>
            </a:r>
            <a:r>
              <a:rPr dirty="0" sz="1000" spc="45">
                <a:latin typeface="Cambria"/>
                <a:cs typeface="Cambria"/>
              </a:rPr>
              <a:t>estética  </a:t>
            </a:r>
            <a:r>
              <a:rPr dirty="0" sz="1000" spc="55">
                <a:latin typeface="Cambria"/>
                <a:cs typeface="Cambria"/>
              </a:rPr>
              <a:t>vanguardista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juego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imaginación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verba-  </a:t>
            </a:r>
            <a:r>
              <a:rPr dirty="0" sz="1000" spc="40">
                <a:latin typeface="Cambria"/>
                <a:cs typeface="Cambria"/>
              </a:rPr>
              <a:t>les </a:t>
            </a:r>
            <a:r>
              <a:rPr dirty="0" sz="1000" spc="45">
                <a:latin typeface="Cambria"/>
                <a:cs typeface="Cambria"/>
              </a:rPr>
              <a:t>se </a:t>
            </a:r>
            <a:r>
              <a:rPr dirty="0" sz="1000" spc="80">
                <a:latin typeface="Cambria"/>
                <a:cs typeface="Cambria"/>
              </a:rPr>
              <a:t>conectan </a:t>
            </a:r>
            <a:r>
              <a:rPr dirty="0" sz="1000" spc="105">
                <a:latin typeface="Cambria"/>
                <a:cs typeface="Cambria"/>
              </a:rPr>
              <a:t>con </a:t>
            </a:r>
            <a:r>
              <a:rPr dirty="0" sz="1000" spc="75">
                <a:latin typeface="Cambria"/>
                <a:cs typeface="Cambria"/>
              </a:rPr>
              <a:t>metáforas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75">
                <a:latin typeface="Cambria"/>
                <a:cs typeface="Cambria"/>
              </a:rPr>
              <a:t>tipo </a:t>
            </a:r>
            <a:r>
              <a:rPr dirty="0" sz="1000" spc="45">
                <a:latin typeface="Cambria"/>
                <a:cs typeface="Cambria"/>
              </a:rPr>
              <a:t>surrealista. </a:t>
            </a:r>
            <a:r>
              <a:rPr dirty="0" sz="1000" spc="125">
                <a:latin typeface="Cambria"/>
                <a:cs typeface="Cambria"/>
              </a:rPr>
              <a:t>Su  </a:t>
            </a:r>
            <a:r>
              <a:rPr dirty="0" sz="1000" spc="70">
                <a:latin typeface="Cambria"/>
                <a:cs typeface="Cambria"/>
              </a:rPr>
              <a:t>obra </a:t>
            </a:r>
            <a:r>
              <a:rPr dirty="0" sz="1000" spc="75">
                <a:latin typeface="Cambria"/>
                <a:cs typeface="Cambria"/>
              </a:rPr>
              <a:t>fundamental, </a:t>
            </a:r>
            <a:r>
              <a:rPr dirty="0" sz="1000" spc="40" i="1">
                <a:latin typeface="Cambria"/>
                <a:cs typeface="Cambria"/>
              </a:rPr>
              <a:t>Musica </a:t>
            </a:r>
            <a:r>
              <a:rPr dirty="0" sz="1000" i="1">
                <a:latin typeface="Cambria"/>
                <a:cs typeface="Cambria"/>
              </a:rPr>
              <a:t>celestial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spc="-5" i="1">
                <a:latin typeface="Cambria"/>
                <a:cs typeface="Cambria"/>
              </a:rPr>
              <a:t>otros </a:t>
            </a:r>
            <a:r>
              <a:rPr dirty="0" sz="1000" spc="10" i="1">
                <a:latin typeface="Cambria"/>
                <a:cs typeface="Cambria"/>
              </a:rPr>
              <a:t>poemas</a:t>
            </a:r>
            <a:r>
              <a:rPr dirty="0" sz="1000" spc="10">
                <a:latin typeface="Cambria"/>
                <a:cs typeface="Cambria"/>
              </a:rPr>
              <a:t>, </a:t>
            </a:r>
            <a:r>
              <a:rPr dirty="0" sz="1000" spc="110">
                <a:latin typeface="Cambria"/>
                <a:cs typeface="Cambria"/>
              </a:rPr>
              <a:t>no </a:t>
            </a:r>
            <a:r>
              <a:rPr dirty="0" sz="1000" spc="40">
                <a:latin typeface="Cambria"/>
                <a:cs typeface="Cambria"/>
              </a:rPr>
              <a:t>se  </a:t>
            </a:r>
            <a:r>
              <a:rPr dirty="0" sz="1000" spc="75">
                <a:latin typeface="Cambria"/>
                <a:cs typeface="Cambria"/>
              </a:rPr>
              <a:t>publicó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hasta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-20">
                <a:latin typeface="Cambria"/>
                <a:cs typeface="Cambria"/>
              </a:rPr>
              <a:t>1974.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Es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también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conocido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ser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autor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7662" y="3766236"/>
            <a:ext cx="3359785" cy="1348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novelas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dramas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participan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mismo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inte-  </a:t>
            </a:r>
            <a:r>
              <a:rPr dirty="0" sz="1000" spc="40">
                <a:latin typeface="Cambria"/>
                <a:cs typeface="Cambria"/>
              </a:rPr>
              <a:t>rés </a:t>
            </a:r>
            <a:r>
              <a:rPr dirty="0" sz="1000" spc="85">
                <a:latin typeface="Cambria"/>
                <a:cs typeface="Cambria"/>
              </a:rPr>
              <a:t>por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80">
                <a:latin typeface="Cambria"/>
                <a:cs typeface="Cambria"/>
              </a:rPr>
              <a:t>experimentación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75">
                <a:latin typeface="Cambria"/>
                <a:cs typeface="Cambria"/>
              </a:rPr>
              <a:t>innovación; </a:t>
            </a:r>
            <a:r>
              <a:rPr dirty="0" sz="1000" spc="85">
                <a:latin typeface="Cambria"/>
                <a:cs typeface="Cambria"/>
              </a:rPr>
              <a:t>por </a:t>
            </a:r>
            <a:r>
              <a:rPr dirty="0" sz="1000" spc="75">
                <a:latin typeface="Cambria"/>
                <a:cs typeface="Cambria"/>
              </a:rPr>
              <a:t>des-  </a:t>
            </a:r>
            <a:r>
              <a:rPr dirty="0" sz="1000" spc="60">
                <a:latin typeface="Cambria"/>
                <a:cs typeface="Cambria"/>
              </a:rPr>
              <a:t>gracia, </a:t>
            </a:r>
            <a:r>
              <a:rPr dirty="0" sz="1000" spc="100">
                <a:latin typeface="Cambria"/>
                <a:cs typeface="Cambria"/>
              </a:rPr>
              <a:t>muchas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40">
                <a:latin typeface="Cambria"/>
                <a:cs typeface="Cambria"/>
              </a:rPr>
              <a:t>tales </a:t>
            </a:r>
            <a:r>
              <a:rPr dirty="0" sz="1000" spc="60">
                <a:latin typeface="Cambria"/>
                <a:cs typeface="Cambria"/>
              </a:rPr>
              <a:t>obras </a:t>
            </a:r>
            <a:r>
              <a:rPr dirty="0" sz="1000" spc="85">
                <a:latin typeface="Cambria"/>
                <a:cs typeface="Cambria"/>
              </a:rPr>
              <a:t>continúan </a:t>
            </a:r>
            <a:r>
              <a:rPr dirty="0" sz="1000" spc="55">
                <a:latin typeface="Cambria"/>
                <a:cs typeface="Cambria"/>
              </a:rPr>
              <a:t>inéditas.  </a:t>
            </a:r>
            <a:r>
              <a:rPr dirty="0" sz="1000" spc="100">
                <a:latin typeface="Cambria"/>
                <a:cs typeface="Cambria"/>
              </a:rPr>
              <a:t>Tampoco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debe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olvidar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que,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profesor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Es-  </a:t>
            </a:r>
            <a:r>
              <a:rPr dirty="0" sz="1000" spc="55">
                <a:latin typeface="Cambria"/>
                <a:cs typeface="Cambria"/>
              </a:rPr>
              <a:t>cuela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Bellas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Artes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San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Fernando,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formó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grandes  </a:t>
            </a:r>
            <a:r>
              <a:rPr dirty="0" sz="1000" spc="25">
                <a:latin typeface="Cambria"/>
                <a:cs typeface="Cambria"/>
              </a:rPr>
              <a:t>artistas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Antonio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López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García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(Antonio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López)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95">
                <a:latin typeface="Cambria"/>
                <a:cs typeface="Cambria"/>
              </a:rPr>
              <a:t>Lucio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Muñoz.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Murió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0">
                <a:latin typeface="Cambria"/>
                <a:cs typeface="Cambria"/>
              </a:rPr>
              <a:t>1964.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700" spc="100">
                <a:latin typeface="Cambria"/>
                <a:cs typeface="Cambria"/>
              </a:rPr>
              <a:t>(MCNBIoGRAFIAS.CoM)</a:t>
            </a:r>
            <a:endParaRPr sz="70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82453" y="359994"/>
            <a:ext cx="3319627" cy="3330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30</a:t>
            </a:fld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193" y="3574592"/>
            <a:ext cx="3353435" cy="67538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60">
                <a:latin typeface="Cambria"/>
                <a:cs typeface="Cambria"/>
              </a:rPr>
              <a:t>tener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-55">
                <a:latin typeface="Cambria"/>
                <a:cs typeface="Cambria"/>
              </a:rPr>
              <a:t>14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estrofas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dentro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45">
                <a:latin typeface="Cambria"/>
                <a:cs typeface="Cambria"/>
              </a:rPr>
              <a:t> la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misma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puede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haber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-125">
                <a:latin typeface="Cambria"/>
                <a:cs typeface="Cambria"/>
              </a:rPr>
              <a:t>11  </a:t>
            </a:r>
            <a:r>
              <a:rPr dirty="0" sz="1000" spc="40">
                <a:latin typeface="Cambria"/>
                <a:cs typeface="Cambria"/>
              </a:rPr>
              <a:t>estrofas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verso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repetición.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La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repetición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so-  nidos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base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rima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varios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versos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escritos,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  </a:t>
            </a:r>
            <a:r>
              <a:rPr dirty="0" sz="1000" spc="60">
                <a:latin typeface="Cambria"/>
                <a:cs typeface="Cambria"/>
              </a:rPr>
              <a:t>repetición </a:t>
            </a:r>
            <a:r>
              <a:rPr dirty="0" sz="1000" spc="85">
                <a:latin typeface="Cambria"/>
                <a:cs typeface="Cambria"/>
              </a:rPr>
              <a:t>puede </a:t>
            </a:r>
            <a:r>
              <a:rPr dirty="0" sz="1000" spc="40">
                <a:latin typeface="Cambria"/>
                <a:cs typeface="Cambria"/>
              </a:rPr>
              <a:t>ser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85">
                <a:latin typeface="Cambria"/>
                <a:cs typeface="Cambria"/>
              </a:rPr>
              <a:t>una </a:t>
            </a:r>
            <a:r>
              <a:rPr dirty="0" sz="1000" spc="120">
                <a:latin typeface="Cambria"/>
                <a:cs typeface="Cambria"/>
              </a:rPr>
              <a:t>o</a:t>
            </a:r>
            <a:r>
              <a:rPr dirty="0" sz="1000" spc="-1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varias </a:t>
            </a:r>
            <a:r>
              <a:rPr dirty="0" sz="1000" spc="35">
                <a:latin typeface="Cambria"/>
                <a:cs typeface="Cambria"/>
              </a:rPr>
              <a:t>silabas </a:t>
            </a:r>
            <a:r>
              <a:rPr dirty="0" sz="1000" spc="45">
                <a:latin typeface="Cambria"/>
                <a:cs typeface="Cambria"/>
              </a:rPr>
              <a:t>al </a:t>
            </a:r>
            <a:r>
              <a:rPr dirty="0" sz="1000" spc="60">
                <a:latin typeface="Cambria"/>
                <a:cs typeface="Cambria"/>
              </a:rPr>
              <a:t>ﬁnal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65">
                <a:latin typeface="Cambria"/>
                <a:cs typeface="Cambria"/>
              </a:rPr>
              <a:t>cada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verso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escriba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rima,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hay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muchos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ya  </a:t>
            </a:r>
            <a:r>
              <a:rPr dirty="0" sz="1000" spc="55">
                <a:latin typeface="Cambria"/>
                <a:cs typeface="Cambria"/>
              </a:rPr>
              <a:t>están </a:t>
            </a:r>
            <a:r>
              <a:rPr dirty="0" sz="1000" spc="50">
                <a:latin typeface="Cambria"/>
                <a:cs typeface="Cambria"/>
              </a:rPr>
              <a:t>escritos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55">
                <a:latin typeface="Cambria"/>
                <a:cs typeface="Cambria"/>
              </a:rPr>
              <a:t>otros </a:t>
            </a:r>
            <a:r>
              <a:rPr dirty="0" sz="1000" spc="90">
                <a:latin typeface="Cambria"/>
                <a:cs typeface="Cambria"/>
              </a:rPr>
              <a:t>que </a:t>
            </a:r>
            <a:r>
              <a:rPr dirty="0" sz="1000" spc="85">
                <a:latin typeface="Cambria"/>
                <a:cs typeface="Cambria"/>
              </a:rPr>
              <a:t>ya contienen </a:t>
            </a:r>
            <a:r>
              <a:rPr dirty="0" sz="1000" spc="75">
                <a:latin typeface="Cambria"/>
                <a:cs typeface="Cambria"/>
              </a:rPr>
              <a:t>rimas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0">
                <a:latin typeface="Cambria"/>
                <a:cs typeface="Cambria"/>
              </a:rPr>
              <a:t>que  </a:t>
            </a:r>
            <a:r>
              <a:rPr dirty="0" sz="1000" spc="85">
                <a:latin typeface="Cambria"/>
                <a:cs typeface="Cambria"/>
              </a:rPr>
              <a:t>pueden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usarse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para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comprensión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lectora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mis-  </a:t>
            </a:r>
            <a:r>
              <a:rPr dirty="0" sz="1000" spc="90">
                <a:latin typeface="Cambria"/>
                <a:cs typeface="Cambria"/>
              </a:rPr>
              <a:t>mos.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Las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rimas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dentro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versos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poesías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hacen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lecturas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momento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atractivo,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especial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para  </a:t>
            </a:r>
            <a:r>
              <a:rPr dirty="0" sz="1000" spc="80">
                <a:latin typeface="Cambria"/>
                <a:cs typeface="Cambria"/>
              </a:rPr>
              <a:t>niños </a:t>
            </a:r>
            <a:r>
              <a:rPr dirty="0" sz="1000" spc="90">
                <a:latin typeface="Cambria"/>
                <a:cs typeface="Cambria"/>
              </a:rPr>
              <a:t>que </a:t>
            </a:r>
            <a:r>
              <a:rPr dirty="0" sz="1000" spc="65">
                <a:latin typeface="Cambria"/>
                <a:cs typeface="Cambria"/>
              </a:rPr>
              <a:t>esperan </a:t>
            </a:r>
            <a:r>
              <a:rPr dirty="0" sz="1000" spc="70">
                <a:latin typeface="Cambria"/>
                <a:cs typeface="Cambria"/>
              </a:rPr>
              <a:t>algo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picardía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5">
                <a:latin typeface="Cambria"/>
                <a:cs typeface="Cambria"/>
              </a:rPr>
              <a:t>diversión, </a:t>
            </a:r>
            <a:r>
              <a:rPr dirty="0" sz="1000" spc="95">
                <a:latin typeface="Cambria"/>
                <a:cs typeface="Cambria"/>
              </a:rPr>
              <a:t>de  </a:t>
            </a:r>
            <a:r>
              <a:rPr dirty="0" sz="1000" spc="130">
                <a:latin typeface="Cambria"/>
                <a:cs typeface="Cambria"/>
              </a:rPr>
              <a:t>modo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45">
                <a:latin typeface="Cambria"/>
                <a:cs typeface="Cambria"/>
              </a:rPr>
              <a:t>versos </a:t>
            </a:r>
            <a:r>
              <a:rPr dirty="0" sz="1000" spc="95">
                <a:latin typeface="Cambria"/>
                <a:cs typeface="Cambria"/>
              </a:rPr>
              <a:t>con </a:t>
            </a:r>
            <a:r>
              <a:rPr dirty="0" sz="1000" spc="70">
                <a:latin typeface="Cambria"/>
                <a:cs typeface="Cambria"/>
              </a:rPr>
              <a:t>rimas </a:t>
            </a:r>
            <a:r>
              <a:rPr dirty="0" sz="1000" spc="40">
                <a:latin typeface="Cambria"/>
                <a:cs typeface="Cambria"/>
              </a:rPr>
              <a:t>es </a:t>
            </a:r>
            <a:r>
              <a:rPr dirty="0" sz="1000" spc="85">
                <a:latin typeface="Cambria"/>
                <a:cs typeface="Cambria"/>
              </a:rPr>
              <a:t>una </a:t>
            </a:r>
            <a:r>
              <a:rPr dirty="0" sz="1000" spc="95">
                <a:latin typeface="Cambria"/>
                <a:cs typeface="Cambria"/>
              </a:rPr>
              <a:t>forma </a:t>
            </a:r>
            <a:r>
              <a:rPr dirty="0" sz="1000" spc="50">
                <a:latin typeface="Cambria"/>
                <a:cs typeface="Cambria"/>
              </a:rPr>
              <a:t>atrayente</a:t>
            </a:r>
            <a:r>
              <a:rPr dirty="0" sz="1000" spc="-12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45">
                <a:latin typeface="Cambria"/>
                <a:cs typeface="Cambria"/>
              </a:rPr>
              <a:t>divertida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que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niños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realicen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lecturas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cortas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dia-  rio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sin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tener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forzar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lecturas.</a:t>
            </a:r>
            <a:endParaRPr sz="1000">
              <a:latin typeface="Cambria"/>
              <a:cs typeface="Cambria"/>
            </a:endParaRPr>
          </a:p>
          <a:p>
            <a:pPr algn="just" marL="12700" marR="5715">
              <a:lnSpc>
                <a:spcPct val="125000"/>
              </a:lnSpc>
              <a:spcBef>
                <a:spcPts val="280"/>
              </a:spcBef>
            </a:pPr>
            <a:r>
              <a:rPr dirty="0" sz="1000" spc="75">
                <a:latin typeface="Cambria"/>
                <a:cs typeface="Cambria"/>
              </a:rPr>
              <a:t>Las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rimas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dentro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verso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poesía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son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sí,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recur-  </a:t>
            </a:r>
            <a:r>
              <a:rPr dirty="0" sz="1000" spc="40">
                <a:latin typeface="Cambria"/>
                <a:cs typeface="Cambria"/>
              </a:rPr>
              <a:t>sos literarios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45">
                <a:latin typeface="Cambria"/>
                <a:cs typeface="Cambria"/>
              </a:rPr>
              <a:t>están </a:t>
            </a:r>
            <a:r>
              <a:rPr dirty="0" sz="1000" spc="75">
                <a:latin typeface="Cambria"/>
                <a:cs typeface="Cambria"/>
              </a:rPr>
              <a:t>compuestos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algunos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versos  </a:t>
            </a:r>
            <a:r>
              <a:rPr dirty="0" sz="1000" spc="150">
                <a:latin typeface="Cambria"/>
                <a:cs typeface="Cambria"/>
              </a:rPr>
              <a:t>muy </a:t>
            </a:r>
            <a:r>
              <a:rPr dirty="0" sz="1000" spc="65">
                <a:latin typeface="Cambria"/>
                <a:cs typeface="Cambria"/>
              </a:rPr>
              <a:t>corotos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0">
                <a:latin typeface="Cambria"/>
                <a:cs typeface="Cambria"/>
              </a:rPr>
              <a:t>que </a:t>
            </a:r>
            <a:r>
              <a:rPr dirty="0" sz="1000" spc="75">
                <a:latin typeface="Cambria"/>
                <a:cs typeface="Cambria"/>
              </a:rPr>
              <a:t>tienen </a:t>
            </a:r>
            <a:r>
              <a:rPr dirty="0" sz="1000" spc="50">
                <a:latin typeface="Cambria"/>
                <a:cs typeface="Cambria"/>
              </a:rPr>
              <a:t>la característica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repetir  </a:t>
            </a:r>
            <a:r>
              <a:rPr dirty="0" sz="1000" spc="40">
                <a:latin typeface="Cambria"/>
                <a:cs typeface="Cambria"/>
              </a:rPr>
              <a:t>ciertos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fonemas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parte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ﬁnal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cada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verso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forma  </a:t>
            </a:r>
            <a:r>
              <a:rPr dirty="0" sz="1000" spc="50">
                <a:latin typeface="Cambria"/>
                <a:cs typeface="Cambria"/>
              </a:rPr>
              <a:t>intercalada </a:t>
            </a:r>
            <a:r>
              <a:rPr dirty="0" sz="1000" spc="35">
                <a:latin typeface="Cambria"/>
                <a:cs typeface="Cambria"/>
              </a:rPr>
              <a:t>(un </a:t>
            </a:r>
            <a:r>
              <a:rPr dirty="0" sz="1000" spc="55">
                <a:latin typeface="Cambria"/>
                <a:cs typeface="Cambria"/>
              </a:rPr>
              <a:t>verso </a:t>
            </a:r>
            <a:r>
              <a:rPr dirty="0" sz="1000" spc="35">
                <a:latin typeface="Cambria"/>
                <a:cs typeface="Cambria"/>
              </a:rPr>
              <a:t>si, </a:t>
            </a:r>
            <a:r>
              <a:rPr dirty="0" sz="1000" spc="60">
                <a:latin typeface="Cambria"/>
                <a:cs typeface="Cambria"/>
              </a:rPr>
              <a:t>otro </a:t>
            </a:r>
            <a:r>
              <a:rPr dirty="0" sz="1000" spc="40">
                <a:latin typeface="Cambria"/>
                <a:cs typeface="Cambria"/>
              </a:rPr>
              <a:t>no), </a:t>
            </a:r>
            <a:r>
              <a:rPr dirty="0" sz="1000" spc="65">
                <a:latin typeface="Cambria"/>
                <a:cs typeface="Cambria"/>
              </a:rPr>
              <a:t>tienen </a:t>
            </a:r>
            <a:r>
              <a:rPr dirty="0" sz="1000" spc="85">
                <a:latin typeface="Cambria"/>
                <a:cs typeface="Cambria"/>
              </a:rPr>
              <a:t>por </a:t>
            </a:r>
            <a:r>
              <a:rPr dirty="0" sz="1000" spc="30">
                <a:latin typeface="Cambria"/>
                <a:cs typeface="Cambria"/>
              </a:rPr>
              <a:t>sí </a:t>
            </a:r>
            <a:r>
              <a:rPr dirty="0" sz="1000" spc="114">
                <a:latin typeface="Cambria"/>
                <a:cs typeface="Cambria"/>
              </a:rPr>
              <a:t>mismo  </a:t>
            </a:r>
            <a:r>
              <a:rPr dirty="0" sz="1000" spc="110">
                <a:latin typeface="Cambria"/>
                <a:cs typeface="Cambria"/>
              </a:rPr>
              <a:t>un </a:t>
            </a:r>
            <a:r>
              <a:rPr dirty="0" sz="1000" spc="45">
                <a:latin typeface="Cambria"/>
                <a:cs typeface="Cambria"/>
              </a:rPr>
              <a:t>carácter </a:t>
            </a:r>
            <a:r>
              <a:rPr dirty="0" sz="1000" spc="90">
                <a:latin typeface="Cambria"/>
                <a:cs typeface="Cambria"/>
              </a:rPr>
              <a:t>mágico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75">
                <a:latin typeface="Cambria"/>
                <a:cs typeface="Cambria"/>
              </a:rPr>
              <a:t>son </a:t>
            </a:r>
            <a:r>
              <a:rPr dirty="0" sz="1000" spc="90">
                <a:latin typeface="Cambria"/>
                <a:cs typeface="Cambria"/>
              </a:rPr>
              <a:t>más</a:t>
            </a:r>
            <a:r>
              <a:rPr dirty="0" sz="1000" spc="-10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usadas </a:t>
            </a:r>
            <a:r>
              <a:rPr dirty="0" sz="1000" spc="60">
                <a:latin typeface="Cambria"/>
                <a:cs typeface="Cambria"/>
              </a:rPr>
              <a:t>para juegos </a:t>
            </a:r>
            <a:r>
              <a:rPr dirty="0" sz="1000" spc="95">
                <a:latin typeface="Cambria"/>
                <a:cs typeface="Cambria"/>
              </a:rPr>
              <a:t>con  </a:t>
            </a:r>
            <a:r>
              <a:rPr dirty="0" sz="1000" spc="70">
                <a:latin typeface="Cambria"/>
                <a:cs typeface="Cambria"/>
              </a:rPr>
              <a:t>niños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pequeños.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Son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también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composiciones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poe-  </a:t>
            </a:r>
            <a:r>
              <a:rPr dirty="0" sz="1000" spc="30">
                <a:latin typeface="Cambria"/>
                <a:cs typeface="Cambria"/>
              </a:rPr>
              <a:t>sía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60">
                <a:latin typeface="Cambria"/>
                <a:cs typeface="Cambria"/>
              </a:rPr>
              <a:t>tiene </a:t>
            </a:r>
            <a:r>
              <a:rPr dirty="0" sz="1000" spc="45">
                <a:latin typeface="Cambria"/>
                <a:cs typeface="Cambria"/>
              </a:rPr>
              <a:t>cierta estructura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40">
                <a:latin typeface="Cambria"/>
                <a:cs typeface="Cambria"/>
              </a:rPr>
              <a:t>se </a:t>
            </a:r>
            <a:r>
              <a:rPr dirty="0" sz="1000" spc="65">
                <a:latin typeface="Cambria"/>
                <a:cs typeface="Cambria"/>
              </a:rPr>
              <a:t>encuentra</a:t>
            </a:r>
            <a:r>
              <a:rPr dirty="0" sz="1000" spc="-1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regida 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métrica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da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una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característica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singular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al  </a:t>
            </a:r>
            <a:r>
              <a:rPr dirty="0" sz="1000" spc="95">
                <a:latin typeface="Cambria"/>
                <a:cs typeface="Cambria"/>
              </a:rPr>
              <a:t>poema,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mismas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puede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usarse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para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niños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pequeños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educación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inicial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niños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primaria.</a:t>
            </a:r>
            <a:endParaRPr sz="1000">
              <a:latin typeface="Cambria"/>
              <a:cs typeface="Cambria"/>
            </a:endParaRPr>
          </a:p>
          <a:p>
            <a:pPr algn="just" marL="12700" marR="5080">
              <a:lnSpc>
                <a:spcPct val="125000"/>
              </a:lnSpc>
              <a:spcBef>
                <a:spcPts val="280"/>
              </a:spcBef>
            </a:pPr>
            <a:r>
              <a:rPr dirty="0" sz="1000" spc="114">
                <a:latin typeface="Cambria"/>
                <a:cs typeface="Cambria"/>
              </a:rPr>
              <a:t>Son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gran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interés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no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solo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pertenecer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versos  </a:t>
            </a:r>
            <a:r>
              <a:rPr dirty="0" sz="1000" spc="85">
                <a:latin typeface="Cambria"/>
                <a:cs typeface="Cambria"/>
              </a:rPr>
              <a:t>que pueden </a:t>
            </a:r>
            <a:r>
              <a:rPr dirty="0" sz="1000" spc="50">
                <a:latin typeface="Cambria"/>
                <a:cs typeface="Cambria"/>
              </a:rPr>
              <a:t>leer los </a:t>
            </a:r>
            <a:r>
              <a:rPr dirty="0" sz="1000" spc="65">
                <a:latin typeface="Cambria"/>
                <a:cs typeface="Cambria"/>
              </a:rPr>
              <a:t>niños, sino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65">
                <a:latin typeface="Cambria"/>
                <a:cs typeface="Cambria"/>
              </a:rPr>
              <a:t>aportan </a:t>
            </a:r>
            <a:r>
              <a:rPr dirty="0" sz="1000" spc="85">
                <a:latin typeface="Cambria"/>
                <a:cs typeface="Cambria"/>
              </a:rPr>
              <a:t>una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gran  </a:t>
            </a:r>
            <a:r>
              <a:rPr dirty="0" sz="1000" spc="80">
                <a:latin typeface="Cambria"/>
                <a:cs typeface="Cambria"/>
              </a:rPr>
              <a:t>contribución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75">
                <a:latin typeface="Cambria"/>
                <a:cs typeface="Cambria"/>
              </a:rPr>
              <a:t>estimulación del </a:t>
            </a:r>
            <a:r>
              <a:rPr dirty="0" sz="1000" spc="70">
                <a:latin typeface="Cambria"/>
                <a:cs typeface="Cambria"/>
              </a:rPr>
              <a:t>aprendizaje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0">
                <a:latin typeface="Cambria"/>
                <a:cs typeface="Cambria"/>
              </a:rPr>
              <a:t>el  </a:t>
            </a:r>
            <a:r>
              <a:rPr dirty="0" sz="1000" spc="50">
                <a:latin typeface="Cambria"/>
                <a:cs typeface="Cambria"/>
              </a:rPr>
              <a:t>desarrollo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55">
                <a:latin typeface="Cambria"/>
                <a:cs typeface="Cambria"/>
              </a:rPr>
              <a:t>inteligencia </a:t>
            </a:r>
            <a:r>
              <a:rPr dirty="0" sz="1000" spc="50">
                <a:latin typeface="Cambria"/>
                <a:cs typeface="Cambria"/>
              </a:rPr>
              <a:t>lingüística, </a:t>
            </a:r>
            <a:r>
              <a:rPr dirty="0" sz="1000" spc="85">
                <a:latin typeface="Cambria"/>
                <a:cs typeface="Cambria"/>
              </a:rPr>
              <a:t>completando  </a:t>
            </a:r>
            <a:r>
              <a:rPr dirty="0" sz="1000" spc="90">
                <a:latin typeface="Cambria"/>
                <a:cs typeface="Cambria"/>
              </a:rPr>
              <a:t>también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105">
                <a:latin typeface="Cambria"/>
                <a:cs typeface="Cambria"/>
              </a:rPr>
              <a:t>memoria,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65">
                <a:latin typeface="Cambria"/>
                <a:cs typeface="Cambria"/>
              </a:rPr>
              <a:t>creatividad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0">
                <a:latin typeface="Cambria"/>
                <a:cs typeface="Cambria"/>
              </a:rPr>
              <a:t>el </a:t>
            </a:r>
            <a:r>
              <a:rPr dirty="0" sz="1000" spc="65">
                <a:latin typeface="Cambria"/>
                <a:cs typeface="Cambria"/>
              </a:rPr>
              <a:t>lenguaje, </a:t>
            </a:r>
            <a:r>
              <a:rPr dirty="0" sz="1000" spc="60">
                <a:latin typeface="Cambria"/>
                <a:cs typeface="Cambria"/>
              </a:rPr>
              <a:t>su  </a:t>
            </a:r>
            <a:r>
              <a:rPr dirty="0" sz="1000" spc="75">
                <a:latin typeface="Cambria"/>
                <a:cs typeface="Cambria"/>
              </a:rPr>
              <a:t>pronunciación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55">
                <a:latin typeface="Cambria"/>
                <a:cs typeface="Cambria"/>
              </a:rPr>
              <a:t>su </a:t>
            </a:r>
            <a:r>
              <a:rPr dirty="0" sz="1000" spc="60">
                <a:latin typeface="Cambria"/>
                <a:cs typeface="Cambria"/>
              </a:rPr>
              <a:t>riqueza. </a:t>
            </a:r>
            <a:r>
              <a:rPr dirty="0" sz="1000" spc="114">
                <a:latin typeface="Cambria"/>
                <a:cs typeface="Cambria"/>
              </a:rPr>
              <a:t>La </a:t>
            </a:r>
            <a:r>
              <a:rPr dirty="0" sz="1000" spc="85">
                <a:latin typeface="Cambria"/>
                <a:cs typeface="Cambria"/>
              </a:rPr>
              <a:t>rima </a:t>
            </a:r>
            <a:r>
              <a:rPr dirty="0" sz="1000" spc="50">
                <a:latin typeface="Cambria"/>
                <a:cs typeface="Cambria"/>
              </a:rPr>
              <a:t>presenta </a:t>
            </a:r>
            <a:r>
              <a:rPr dirty="0" sz="1000" spc="110">
                <a:latin typeface="Cambria"/>
                <a:cs typeface="Cambria"/>
              </a:rPr>
              <a:t>mucha  </a:t>
            </a:r>
            <a:r>
              <a:rPr dirty="0" sz="1000" spc="60">
                <a:latin typeface="Cambria"/>
                <a:cs typeface="Cambria"/>
              </a:rPr>
              <a:t>originalidad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sirven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apoyo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hora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niño  </a:t>
            </a:r>
            <a:r>
              <a:rPr dirty="0" sz="1000" spc="80">
                <a:latin typeface="Cambria"/>
                <a:cs typeface="Cambria"/>
              </a:rPr>
              <a:t>deba </a:t>
            </a:r>
            <a:r>
              <a:rPr dirty="0" sz="1000" spc="65">
                <a:latin typeface="Cambria"/>
                <a:cs typeface="Cambria"/>
              </a:rPr>
              <a:t>recordar </a:t>
            </a:r>
            <a:r>
              <a:rPr dirty="0" sz="1000" spc="45">
                <a:latin typeface="Cambria"/>
                <a:cs typeface="Cambria"/>
              </a:rPr>
              <a:t>sus </a:t>
            </a:r>
            <a:r>
              <a:rPr dirty="0" sz="1000" spc="50">
                <a:latin typeface="Cambria"/>
                <a:cs typeface="Cambria"/>
              </a:rPr>
              <a:t>versos; </a:t>
            </a:r>
            <a:r>
              <a:rPr dirty="0" sz="1000" spc="75">
                <a:latin typeface="Cambria"/>
                <a:cs typeface="Cambria"/>
              </a:rPr>
              <a:t>algunos </a:t>
            </a:r>
            <a:r>
              <a:rPr dirty="0" sz="1000" spc="60">
                <a:latin typeface="Cambria"/>
                <a:cs typeface="Cambria"/>
              </a:rPr>
              <a:t>objetivos </a:t>
            </a:r>
            <a:r>
              <a:rPr dirty="0" sz="1000" spc="95">
                <a:latin typeface="Cambria"/>
                <a:cs typeface="Cambria"/>
              </a:rPr>
              <a:t>pueden  </a:t>
            </a:r>
            <a:r>
              <a:rPr dirty="0" sz="1000" spc="85">
                <a:latin typeface="Cambria"/>
                <a:cs typeface="Cambria"/>
              </a:rPr>
              <a:t>cumplir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través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rimas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versos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pueden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ense-  </a:t>
            </a:r>
            <a:r>
              <a:rPr dirty="0" sz="1000" spc="50">
                <a:latin typeface="Cambria"/>
                <a:cs typeface="Cambria"/>
              </a:rPr>
              <a:t>ñarse </a:t>
            </a:r>
            <a:r>
              <a:rPr dirty="0" sz="1000" spc="45">
                <a:latin typeface="Cambria"/>
                <a:cs typeface="Cambria"/>
              </a:rPr>
              <a:t>para: </a:t>
            </a:r>
            <a:r>
              <a:rPr dirty="0" sz="1000" spc="50">
                <a:latin typeface="Cambria"/>
                <a:cs typeface="Cambria"/>
              </a:rPr>
              <a:t>crear </a:t>
            </a:r>
            <a:r>
              <a:rPr dirty="0" sz="1000" spc="55">
                <a:latin typeface="Cambria"/>
                <a:cs typeface="Cambria"/>
              </a:rPr>
              <a:t>hábitos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50">
                <a:latin typeface="Cambria"/>
                <a:cs typeface="Cambria"/>
              </a:rPr>
              <a:t>aula, </a:t>
            </a:r>
            <a:r>
              <a:rPr dirty="0" sz="1000" spc="65">
                <a:latin typeface="Cambria"/>
                <a:cs typeface="Cambria"/>
              </a:rPr>
              <a:t>aprender </a:t>
            </a:r>
            <a:r>
              <a:rPr dirty="0" sz="1000" spc="40">
                <a:latin typeface="Cambria"/>
                <a:cs typeface="Cambria"/>
              </a:rPr>
              <a:t>reglas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85">
                <a:latin typeface="Cambria"/>
                <a:cs typeface="Cambria"/>
              </a:rPr>
              <a:t>normas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también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valores.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1249" y="3595040"/>
            <a:ext cx="3350895" cy="3062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114">
                <a:latin typeface="Cambria"/>
                <a:cs typeface="Cambria"/>
              </a:rPr>
              <a:t>La </a:t>
            </a:r>
            <a:r>
              <a:rPr dirty="0" sz="1000" spc="60">
                <a:latin typeface="Cambria"/>
                <a:cs typeface="Cambria"/>
              </a:rPr>
              <a:t>poesía </a:t>
            </a:r>
            <a:r>
              <a:rPr dirty="0" sz="1000" spc="80">
                <a:latin typeface="Cambria"/>
                <a:cs typeface="Cambria"/>
              </a:rPr>
              <a:t>debe </a:t>
            </a:r>
            <a:r>
              <a:rPr dirty="0" sz="1000" spc="50">
                <a:latin typeface="Cambria"/>
                <a:cs typeface="Cambria"/>
              </a:rPr>
              <a:t>llevar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50">
                <a:latin typeface="Cambria"/>
                <a:cs typeface="Cambria"/>
              </a:rPr>
              <a:t>los </a:t>
            </a:r>
            <a:r>
              <a:rPr dirty="0" sz="1000" spc="75">
                <a:latin typeface="Cambria"/>
                <a:cs typeface="Cambria"/>
              </a:rPr>
              <a:t>niños </a:t>
            </a:r>
            <a:r>
              <a:rPr dirty="0" sz="1000" spc="110">
                <a:latin typeface="Cambria"/>
                <a:cs typeface="Cambria"/>
              </a:rPr>
              <a:t>un </a:t>
            </a:r>
            <a:r>
              <a:rPr dirty="0" sz="1000" spc="75">
                <a:latin typeface="Cambria"/>
                <a:cs typeface="Cambria"/>
              </a:rPr>
              <a:t>mensaje </a:t>
            </a:r>
            <a:r>
              <a:rPr dirty="0" sz="1000" spc="100">
                <a:latin typeface="Cambria"/>
                <a:cs typeface="Cambria"/>
              </a:rPr>
              <a:t>impor-  </a:t>
            </a:r>
            <a:r>
              <a:rPr dirty="0" sz="1000" spc="55">
                <a:latin typeface="Cambria"/>
                <a:cs typeface="Cambria"/>
              </a:rPr>
              <a:t>tante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55">
                <a:latin typeface="Cambria"/>
                <a:cs typeface="Cambria"/>
              </a:rPr>
              <a:t>claro, </a:t>
            </a:r>
            <a:r>
              <a:rPr dirty="0" sz="1000" spc="50">
                <a:latin typeface="Cambria"/>
                <a:cs typeface="Cambria"/>
              </a:rPr>
              <a:t>los versos </a:t>
            </a:r>
            <a:r>
              <a:rPr dirty="0" sz="1000" spc="90">
                <a:latin typeface="Cambria"/>
                <a:cs typeface="Cambria"/>
              </a:rPr>
              <a:t>de una </a:t>
            </a:r>
            <a:r>
              <a:rPr dirty="0" sz="1000" spc="60">
                <a:latin typeface="Cambria"/>
                <a:cs typeface="Cambria"/>
              </a:rPr>
              <a:t>poesía </a:t>
            </a:r>
            <a:r>
              <a:rPr dirty="0" sz="1000" spc="120">
                <a:latin typeface="Cambria"/>
                <a:cs typeface="Cambria"/>
              </a:rPr>
              <a:t>o </a:t>
            </a:r>
            <a:r>
              <a:rPr dirty="0" sz="1000" spc="75">
                <a:latin typeface="Cambria"/>
                <a:cs typeface="Cambria"/>
              </a:rPr>
              <a:t>dentro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la  </a:t>
            </a:r>
            <a:r>
              <a:rPr dirty="0" sz="1000" spc="105">
                <a:latin typeface="Cambria"/>
                <a:cs typeface="Cambria"/>
              </a:rPr>
              <a:t>misma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deben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llevar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rimas,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porque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rimas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tienen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  </a:t>
            </a:r>
            <a:r>
              <a:rPr dirty="0" sz="1000" spc="95">
                <a:latin typeface="Cambria"/>
                <a:cs typeface="Cambria"/>
              </a:rPr>
              <a:t>componente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singular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les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dará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toque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atractivo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 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lecturas.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educación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incluye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rima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dentro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55">
                <a:latin typeface="Cambria"/>
                <a:cs typeface="Cambria"/>
              </a:rPr>
              <a:t>poesías </a:t>
            </a:r>
            <a:r>
              <a:rPr dirty="0" sz="1000" spc="120">
                <a:latin typeface="Cambria"/>
                <a:cs typeface="Cambria"/>
              </a:rPr>
              <a:t>o </a:t>
            </a:r>
            <a:r>
              <a:rPr dirty="0" sz="1000" spc="50">
                <a:latin typeface="Cambria"/>
                <a:cs typeface="Cambria"/>
              </a:rPr>
              <a:t>versos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50">
                <a:latin typeface="Cambria"/>
                <a:cs typeface="Cambria"/>
              </a:rPr>
              <a:t>están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estructuras </a:t>
            </a:r>
            <a:r>
              <a:rPr dirty="0" sz="1000" spc="50">
                <a:latin typeface="Cambria"/>
                <a:cs typeface="Cambria"/>
              </a:rPr>
              <a:t>cortas </a:t>
            </a:r>
            <a:r>
              <a:rPr dirty="0" sz="1000" spc="60">
                <a:latin typeface="Cambria"/>
                <a:cs typeface="Cambria"/>
              </a:rPr>
              <a:t>para  </a:t>
            </a:r>
            <a:r>
              <a:rPr dirty="0" sz="1000" spc="75">
                <a:latin typeface="Cambria"/>
                <a:cs typeface="Cambria"/>
              </a:rPr>
              <a:t>niños. </a:t>
            </a:r>
            <a:r>
              <a:rPr dirty="0" sz="1000" spc="145">
                <a:latin typeface="Cambria"/>
                <a:cs typeface="Cambria"/>
              </a:rPr>
              <a:t>No </a:t>
            </a:r>
            <a:r>
              <a:rPr dirty="0" sz="1000" spc="55">
                <a:latin typeface="Cambria"/>
                <a:cs typeface="Cambria"/>
              </a:rPr>
              <a:t>existe </a:t>
            </a:r>
            <a:r>
              <a:rPr dirty="0" sz="1000" spc="85">
                <a:latin typeface="Cambria"/>
                <a:cs typeface="Cambria"/>
              </a:rPr>
              <a:t>probablemente </a:t>
            </a:r>
            <a:r>
              <a:rPr dirty="0" sz="1000" spc="75">
                <a:latin typeface="Cambria"/>
                <a:cs typeface="Cambria"/>
              </a:rPr>
              <a:t>alguna </a:t>
            </a:r>
            <a:r>
              <a:rPr dirty="0" sz="1000" spc="95">
                <a:latin typeface="Cambria"/>
                <a:cs typeface="Cambria"/>
              </a:rPr>
              <a:t>rima </a:t>
            </a:r>
            <a:r>
              <a:rPr dirty="0" sz="1000" spc="90">
                <a:latin typeface="Cambria"/>
                <a:cs typeface="Cambria"/>
              </a:rPr>
              <a:t>que </a:t>
            </a:r>
            <a:r>
              <a:rPr dirty="0" sz="1000" spc="114">
                <a:latin typeface="Cambria"/>
                <a:cs typeface="Cambria"/>
              </a:rPr>
              <a:t>no  </a:t>
            </a:r>
            <a:r>
              <a:rPr dirty="0" sz="1000" spc="60">
                <a:latin typeface="Cambria"/>
                <a:cs typeface="Cambria"/>
              </a:rPr>
              <a:t>recuerde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 spc="-1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adulto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100">
                <a:latin typeface="Cambria"/>
                <a:cs typeface="Cambria"/>
              </a:rPr>
              <a:t>mencionó </a:t>
            </a:r>
            <a:r>
              <a:rPr dirty="0" sz="1000" spc="85">
                <a:latin typeface="Cambria"/>
                <a:cs typeface="Cambria"/>
              </a:rPr>
              <a:t>cuando </a:t>
            </a:r>
            <a:r>
              <a:rPr dirty="0" sz="1000" spc="45">
                <a:latin typeface="Cambria"/>
                <a:cs typeface="Cambria"/>
              </a:rPr>
              <a:t>están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la  </a:t>
            </a:r>
            <a:r>
              <a:rPr dirty="0" sz="1000" spc="50">
                <a:latin typeface="Cambria"/>
                <a:cs typeface="Cambria"/>
              </a:rPr>
              <a:t>escuela,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versos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rimas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ya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están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realizadas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o  </a:t>
            </a:r>
            <a:r>
              <a:rPr dirty="0" sz="1000" spc="45">
                <a:latin typeface="Cambria"/>
                <a:cs typeface="Cambria"/>
              </a:rPr>
              <a:t>versos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rimas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niños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pueden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crear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com-  </a:t>
            </a:r>
            <a:r>
              <a:rPr dirty="0" sz="1000" spc="75">
                <a:latin typeface="Cambria"/>
                <a:cs typeface="Cambria"/>
              </a:rPr>
              <a:t>pañía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70">
                <a:latin typeface="Cambria"/>
                <a:cs typeface="Cambria"/>
              </a:rPr>
              <a:t>adulto </a:t>
            </a:r>
            <a:r>
              <a:rPr dirty="0" sz="1000" spc="65">
                <a:latin typeface="Cambria"/>
                <a:cs typeface="Cambria"/>
              </a:rPr>
              <a:t>maestros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85">
                <a:latin typeface="Cambria"/>
                <a:cs typeface="Cambria"/>
              </a:rPr>
              <a:t>compañeros. </a:t>
            </a:r>
            <a:r>
              <a:rPr dirty="0" sz="1000" spc="120">
                <a:latin typeface="Cambria"/>
                <a:cs typeface="Cambria"/>
              </a:rPr>
              <a:t>La </a:t>
            </a:r>
            <a:r>
              <a:rPr dirty="0" sz="1000" spc="70">
                <a:latin typeface="Cambria"/>
                <a:cs typeface="Cambria"/>
              </a:rPr>
              <a:t>ﬁjación  </a:t>
            </a:r>
            <a:r>
              <a:rPr dirty="0" sz="1000" spc="85">
                <a:latin typeface="Cambria"/>
                <a:cs typeface="Cambria"/>
              </a:rPr>
              <a:t>memorística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85">
                <a:latin typeface="Cambria"/>
                <a:cs typeface="Cambria"/>
              </a:rPr>
              <a:t>unos </a:t>
            </a:r>
            <a:r>
              <a:rPr dirty="0" sz="1000" spc="50">
                <a:latin typeface="Cambria"/>
                <a:cs typeface="Cambria"/>
              </a:rPr>
              <a:t>versos </a:t>
            </a:r>
            <a:r>
              <a:rPr dirty="0" sz="1000" spc="90">
                <a:latin typeface="Cambria"/>
                <a:cs typeface="Cambria"/>
              </a:rPr>
              <a:t>que </a:t>
            </a:r>
            <a:r>
              <a:rPr dirty="0" sz="1000" spc="80">
                <a:latin typeface="Cambria"/>
                <a:cs typeface="Cambria"/>
              </a:rPr>
              <a:t>contiene </a:t>
            </a:r>
            <a:r>
              <a:rPr dirty="0" sz="1000" spc="75">
                <a:latin typeface="Cambria"/>
                <a:cs typeface="Cambria"/>
              </a:rPr>
              <a:t>rimas </a:t>
            </a:r>
            <a:r>
              <a:rPr dirty="0" sz="1000" spc="45">
                <a:latin typeface="Cambria"/>
                <a:cs typeface="Cambria"/>
              </a:rPr>
              <a:t>es  </a:t>
            </a:r>
            <a:r>
              <a:rPr dirty="0" sz="1000" spc="65">
                <a:latin typeface="Cambria"/>
                <a:cs typeface="Cambria"/>
              </a:rPr>
              <a:t>constantemente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estimulada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cuando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niño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trata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re-  </a:t>
            </a:r>
            <a:r>
              <a:rPr dirty="0" sz="1000" spc="45">
                <a:latin typeface="Cambria"/>
                <a:cs typeface="Cambria"/>
              </a:rPr>
              <a:t>tener.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La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rima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dentro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versos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estimula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40">
                <a:latin typeface="Cambria"/>
                <a:cs typeface="Cambria"/>
              </a:rPr>
              <a:t>memo-  </a:t>
            </a:r>
            <a:r>
              <a:rPr dirty="0" sz="1000" spc="40">
                <a:latin typeface="Cambria"/>
                <a:cs typeface="Cambria"/>
              </a:rPr>
              <a:t>ria,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despierta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curiosidad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voluntad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los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niños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  </a:t>
            </a:r>
            <a:r>
              <a:rPr dirty="0" sz="1000" spc="50">
                <a:latin typeface="Cambria"/>
                <a:cs typeface="Cambria"/>
              </a:rPr>
              <a:t>crear </a:t>
            </a:r>
            <a:r>
              <a:rPr dirty="0" sz="1000" spc="40">
                <a:latin typeface="Cambria"/>
                <a:cs typeface="Cambria"/>
              </a:rPr>
              <a:t>otras </a:t>
            </a:r>
            <a:r>
              <a:rPr dirty="0" sz="1000" spc="65">
                <a:latin typeface="Cambria"/>
                <a:cs typeface="Cambria"/>
              </a:rPr>
              <a:t>favoreciendo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50">
                <a:latin typeface="Cambria"/>
                <a:cs typeface="Cambria"/>
              </a:rPr>
              <a:t>creatividad.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700" spc="80">
                <a:latin typeface="Cambria"/>
                <a:cs typeface="Cambria"/>
              </a:rPr>
              <a:t>(EDUCAPEQUES)</a:t>
            </a:r>
            <a:endParaRPr sz="7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7320" y="310667"/>
            <a:ext cx="6865620" cy="32785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100">
                <a:latin typeface="Calibri"/>
                <a:cs typeface="Calibri"/>
              </a:rPr>
              <a:t>DEL </a:t>
            </a:r>
            <a:r>
              <a:rPr dirty="0" sz="1400" spc="-15">
                <a:latin typeface="Calibri"/>
                <a:cs typeface="Calibri"/>
              </a:rPr>
              <a:t>21 </a:t>
            </a:r>
            <a:r>
              <a:rPr dirty="0" sz="1400" spc="60">
                <a:latin typeface="Calibri"/>
                <a:cs typeface="Calibri"/>
              </a:rPr>
              <a:t>AL </a:t>
            </a:r>
            <a:r>
              <a:rPr dirty="0" sz="1400" spc="-10">
                <a:latin typeface="Calibri"/>
                <a:cs typeface="Calibri"/>
              </a:rPr>
              <a:t>25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30">
                <a:latin typeface="Calibri"/>
                <a:cs typeface="Calibri"/>
              </a:rPr>
              <a:t>AGOStO </a:t>
            </a:r>
            <a:r>
              <a:rPr dirty="0" sz="1400" spc="100">
                <a:latin typeface="Calibri"/>
                <a:cs typeface="Calibri"/>
              </a:rPr>
              <a:t>DE</a:t>
            </a:r>
            <a:r>
              <a:rPr dirty="0" sz="1400" spc="-11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2017 </a:t>
            </a:r>
            <a:r>
              <a:rPr dirty="0" sz="1400" spc="10">
                <a:latin typeface="Calibri"/>
                <a:cs typeface="Calibri"/>
              </a:rPr>
              <a:t>18:00-20:00h.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300"/>
              </a:lnSpc>
            </a:pPr>
            <a:r>
              <a:rPr dirty="0" sz="1400" spc="160">
                <a:latin typeface="Calibri"/>
                <a:cs typeface="Calibri"/>
              </a:rPr>
              <a:t>SAntOS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150">
                <a:latin typeface="Calibri"/>
                <a:cs typeface="Calibri"/>
              </a:rPr>
              <a:t>OChOA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2740"/>
              </a:lnSpc>
              <a:spcBef>
                <a:spcPts val="715"/>
              </a:spcBef>
            </a:pPr>
            <a:r>
              <a:rPr dirty="0" sz="2400" spc="80" b="1">
                <a:latin typeface="Calibri"/>
                <a:cs typeface="Calibri"/>
              </a:rPr>
              <a:t>CADA DÍA </a:t>
            </a:r>
            <a:r>
              <a:rPr dirty="0" sz="2400" spc="105" b="1">
                <a:latin typeface="Calibri"/>
                <a:cs typeface="Calibri"/>
              </a:rPr>
              <a:t>UNA</a:t>
            </a:r>
            <a:r>
              <a:rPr dirty="0" sz="2400" spc="-60" b="1">
                <a:latin typeface="Calibri"/>
                <a:cs typeface="Calibri"/>
              </a:rPr>
              <a:t> </a:t>
            </a:r>
            <a:r>
              <a:rPr dirty="0" sz="2400" spc="25" b="1">
                <a:latin typeface="Calibri"/>
                <a:cs typeface="Calibri"/>
              </a:rPr>
              <a:t>RIMA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660"/>
              </a:lnSpc>
            </a:pPr>
            <a:r>
              <a:rPr dirty="0" sz="1500" spc="180">
                <a:latin typeface="Calibri"/>
                <a:cs typeface="Calibri"/>
              </a:rPr>
              <a:t>CuEntACuEntOS </a:t>
            </a:r>
            <a:r>
              <a:rPr dirty="0" sz="1500" spc="200">
                <a:latin typeface="Calibri"/>
                <a:cs typeface="Calibri"/>
              </a:rPr>
              <a:t>COn</a:t>
            </a:r>
            <a:r>
              <a:rPr dirty="0" sz="1500" spc="-150">
                <a:latin typeface="Calibri"/>
                <a:cs typeface="Calibri"/>
              </a:rPr>
              <a:t> </a:t>
            </a:r>
            <a:r>
              <a:rPr dirty="0" sz="1500" spc="65">
                <a:latin typeface="Calibri"/>
                <a:cs typeface="Calibri"/>
              </a:rPr>
              <a:t>RiMAS</a:t>
            </a:r>
            <a:endParaRPr sz="1500">
              <a:latin typeface="Calibri"/>
              <a:cs typeface="Calibri"/>
            </a:endParaRPr>
          </a:p>
          <a:p>
            <a:pPr algn="just" marL="12700" marR="3521075">
              <a:lnSpc>
                <a:spcPct val="125000"/>
              </a:lnSpc>
              <a:spcBef>
                <a:spcPts val="1015"/>
              </a:spcBef>
            </a:pPr>
            <a:r>
              <a:rPr dirty="0" sz="1000" spc="120">
                <a:latin typeface="Cambria"/>
                <a:cs typeface="Cambria"/>
              </a:rPr>
              <a:t>La </a:t>
            </a:r>
            <a:r>
              <a:rPr dirty="0" sz="1000" spc="85">
                <a:latin typeface="Cambria"/>
                <a:cs typeface="Cambria"/>
              </a:rPr>
              <a:t>semana </a:t>
            </a:r>
            <a:r>
              <a:rPr dirty="0" sz="1000" spc="75">
                <a:latin typeface="Cambria"/>
                <a:cs typeface="Cambria"/>
              </a:rPr>
              <a:t>del </a:t>
            </a:r>
            <a:r>
              <a:rPr dirty="0" sz="1000" spc="35" b="1">
                <a:latin typeface="Book Antiqua"/>
                <a:cs typeface="Book Antiqua"/>
              </a:rPr>
              <a:t>21 </a:t>
            </a:r>
            <a:r>
              <a:rPr dirty="0" sz="1000" spc="40" b="1">
                <a:latin typeface="Book Antiqua"/>
                <a:cs typeface="Book Antiqua"/>
              </a:rPr>
              <a:t>al </a:t>
            </a:r>
            <a:r>
              <a:rPr dirty="0" sz="1000" spc="114" b="1">
                <a:latin typeface="Book Antiqua"/>
                <a:cs typeface="Book Antiqua"/>
              </a:rPr>
              <a:t>25 </a:t>
            </a:r>
            <a:r>
              <a:rPr dirty="0" sz="1000" spc="75" b="1">
                <a:latin typeface="Book Antiqua"/>
                <a:cs typeface="Book Antiqua"/>
              </a:rPr>
              <a:t>de </a:t>
            </a:r>
            <a:r>
              <a:rPr dirty="0" sz="1000" spc="50" b="1">
                <a:latin typeface="Book Antiqua"/>
                <a:cs typeface="Book Antiqua"/>
              </a:rPr>
              <a:t>agosto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75">
                <a:latin typeface="Cambria"/>
                <a:cs typeface="Cambria"/>
              </a:rPr>
              <a:t>18:00-20:00h  </a:t>
            </a:r>
            <a:r>
              <a:rPr dirty="0" sz="1000" spc="65">
                <a:latin typeface="Cambria"/>
                <a:cs typeface="Cambria"/>
              </a:rPr>
              <a:t>cuentacuentos </a:t>
            </a:r>
            <a:r>
              <a:rPr dirty="0" sz="1000" spc="95">
                <a:latin typeface="Cambria"/>
                <a:cs typeface="Cambria"/>
              </a:rPr>
              <a:t>con </a:t>
            </a:r>
            <a:r>
              <a:rPr dirty="0" sz="1000" spc="70">
                <a:latin typeface="Cambria"/>
                <a:cs typeface="Cambria"/>
              </a:rPr>
              <a:t>rimas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65">
                <a:latin typeface="Cambria"/>
                <a:cs typeface="Cambria"/>
              </a:rPr>
              <a:t>Santos </a:t>
            </a:r>
            <a:r>
              <a:rPr dirty="0" sz="1000" spc="145">
                <a:latin typeface="Cambria"/>
                <a:cs typeface="Cambria"/>
              </a:rPr>
              <a:t>ochoa</a:t>
            </a:r>
            <a:r>
              <a:rPr dirty="0" sz="1000" spc="-1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(Calvo </a:t>
            </a:r>
            <a:r>
              <a:rPr dirty="0" sz="1000" spc="114">
                <a:latin typeface="Cambria"/>
                <a:cs typeface="Cambria"/>
              </a:rPr>
              <a:t>So-  </a:t>
            </a:r>
            <a:r>
              <a:rPr dirty="0" sz="1000" spc="45">
                <a:latin typeface="Cambria"/>
                <a:cs typeface="Cambria"/>
              </a:rPr>
              <a:t>telo,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-55">
                <a:latin typeface="Cambria"/>
                <a:cs typeface="Cambria"/>
              </a:rPr>
              <a:t>19)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para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5" b="1">
                <a:latin typeface="Book Antiqua"/>
                <a:cs typeface="Book Antiqua"/>
              </a:rPr>
              <a:t>niños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entre</a:t>
            </a:r>
            <a:r>
              <a:rPr dirty="0" sz="1000" spc="-85" b="1">
                <a:latin typeface="Book Antiqua"/>
                <a:cs typeface="Book Antiqua"/>
              </a:rPr>
              <a:t> </a:t>
            </a:r>
            <a:r>
              <a:rPr dirty="0" sz="1000" spc="135" b="1">
                <a:latin typeface="Book Antiqua"/>
                <a:cs typeface="Book Antiqua"/>
              </a:rPr>
              <a:t>3</a:t>
            </a:r>
            <a:r>
              <a:rPr dirty="0" sz="1000" spc="-110" b="1">
                <a:latin typeface="Book Antiqua"/>
                <a:cs typeface="Book Antiqua"/>
              </a:rPr>
              <a:t> </a:t>
            </a:r>
            <a:r>
              <a:rPr dirty="0" sz="1000" spc="85" b="1">
                <a:latin typeface="Book Antiqua"/>
                <a:cs typeface="Book Antiqua"/>
              </a:rPr>
              <a:t>y</a:t>
            </a:r>
            <a:r>
              <a:rPr dirty="0" sz="1000" spc="-114" b="1">
                <a:latin typeface="Book Antiqua"/>
                <a:cs typeface="Book Antiqua"/>
              </a:rPr>
              <a:t> </a:t>
            </a:r>
            <a:r>
              <a:rPr dirty="0" sz="1000" spc="135" b="1">
                <a:latin typeface="Book Antiqua"/>
                <a:cs typeface="Book Antiqua"/>
              </a:rPr>
              <a:t>8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45" b="1">
                <a:latin typeface="Book Antiqua"/>
                <a:cs typeface="Book Antiqua"/>
              </a:rPr>
              <a:t>años</a:t>
            </a:r>
            <a:r>
              <a:rPr dirty="0" sz="1000" spc="45">
                <a:latin typeface="Cambria"/>
                <a:cs typeface="Cambria"/>
              </a:rPr>
              <a:t>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sesiones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tienen  </a:t>
            </a:r>
            <a:r>
              <a:rPr dirty="0" sz="1000" spc="90">
                <a:latin typeface="Cambria"/>
                <a:cs typeface="Cambria"/>
              </a:rPr>
              <a:t>una </a:t>
            </a:r>
            <a:r>
              <a:rPr dirty="0" sz="1000" spc="80">
                <a:latin typeface="Cambria"/>
                <a:cs typeface="Cambria"/>
              </a:rPr>
              <a:t>duración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20´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40">
                <a:latin typeface="Cambria"/>
                <a:cs typeface="Cambria"/>
              </a:rPr>
              <a:t>se </a:t>
            </a:r>
            <a:r>
              <a:rPr dirty="0" sz="1000" spc="70">
                <a:latin typeface="Cambria"/>
                <a:cs typeface="Cambria"/>
              </a:rPr>
              <a:t>inician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30">
                <a:latin typeface="Cambria"/>
                <a:cs typeface="Cambria"/>
              </a:rPr>
              <a:t>las </a:t>
            </a:r>
            <a:r>
              <a:rPr dirty="0" sz="1000" spc="50">
                <a:latin typeface="Cambria"/>
                <a:cs typeface="Cambria"/>
              </a:rPr>
              <a:t>18:00h, </a:t>
            </a:r>
            <a:r>
              <a:rPr dirty="0" sz="1000" spc="35">
                <a:latin typeface="Cambria"/>
                <a:cs typeface="Cambria"/>
              </a:rPr>
              <a:t>18:30h,  </a:t>
            </a:r>
            <a:r>
              <a:rPr dirty="0" sz="1000" spc="55">
                <a:latin typeface="Cambria"/>
                <a:cs typeface="Cambria"/>
              </a:rPr>
              <a:t>19:00h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19:30h.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75" b="1">
                <a:latin typeface="Book Antiqua"/>
                <a:cs typeface="Book Antiqua"/>
              </a:rPr>
              <a:t>No</a:t>
            </a:r>
            <a:r>
              <a:rPr dirty="0" sz="1000" spc="-10" b="1">
                <a:latin typeface="Book Antiqua"/>
                <a:cs typeface="Book Antiqu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es</a:t>
            </a:r>
            <a:r>
              <a:rPr dirty="0" sz="1000" spc="-10" b="1">
                <a:latin typeface="Book Antiqua"/>
                <a:cs typeface="Book Antiqu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necesario</a:t>
            </a:r>
            <a:r>
              <a:rPr dirty="0" sz="1000" spc="-10" b="1">
                <a:latin typeface="Book Antiqua"/>
                <a:cs typeface="Book Antiqu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inscribirse</a:t>
            </a:r>
            <a:r>
              <a:rPr dirty="0" sz="1000" spc="-40" b="1">
                <a:latin typeface="Book Antiqua"/>
                <a:cs typeface="Book Antiqua"/>
              </a:rPr>
              <a:t> </a:t>
            </a:r>
            <a:r>
              <a:rPr dirty="0" sz="1000" spc="85" b="1">
                <a:latin typeface="Book Antiqua"/>
                <a:cs typeface="Book Antiqua"/>
              </a:rPr>
              <a:t>y</a:t>
            </a:r>
            <a:r>
              <a:rPr dirty="0" sz="1000" spc="-40" b="1">
                <a:latin typeface="Book Antiqua"/>
                <a:cs typeface="Book Antiqu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es</a:t>
            </a:r>
            <a:r>
              <a:rPr dirty="0" sz="1000" spc="-10" b="1">
                <a:latin typeface="Book Antiqua"/>
                <a:cs typeface="Book Antiqua"/>
              </a:rPr>
              <a:t> </a:t>
            </a:r>
            <a:r>
              <a:rPr dirty="0" sz="1000" spc="70" b="1">
                <a:latin typeface="Book Antiqua"/>
                <a:cs typeface="Book Antiqua"/>
              </a:rPr>
              <a:t>gra-  </a:t>
            </a:r>
            <a:r>
              <a:rPr dirty="0" sz="1000" spc="35" b="1">
                <a:latin typeface="Book Antiqua"/>
                <a:cs typeface="Book Antiqua"/>
              </a:rPr>
              <a:t>tuito.</a:t>
            </a:r>
            <a:endParaRPr sz="1000">
              <a:latin typeface="Book Antiqua"/>
              <a:cs typeface="Book Antiqua"/>
            </a:endParaRPr>
          </a:p>
          <a:p>
            <a:pPr algn="just" marL="12700" marR="3519804">
              <a:lnSpc>
                <a:spcPct val="125000"/>
              </a:lnSpc>
              <a:spcBef>
                <a:spcPts val="280"/>
              </a:spcBef>
            </a:pPr>
            <a:r>
              <a:rPr dirty="0" sz="1000" spc="95" b="1">
                <a:latin typeface="Book Antiqua"/>
                <a:cs typeface="Book Antiqua"/>
              </a:rPr>
              <a:t>La</a:t>
            </a:r>
            <a:r>
              <a:rPr dirty="0" sz="1000" spc="-70" b="1">
                <a:latin typeface="Book Antiqua"/>
                <a:cs typeface="Book Antiqua"/>
              </a:rPr>
              <a:t> </a:t>
            </a:r>
            <a:r>
              <a:rPr dirty="0" sz="1000" spc="85" b="1">
                <a:latin typeface="Book Antiqua"/>
                <a:cs typeface="Book Antiqua"/>
              </a:rPr>
              <a:t>rima</a:t>
            </a:r>
            <a:r>
              <a:rPr dirty="0" sz="1000" spc="-70" b="1">
                <a:latin typeface="Book Antiqua"/>
                <a:cs typeface="Book Antiqua"/>
              </a:rPr>
              <a:t> </a:t>
            </a:r>
            <a:r>
              <a:rPr dirty="0" sz="1000" spc="40">
                <a:latin typeface="Cambria"/>
                <a:cs typeface="Cambria"/>
              </a:rPr>
              <a:t>es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elemento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forma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parte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estruc-  </a:t>
            </a:r>
            <a:r>
              <a:rPr dirty="0" sz="1000" spc="40">
                <a:latin typeface="Cambria"/>
                <a:cs typeface="Cambria"/>
              </a:rPr>
              <a:t>turas </a:t>
            </a:r>
            <a:r>
              <a:rPr dirty="0" sz="1000" spc="35">
                <a:latin typeface="Cambria"/>
                <a:cs typeface="Cambria"/>
              </a:rPr>
              <a:t>literarias, </a:t>
            </a:r>
            <a:r>
              <a:rPr dirty="0" sz="1000" spc="65">
                <a:latin typeface="Cambria"/>
                <a:cs typeface="Cambria"/>
              </a:rPr>
              <a:t>básicamente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lecturas cortas, </a:t>
            </a:r>
            <a:r>
              <a:rPr dirty="0" sz="1000" spc="40">
                <a:latin typeface="Cambria"/>
                <a:cs typeface="Cambria"/>
              </a:rPr>
              <a:t>se </a:t>
            </a:r>
            <a:r>
              <a:rPr dirty="0" sz="1000" spc="30">
                <a:latin typeface="Cambria"/>
                <a:cs typeface="Cambria"/>
              </a:rPr>
              <a:t>trata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una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repetición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parcial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total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sonidos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dos  </a:t>
            </a:r>
            <a:r>
              <a:rPr dirty="0" sz="1000" spc="120">
                <a:latin typeface="Cambria"/>
                <a:cs typeface="Cambria"/>
              </a:rPr>
              <a:t>o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más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versos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dentro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una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poesía.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Una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poesía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puede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88866" y="1675511"/>
            <a:ext cx="3311131" cy="1764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 rot="21120000">
            <a:off x="683970" y="367722"/>
            <a:ext cx="1316798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60"/>
              </a:lnSpc>
            </a:pPr>
            <a:r>
              <a:rPr dirty="0" sz="3000" spc="-500">
                <a:latin typeface="Arial"/>
                <a:cs typeface="Arial"/>
              </a:rPr>
              <a:t>Actividades</a:t>
            </a:r>
            <a:endParaRPr sz="3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30</a:t>
            </a:fld>
          </a:p>
        </p:txBody>
      </p:sp>
      <p:sp>
        <p:nvSpPr>
          <p:cNvPr id="7" name="object 7"/>
          <p:cNvSpPr txBox="1"/>
          <p:nvPr/>
        </p:nvSpPr>
        <p:spPr>
          <a:xfrm rot="21120000">
            <a:off x="904345" y="681439"/>
            <a:ext cx="971874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40"/>
              </a:lnSpc>
            </a:pPr>
            <a:r>
              <a:rPr dirty="0" sz="3000" spc="-484">
                <a:latin typeface="Arial"/>
                <a:cs typeface="Arial"/>
              </a:rPr>
              <a:t>infantiles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89" y="2136571"/>
            <a:ext cx="3353435" cy="36341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90">
                <a:latin typeface="Cambria"/>
                <a:cs typeface="Cambria"/>
              </a:rPr>
              <a:t>Durante </a:t>
            </a:r>
            <a:r>
              <a:rPr dirty="0" sz="1000" spc="45">
                <a:latin typeface="Cambria"/>
                <a:cs typeface="Cambria"/>
              </a:rPr>
              <a:t>estos </a:t>
            </a:r>
            <a:r>
              <a:rPr dirty="0" sz="1000" spc="70">
                <a:latin typeface="Cambria"/>
                <a:cs typeface="Cambria"/>
              </a:rPr>
              <a:t>años </a:t>
            </a:r>
            <a:r>
              <a:rPr dirty="0" sz="1000" spc="80">
                <a:latin typeface="Cambria"/>
                <a:cs typeface="Cambria"/>
              </a:rPr>
              <a:t>siempre </a:t>
            </a:r>
            <a:r>
              <a:rPr dirty="0" sz="1000" spc="110">
                <a:latin typeface="Cambria"/>
                <a:cs typeface="Cambria"/>
              </a:rPr>
              <a:t>hemos </a:t>
            </a:r>
            <a:r>
              <a:rPr dirty="0" sz="1000" spc="75">
                <a:latin typeface="Cambria"/>
                <a:cs typeface="Cambria"/>
              </a:rPr>
              <a:t>intentado hacer  </a:t>
            </a:r>
            <a:r>
              <a:rPr dirty="0" sz="1000" spc="60">
                <a:latin typeface="Cambria"/>
                <a:cs typeface="Cambria"/>
              </a:rPr>
              <a:t>crecer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0">
                <a:latin typeface="Cambria"/>
                <a:cs typeface="Cambria"/>
              </a:rPr>
              <a:t>complementar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85">
                <a:latin typeface="Cambria"/>
                <a:cs typeface="Cambria"/>
              </a:rPr>
              <a:t>programación </a:t>
            </a:r>
            <a:r>
              <a:rPr dirty="0" sz="1000" spc="60">
                <a:latin typeface="Cambria"/>
                <a:cs typeface="Cambria"/>
              </a:rPr>
              <a:t>habitual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40">
                <a:latin typeface="Cambria"/>
                <a:cs typeface="Cambria"/>
              </a:rPr>
              <a:t>recitales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0">
                <a:latin typeface="Cambria"/>
                <a:cs typeface="Cambria"/>
              </a:rPr>
              <a:t>presentaciones </a:t>
            </a:r>
            <a:r>
              <a:rPr dirty="0" sz="1000" spc="100">
                <a:latin typeface="Cambria"/>
                <a:cs typeface="Cambria"/>
              </a:rPr>
              <a:t>con </a:t>
            </a:r>
            <a:r>
              <a:rPr dirty="0" sz="1000" spc="55">
                <a:latin typeface="Cambria"/>
                <a:cs typeface="Cambria"/>
              </a:rPr>
              <a:t>actividades </a:t>
            </a:r>
            <a:r>
              <a:rPr dirty="0" sz="1000" spc="45">
                <a:latin typeface="Cambria"/>
                <a:cs typeface="Cambria"/>
              </a:rPr>
              <a:t>adláteres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50">
                <a:latin typeface="Cambria"/>
                <a:cs typeface="Cambria"/>
              </a:rPr>
              <a:t>parejas </a:t>
            </a:r>
            <a:r>
              <a:rPr dirty="0" sz="1000" spc="90">
                <a:latin typeface="Cambria"/>
                <a:cs typeface="Cambria"/>
              </a:rPr>
              <a:t>que </a:t>
            </a:r>
            <a:r>
              <a:rPr dirty="0" sz="1000" spc="65">
                <a:latin typeface="Cambria"/>
                <a:cs typeface="Cambria"/>
              </a:rPr>
              <a:t>convirtiesen </a:t>
            </a:r>
            <a:r>
              <a:rPr dirty="0" sz="1000" spc="50">
                <a:latin typeface="Cambria"/>
                <a:cs typeface="Cambria"/>
              </a:rPr>
              <a:t>al </a:t>
            </a:r>
            <a:r>
              <a:rPr dirty="0" sz="1000" spc="95">
                <a:latin typeface="Cambria"/>
                <a:cs typeface="Cambria"/>
              </a:rPr>
              <a:t>pequeño </a:t>
            </a:r>
            <a:r>
              <a:rPr dirty="0" sz="1000" spc="35">
                <a:latin typeface="Cambria"/>
                <a:cs typeface="Cambria"/>
              </a:rPr>
              <a:t>(¿clandestino?)  </a:t>
            </a:r>
            <a:r>
              <a:rPr dirty="0" sz="1000" spc="125">
                <a:latin typeface="Cambria"/>
                <a:cs typeface="Cambria"/>
              </a:rPr>
              <a:t>mundo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poesía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protagonista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verano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rio-  </a:t>
            </a:r>
            <a:r>
              <a:rPr dirty="0" sz="1000" spc="70">
                <a:latin typeface="Cambria"/>
                <a:cs typeface="Cambria"/>
              </a:rPr>
              <a:t>jano. </a:t>
            </a:r>
            <a:r>
              <a:rPr dirty="0" sz="1000" spc="95">
                <a:latin typeface="Cambria"/>
                <a:cs typeface="Cambria"/>
              </a:rPr>
              <a:t>Desde </a:t>
            </a:r>
            <a:r>
              <a:rPr dirty="0" sz="1000" spc="80">
                <a:latin typeface="Cambria"/>
                <a:cs typeface="Cambria"/>
              </a:rPr>
              <a:t>hace </a:t>
            </a:r>
            <a:r>
              <a:rPr dirty="0" sz="1000" spc="85">
                <a:latin typeface="Cambria"/>
                <a:cs typeface="Cambria"/>
              </a:rPr>
              <a:t>cinco </a:t>
            </a:r>
            <a:r>
              <a:rPr dirty="0" sz="1000" spc="70">
                <a:latin typeface="Cambria"/>
                <a:cs typeface="Cambria"/>
              </a:rPr>
              <a:t>años colabora </a:t>
            </a:r>
            <a:r>
              <a:rPr dirty="0" sz="1000" spc="105">
                <a:latin typeface="Cambria"/>
                <a:cs typeface="Cambria"/>
              </a:rPr>
              <a:t>con </a:t>
            </a:r>
            <a:r>
              <a:rPr dirty="0" sz="1000" spc="60">
                <a:latin typeface="Cambria"/>
                <a:cs typeface="Cambria"/>
              </a:rPr>
              <a:t>el </a:t>
            </a:r>
            <a:r>
              <a:rPr dirty="0" sz="1000" spc="50">
                <a:latin typeface="Cambria"/>
                <a:cs typeface="Cambria"/>
              </a:rPr>
              <a:t>festival  </a:t>
            </a:r>
            <a:r>
              <a:rPr dirty="0" sz="1000" spc="55">
                <a:latin typeface="Cambria"/>
                <a:cs typeface="Cambria"/>
              </a:rPr>
              <a:t>Santos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ochoa,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cadena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librerías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más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grande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esta  </a:t>
            </a:r>
            <a:r>
              <a:rPr dirty="0" sz="1000" spc="50">
                <a:latin typeface="Cambria"/>
                <a:cs typeface="Cambria"/>
              </a:rPr>
              <a:t>tierra (con </a:t>
            </a:r>
            <a:r>
              <a:rPr dirty="0" sz="1000" spc="65">
                <a:latin typeface="Cambria"/>
                <a:cs typeface="Cambria"/>
              </a:rPr>
              <a:t>presencia </a:t>
            </a:r>
            <a:r>
              <a:rPr dirty="0" sz="1000" spc="90">
                <a:latin typeface="Cambria"/>
                <a:cs typeface="Cambria"/>
              </a:rPr>
              <a:t>también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50">
                <a:latin typeface="Cambria"/>
                <a:cs typeface="Cambria"/>
              </a:rPr>
              <a:t>otras </a:t>
            </a:r>
            <a:r>
              <a:rPr dirty="0" sz="1000" spc="90">
                <a:latin typeface="Cambria"/>
                <a:cs typeface="Cambria"/>
              </a:rPr>
              <a:t>comunidades  </a:t>
            </a:r>
            <a:r>
              <a:rPr dirty="0" sz="1000" spc="70">
                <a:latin typeface="Cambria"/>
                <a:cs typeface="Cambria"/>
              </a:rPr>
              <a:t>autónomas), </a:t>
            </a:r>
            <a:r>
              <a:rPr dirty="0" sz="1000" spc="80">
                <a:latin typeface="Cambria"/>
                <a:cs typeface="Cambria"/>
              </a:rPr>
              <a:t>lo </a:t>
            </a:r>
            <a:r>
              <a:rPr dirty="0" sz="1000" spc="70">
                <a:latin typeface="Cambria"/>
                <a:cs typeface="Cambria"/>
              </a:rPr>
              <a:t>cual </a:t>
            </a:r>
            <a:r>
              <a:rPr dirty="0" sz="1000" spc="90">
                <a:latin typeface="Cambria"/>
                <a:cs typeface="Cambria"/>
              </a:rPr>
              <a:t>ha </a:t>
            </a:r>
            <a:r>
              <a:rPr dirty="0" sz="1000" spc="65">
                <a:latin typeface="Cambria"/>
                <a:cs typeface="Cambria"/>
              </a:rPr>
              <a:t>posibilitado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65">
                <a:latin typeface="Cambria"/>
                <a:cs typeface="Cambria"/>
              </a:rPr>
              <a:t>realización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90">
                <a:latin typeface="Cambria"/>
                <a:cs typeface="Cambria"/>
              </a:rPr>
              <a:t>suma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este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proyecto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queremos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contar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 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catálogo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mayor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número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editoriales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poesía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po-  </a:t>
            </a:r>
            <a:r>
              <a:rPr dirty="0" sz="1000" spc="45">
                <a:latin typeface="Cambria"/>
                <a:cs typeface="Cambria"/>
              </a:rPr>
              <a:t>sible. </a:t>
            </a:r>
            <a:r>
              <a:rPr dirty="0" sz="1000" spc="85">
                <a:latin typeface="Cambria"/>
                <a:cs typeface="Cambria"/>
              </a:rPr>
              <a:t>Durante </a:t>
            </a:r>
            <a:r>
              <a:rPr dirty="0" sz="1000" spc="30">
                <a:latin typeface="Cambria"/>
                <a:cs typeface="Cambria"/>
              </a:rPr>
              <a:t>las </a:t>
            </a:r>
            <a:r>
              <a:rPr dirty="0" sz="1000" spc="65">
                <a:latin typeface="Cambria"/>
                <a:cs typeface="Cambria"/>
              </a:rPr>
              <a:t>fechas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80">
                <a:latin typeface="Cambria"/>
                <a:cs typeface="Cambria"/>
              </a:rPr>
              <a:t>duración </a:t>
            </a:r>
            <a:r>
              <a:rPr dirty="0" sz="1000" spc="70">
                <a:latin typeface="Cambria"/>
                <a:cs typeface="Cambria"/>
              </a:rPr>
              <a:t>del </a:t>
            </a:r>
            <a:r>
              <a:rPr dirty="0" sz="1000" spc="110">
                <a:latin typeface="Cambria"/>
                <a:cs typeface="Cambria"/>
              </a:rPr>
              <a:t>XIII </a:t>
            </a:r>
            <a:r>
              <a:rPr dirty="0" sz="1000" spc="75">
                <a:latin typeface="Cambria"/>
                <a:cs typeface="Cambria"/>
              </a:rPr>
              <a:t>Agosto  </a:t>
            </a:r>
            <a:r>
              <a:rPr dirty="0" sz="1000" spc="70">
                <a:latin typeface="Cambria"/>
                <a:cs typeface="Cambria"/>
              </a:rPr>
              <a:t>Clandestino,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poetas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La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Rioja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(del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24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julio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al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-40">
                <a:latin typeface="Cambria"/>
                <a:cs typeface="Cambria"/>
              </a:rPr>
              <a:t>31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30">
                <a:latin typeface="Cambria"/>
                <a:cs typeface="Cambria"/>
              </a:rPr>
              <a:t>agosto),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llevará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cabo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librería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central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Santos  </a:t>
            </a:r>
            <a:r>
              <a:rPr dirty="0" sz="1000" spc="140">
                <a:latin typeface="Cambria"/>
                <a:cs typeface="Cambria"/>
              </a:rPr>
              <a:t>ochoa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Logroño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(Calvo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Sotelo,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-50">
                <a:latin typeface="Cambria"/>
                <a:cs typeface="Cambria"/>
              </a:rPr>
              <a:t>19)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quinta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Feria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  </a:t>
            </a:r>
            <a:r>
              <a:rPr dirty="0" sz="1000" spc="75">
                <a:latin typeface="Cambria"/>
                <a:cs typeface="Cambria"/>
              </a:rPr>
              <a:t>Libro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dedicada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exclusivamente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las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editoriales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poe-  </a:t>
            </a:r>
            <a:r>
              <a:rPr dirty="0" sz="1000" spc="35">
                <a:latin typeface="Cambria"/>
                <a:cs typeface="Cambria"/>
              </a:rPr>
              <a:t>sía, </a:t>
            </a:r>
            <a:r>
              <a:rPr dirty="0" sz="1000" spc="55">
                <a:latin typeface="Cambria"/>
                <a:cs typeface="Cambria"/>
              </a:rPr>
              <a:t>tratando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dar </a:t>
            </a:r>
            <a:r>
              <a:rPr dirty="0" sz="1000" spc="50">
                <a:latin typeface="Cambria"/>
                <a:cs typeface="Cambria"/>
              </a:rPr>
              <a:t>especial visibilidad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45">
                <a:latin typeface="Cambria"/>
                <a:cs typeface="Cambria"/>
              </a:rPr>
              <a:t>aquellas </a:t>
            </a:r>
            <a:r>
              <a:rPr dirty="0" sz="1000" spc="85">
                <a:latin typeface="Cambria"/>
                <a:cs typeface="Cambria"/>
              </a:rPr>
              <a:t>que  </a:t>
            </a:r>
            <a:r>
              <a:rPr dirty="0" sz="1000" spc="70">
                <a:latin typeface="Cambria"/>
                <a:cs typeface="Cambria"/>
              </a:rPr>
              <a:t>tengan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más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problemas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asunto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terrible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dis-  tribución,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aunque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caben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todas,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supuesto.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42959" y="376400"/>
            <a:ext cx="4869815" cy="13068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L="12700" marR="5080" indent="1413510">
              <a:lnSpc>
                <a:spcPct val="77400"/>
              </a:lnSpc>
            </a:pPr>
            <a:r>
              <a:rPr dirty="0" sz="1400" spc="100">
                <a:latin typeface="Calibri"/>
                <a:cs typeface="Calibri"/>
              </a:rPr>
              <a:t>DEL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24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100">
                <a:latin typeface="Calibri"/>
                <a:cs typeface="Calibri"/>
              </a:rPr>
              <a:t>DE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110">
                <a:latin typeface="Calibri"/>
                <a:cs typeface="Calibri"/>
              </a:rPr>
              <a:t>JuLiO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60">
                <a:latin typeface="Calibri"/>
                <a:cs typeface="Calibri"/>
              </a:rPr>
              <a:t>AL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31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100">
                <a:latin typeface="Calibri"/>
                <a:cs typeface="Calibri"/>
              </a:rPr>
              <a:t>DE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130">
                <a:latin typeface="Calibri"/>
                <a:cs typeface="Calibri"/>
              </a:rPr>
              <a:t>AGOStO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100">
                <a:latin typeface="Calibri"/>
                <a:cs typeface="Calibri"/>
              </a:rPr>
              <a:t>DE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2017 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 spc="100">
                <a:latin typeface="Calibri"/>
                <a:cs typeface="Calibri"/>
              </a:rPr>
              <a:t>DE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170">
                <a:latin typeface="Calibri"/>
                <a:cs typeface="Calibri"/>
              </a:rPr>
              <a:t>LunES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20">
                <a:latin typeface="Calibri"/>
                <a:cs typeface="Calibri"/>
              </a:rPr>
              <a:t>A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90">
                <a:latin typeface="Calibri"/>
                <a:cs typeface="Calibri"/>
              </a:rPr>
              <a:t>ViERnES: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100">
                <a:latin typeface="Calibri"/>
                <a:cs typeface="Calibri"/>
              </a:rPr>
              <a:t>DE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9:30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20">
                <a:latin typeface="Calibri"/>
                <a:cs typeface="Calibri"/>
              </a:rPr>
              <a:t>A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14:00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170">
                <a:latin typeface="Calibri"/>
                <a:cs typeface="Calibri"/>
              </a:rPr>
              <a:t>h.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135">
                <a:latin typeface="Calibri"/>
                <a:cs typeface="Calibri"/>
              </a:rPr>
              <a:t>y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100">
                <a:latin typeface="Calibri"/>
                <a:cs typeface="Calibri"/>
              </a:rPr>
              <a:t>DE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17:00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20">
                <a:latin typeface="Calibri"/>
                <a:cs typeface="Calibri"/>
              </a:rPr>
              <a:t>A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21:00</a:t>
            </a:r>
            <a:r>
              <a:rPr dirty="0" sz="1400" spc="25">
                <a:latin typeface="Calibri"/>
                <a:cs typeface="Calibri"/>
              </a:rPr>
              <a:t> </a:t>
            </a:r>
            <a:r>
              <a:rPr dirty="0" sz="1400" spc="170">
                <a:latin typeface="Calibri"/>
                <a:cs typeface="Calibri"/>
              </a:rPr>
              <a:t>h. </a:t>
            </a:r>
            <a:r>
              <a:rPr dirty="0" sz="1400" spc="95">
                <a:latin typeface="Calibri"/>
                <a:cs typeface="Calibri"/>
              </a:rPr>
              <a:t> </a:t>
            </a:r>
            <a:r>
              <a:rPr dirty="0" sz="1400" spc="85">
                <a:latin typeface="Calibri"/>
                <a:cs typeface="Calibri"/>
              </a:rPr>
              <a:t>SáBADOS: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5">
                <a:latin typeface="Calibri"/>
                <a:cs typeface="Calibri"/>
              </a:rPr>
              <a:t>10:00 </a:t>
            </a:r>
            <a:r>
              <a:rPr dirty="0" sz="1400" spc="20">
                <a:latin typeface="Calibri"/>
                <a:cs typeface="Calibri"/>
              </a:rPr>
              <a:t>A </a:t>
            </a:r>
            <a:r>
              <a:rPr dirty="0" sz="1400" spc="-10">
                <a:latin typeface="Calibri"/>
                <a:cs typeface="Calibri"/>
              </a:rPr>
              <a:t>14.00 </a:t>
            </a:r>
            <a:r>
              <a:rPr dirty="0" sz="1400" spc="170">
                <a:latin typeface="Calibri"/>
                <a:cs typeface="Calibri"/>
              </a:rPr>
              <a:t>h. </a:t>
            </a:r>
            <a:r>
              <a:rPr dirty="0" sz="1400" spc="135">
                <a:latin typeface="Calibri"/>
                <a:cs typeface="Calibri"/>
              </a:rPr>
              <a:t>y </a:t>
            </a:r>
            <a:r>
              <a:rPr dirty="0" sz="1400" spc="100">
                <a:latin typeface="Calibri"/>
                <a:cs typeface="Calibri"/>
              </a:rPr>
              <a:t>DE</a:t>
            </a:r>
            <a:r>
              <a:rPr dirty="0" sz="1400" spc="-150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17:30 </a:t>
            </a:r>
            <a:r>
              <a:rPr dirty="0" sz="1400" spc="20">
                <a:latin typeface="Calibri"/>
                <a:cs typeface="Calibri"/>
              </a:rPr>
              <a:t>A </a:t>
            </a:r>
            <a:r>
              <a:rPr dirty="0" sz="1400" spc="-15">
                <a:latin typeface="Calibri"/>
                <a:cs typeface="Calibri"/>
              </a:rPr>
              <a:t>21:00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110"/>
              </a:lnSpc>
            </a:pPr>
            <a:r>
              <a:rPr dirty="0" sz="1400" spc="160">
                <a:latin typeface="Calibri"/>
                <a:cs typeface="Calibri"/>
              </a:rPr>
              <a:t>SAntOS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150">
                <a:latin typeface="Calibri"/>
                <a:cs typeface="Calibri"/>
              </a:rPr>
              <a:t>OChOA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715"/>
              </a:spcBef>
            </a:pPr>
            <a:r>
              <a:rPr dirty="0" sz="2400" spc="75" b="1">
                <a:latin typeface="Calibri"/>
                <a:cs typeface="Calibri"/>
              </a:rPr>
              <a:t>FERIA </a:t>
            </a:r>
            <a:r>
              <a:rPr dirty="0" sz="2400" spc="160" b="1">
                <a:latin typeface="Calibri"/>
                <a:cs typeface="Calibri"/>
              </a:rPr>
              <a:t>DEL </a:t>
            </a:r>
            <a:r>
              <a:rPr dirty="0" sz="2400" spc="114" b="1">
                <a:latin typeface="Calibri"/>
                <a:cs typeface="Calibri"/>
              </a:rPr>
              <a:t>LIBRO </a:t>
            </a:r>
            <a:r>
              <a:rPr dirty="0" sz="2400" spc="155" b="1">
                <a:latin typeface="Calibri"/>
                <a:cs typeface="Calibri"/>
              </a:rPr>
              <a:t>DE</a:t>
            </a:r>
            <a:r>
              <a:rPr dirty="0" sz="2400" spc="-185" b="1">
                <a:latin typeface="Calibri"/>
                <a:cs typeface="Calibri"/>
              </a:rPr>
              <a:t> </a:t>
            </a:r>
            <a:r>
              <a:rPr dirty="0" sz="2400" spc="95" b="1">
                <a:latin typeface="Calibri"/>
                <a:cs typeface="Calibri"/>
              </a:rPr>
              <a:t>POESÍA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73576" y="2170595"/>
            <a:ext cx="3326422" cy="24898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 rot="21120000">
            <a:off x="725704" y="737561"/>
            <a:ext cx="1760042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80"/>
              </a:lnSpc>
            </a:pPr>
            <a:r>
              <a:rPr dirty="0" sz="3000" spc="-625">
                <a:latin typeface="Arial"/>
                <a:cs typeface="Arial"/>
              </a:rPr>
              <a:t>Una </a:t>
            </a:r>
            <a:r>
              <a:rPr dirty="0" sz="3000" spc="-570">
                <a:latin typeface="Arial"/>
                <a:cs typeface="Arial"/>
              </a:rPr>
              <a:t> </a:t>
            </a:r>
            <a:r>
              <a:rPr dirty="0" sz="3000" spc="-600">
                <a:latin typeface="Arial"/>
                <a:cs typeface="Arial"/>
              </a:rPr>
              <a:t>oportunidad</a:t>
            </a:r>
            <a:endParaRPr sz="30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090"/>
              </a:lnSpc>
            </a:pPr>
            <a:fld id="{81D60167-4931-47E6-BA6A-407CBD079E47}" type="slidenum">
              <a:rPr dirty="0" spc="110"/>
              <a:t>30</a:t>
            </a:fld>
          </a:p>
        </p:txBody>
      </p:sp>
      <p:sp>
        <p:nvSpPr>
          <p:cNvPr id="6" name="object 6"/>
          <p:cNvSpPr txBox="1"/>
          <p:nvPr/>
        </p:nvSpPr>
        <p:spPr>
          <a:xfrm rot="21120000">
            <a:off x="409079" y="1051245"/>
            <a:ext cx="2489947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20"/>
              </a:lnSpc>
            </a:pPr>
            <a:r>
              <a:rPr dirty="0" sz="3000" spc="-740">
                <a:latin typeface="Arial"/>
                <a:cs typeface="Arial"/>
              </a:rPr>
              <a:t>de      </a:t>
            </a:r>
            <a:r>
              <a:rPr dirty="0" sz="3000" spc="-700">
                <a:latin typeface="Arial"/>
                <a:cs typeface="Arial"/>
              </a:rPr>
              <a:t>oro    </a:t>
            </a:r>
            <a:r>
              <a:rPr dirty="0" sz="3000" spc="-570">
                <a:latin typeface="Arial"/>
                <a:cs typeface="Arial"/>
              </a:rPr>
              <a:t>para  </a:t>
            </a:r>
            <a:r>
              <a:rPr dirty="0" baseline="1851" sz="4500" spc="-1005">
                <a:latin typeface="Arial"/>
                <a:cs typeface="Arial"/>
              </a:rPr>
              <a:t>acceder   </a:t>
            </a:r>
            <a:r>
              <a:rPr dirty="0" baseline="3703" sz="4500" spc="-937">
                <a:latin typeface="Arial"/>
                <a:cs typeface="Arial"/>
              </a:rPr>
              <a:t>a </a:t>
            </a:r>
            <a:r>
              <a:rPr dirty="0" baseline="3703" sz="4500" spc="-735">
                <a:latin typeface="Arial"/>
                <a:cs typeface="Arial"/>
              </a:rPr>
              <a:t> </a:t>
            </a:r>
            <a:r>
              <a:rPr dirty="0" baseline="4629" sz="4500" spc="-615">
                <a:latin typeface="Arial"/>
                <a:cs typeface="Arial"/>
              </a:rPr>
              <a:t>la</a:t>
            </a:r>
            <a:endParaRPr baseline="4629" sz="4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 rot="21120000">
            <a:off x="292566" y="1364968"/>
            <a:ext cx="2819228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35"/>
              </a:lnSpc>
            </a:pPr>
            <a:r>
              <a:rPr dirty="0" sz="3000" spc="-700">
                <a:latin typeface="Arial"/>
                <a:cs typeface="Arial"/>
              </a:rPr>
              <a:t>mayor    </a:t>
            </a:r>
            <a:r>
              <a:rPr dirty="0" sz="3000" spc="-555">
                <a:latin typeface="Arial"/>
                <a:cs typeface="Arial"/>
              </a:rPr>
              <a:t>variedad  </a:t>
            </a:r>
            <a:r>
              <a:rPr dirty="0" baseline="2777" sz="4500" spc="-1110">
                <a:latin typeface="Arial"/>
                <a:cs typeface="Arial"/>
              </a:rPr>
              <a:t>de      </a:t>
            </a:r>
            <a:r>
              <a:rPr dirty="0" baseline="3703" sz="4500" spc="-810">
                <a:latin typeface="Arial"/>
                <a:cs typeface="Arial"/>
              </a:rPr>
              <a:t>libros</a:t>
            </a:r>
            <a:r>
              <a:rPr dirty="0" baseline="3703" sz="4500" spc="-517">
                <a:latin typeface="Arial"/>
                <a:cs typeface="Arial"/>
              </a:rPr>
              <a:t> </a:t>
            </a:r>
            <a:r>
              <a:rPr dirty="0" baseline="4629" sz="4500" spc="-1110">
                <a:latin typeface="Arial"/>
                <a:cs typeface="Arial"/>
              </a:rPr>
              <a:t>de</a:t>
            </a:r>
            <a:endParaRPr baseline="4629" sz="4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 rot="21120000">
            <a:off x="1050044" y="1678633"/>
            <a:ext cx="1400909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65"/>
              </a:lnSpc>
            </a:pPr>
            <a:r>
              <a:rPr dirty="0" sz="3000" spc="-715">
                <a:latin typeface="Arial"/>
                <a:cs typeface="Arial"/>
              </a:rPr>
              <a:t>poesía   </a:t>
            </a:r>
            <a:r>
              <a:rPr dirty="0" sz="3000" spc="-695">
                <a:latin typeface="Arial"/>
                <a:cs typeface="Arial"/>
              </a:rPr>
              <a:t> </a:t>
            </a:r>
            <a:r>
              <a:rPr dirty="0" sz="3000" spc="-640">
                <a:latin typeface="Arial"/>
                <a:cs typeface="Arial"/>
              </a:rPr>
              <a:t>posible.</a:t>
            </a:r>
            <a:endParaRPr sz="3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840000">
            <a:off x="4652981" y="4911086"/>
            <a:ext cx="2248662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65"/>
              </a:lnSpc>
            </a:pPr>
            <a:r>
              <a:rPr dirty="0" baseline="2777" sz="4500" spc="-1222">
                <a:latin typeface="Arial"/>
                <a:cs typeface="Arial"/>
              </a:rPr>
              <a:t>Conoce                             </a:t>
            </a:r>
            <a:r>
              <a:rPr dirty="0" baseline="1851" sz="4500" spc="-937">
                <a:latin typeface="Arial"/>
                <a:cs typeface="Arial"/>
              </a:rPr>
              <a:t>a   los   </a:t>
            </a:r>
            <a:r>
              <a:rPr dirty="0" sz="3000" spc="-715">
                <a:latin typeface="Arial"/>
                <a:cs typeface="Arial"/>
              </a:rPr>
              <a:t>poetas  </a:t>
            </a:r>
            <a:r>
              <a:rPr dirty="0" sz="3000" spc="-695">
                <a:latin typeface="Arial"/>
                <a:cs typeface="Arial"/>
              </a:rPr>
              <a:t> </a:t>
            </a:r>
            <a:r>
              <a:rPr dirty="0" sz="3000" spc="-740">
                <a:latin typeface="Arial"/>
                <a:cs typeface="Arial"/>
              </a:rPr>
              <a:t>de</a:t>
            </a:r>
            <a:endParaRPr sz="3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840000">
            <a:off x="4455822" y="5218235"/>
            <a:ext cx="2483044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750"/>
              </a:lnSpc>
            </a:pPr>
            <a:r>
              <a:rPr dirty="0" sz="3000" spc="-605">
                <a:latin typeface="Arial"/>
                <a:cs typeface="Arial"/>
              </a:rPr>
              <a:t>cerca,  </a:t>
            </a:r>
            <a:r>
              <a:rPr dirty="0" sz="3000" spc="-645">
                <a:latin typeface="Arial"/>
                <a:cs typeface="Arial"/>
              </a:rPr>
              <a:t>cuéntales   </a:t>
            </a:r>
            <a:r>
              <a:rPr dirty="0" baseline="-1851" sz="4500" spc="-825">
                <a:latin typeface="Arial"/>
                <a:cs typeface="Arial"/>
              </a:rPr>
              <a:t>lo  </a:t>
            </a:r>
            <a:r>
              <a:rPr dirty="0" baseline="-1851" sz="4500" spc="-1087">
                <a:latin typeface="Arial"/>
                <a:cs typeface="Arial"/>
              </a:rPr>
              <a:t>que    </a:t>
            </a:r>
            <a:r>
              <a:rPr dirty="0" baseline="-1851" sz="4500" spc="-1035">
                <a:latin typeface="Arial"/>
                <a:cs typeface="Arial"/>
              </a:rPr>
              <a:t> </a:t>
            </a:r>
            <a:r>
              <a:rPr dirty="0" baseline="-2777" sz="4500" spc="-937">
                <a:latin typeface="Arial"/>
                <a:cs typeface="Arial"/>
              </a:rPr>
              <a:t>te</a:t>
            </a:r>
            <a:endParaRPr baseline="-2777" sz="4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 rot="840000">
            <a:off x="4725537" y="5525346"/>
            <a:ext cx="1783608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05"/>
              </a:lnSpc>
            </a:pPr>
            <a:r>
              <a:rPr dirty="0" baseline="1851" sz="4500" spc="-1027">
                <a:latin typeface="Arial"/>
                <a:cs typeface="Arial"/>
              </a:rPr>
              <a:t>parece   </a:t>
            </a:r>
            <a:r>
              <a:rPr dirty="0" sz="3000" spc="-730">
                <a:latin typeface="Arial"/>
                <a:cs typeface="Arial"/>
              </a:rPr>
              <a:t>su    </a:t>
            </a:r>
            <a:r>
              <a:rPr dirty="0" sz="3000" spc="-665">
                <a:latin typeface="Arial"/>
                <a:cs typeface="Arial"/>
              </a:rPr>
              <a:t> </a:t>
            </a:r>
            <a:r>
              <a:rPr dirty="0" sz="3000" spc="-535">
                <a:latin typeface="Arial"/>
                <a:cs typeface="Arial"/>
              </a:rPr>
              <a:t>trabajo,</a:t>
            </a:r>
            <a:endParaRPr sz="3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 rot="840000">
            <a:off x="4367650" y="5841794"/>
            <a:ext cx="2411537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60"/>
              </a:lnSpc>
            </a:pPr>
            <a:r>
              <a:rPr dirty="0" baseline="2777" sz="4500" spc="-900">
                <a:latin typeface="Arial"/>
                <a:cs typeface="Arial"/>
              </a:rPr>
              <a:t>pierde  </a:t>
            </a:r>
            <a:r>
              <a:rPr dirty="0" baseline="1851" sz="4500" spc="-810">
                <a:latin typeface="Arial"/>
                <a:cs typeface="Arial"/>
              </a:rPr>
              <a:t>el  </a:t>
            </a:r>
            <a:r>
              <a:rPr dirty="0" baseline="1851" sz="4500" spc="-1125">
                <a:latin typeface="Arial"/>
                <a:cs typeface="Arial"/>
              </a:rPr>
              <a:t>miedo       </a:t>
            </a:r>
            <a:r>
              <a:rPr dirty="0" sz="3000" spc="-625">
                <a:latin typeface="Arial"/>
                <a:cs typeface="Arial"/>
              </a:rPr>
              <a:t>a   </a:t>
            </a:r>
            <a:r>
              <a:rPr dirty="0" sz="3000" spc="-409">
                <a:latin typeface="Arial"/>
                <a:cs typeface="Arial"/>
              </a:rPr>
              <a:t>la</a:t>
            </a:r>
            <a:r>
              <a:rPr dirty="0" sz="3000" spc="-375">
                <a:latin typeface="Arial"/>
                <a:cs typeface="Arial"/>
              </a:rPr>
              <a:t> </a:t>
            </a:r>
            <a:r>
              <a:rPr dirty="0" sz="3000" spc="-560">
                <a:latin typeface="Arial"/>
                <a:cs typeface="Arial"/>
              </a:rPr>
              <a:t>leer</a:t>
            </a:r>
            <a:endParaRPr sz="3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840000">
            <a:off x="5084937" y="6139652"/>
            <a:ext cx="745437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770"/>
              </a:lnSpc>
            </a:pPr>
            <a:r>
              <a:rPr dirty="0" sz="3000" spc="-690">
                <a:latin typeface="Arial"/>
                <a:cs typeface="Arial"/>
              </a:rPr>
              <a:t>poesía.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99005" y="1012659"/>
            <a:ext cx="3724910" cy="56819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21105" marR="1199515" indent="-635">
              <a:lnSpc>
                <a:spcPct val="100000"/>
              </a:lnSpc>
            </a:pPr>
            <a:r>
              <a:rPr dirty="0" sz="1000" spc="25" i="1">
                <a:latin typeface="Calibri"/>
                <a:cs typeface="Calibri"/>
              </a:rPr>
              <a:t>La </a:t>
            </a:r>
            <a:r>
              <a:rPr dirty="0" sz="1000" spc="-20" i="1">
                <a:latin typeface="Calibri"/>
                <a:cs typeface="Calibri"/>
              </a:rPr>
              <a:t>organización </a:t>
            </a:r>
            <a:r>
              <a:rPr dirty="0" sz="1000" spc="-40" i="1">
                <a:latin typeface="Calibri"/>
                <a:cs typeface="Calibri"/>
              </a:rPr>
              <a:t>de  </a:t>
            </a:r>
            <a:r>
              <a:rPr dirty="0" sz="1000" spc="-35" i="1">
                <a:latin typeface="Calibri"/>
                <a:cs typeface="Calibri"/>
              </a:rPr>
              <a:t>Agosto </a:t>
            </a:r>
            <a:r>
              <a:rPr dirty="0" sz="1000" spc="-10" i="1">
                <a:latin typeface="Calibri"/>
                <a:cs typeface="Calibri"/>
              </a:rPr>
              <a:t>Clandestino.  </a:t>
            </a:r>
            <a:r>
              <a:rPr dirty="0" sz="1000" spc="-25" i="1">
                <a:latin typeface="Calibri"/>
                <a:cs typeface="Calibri"/>
              </a:rPr>
              <a:t>Poetas </a:t>
            </a:r>
            <a:r>
              <a:rPr dirty="0" sz="1000" spc="-30" i="1">
                <a:latin typeface="Calibri"/>
                <a:cs typeface="Calibri"/>
              </a:rPr>
              <a:t>en </a:t>
            </a:r>
            <a:r>
              <a:rPr dirty="0" sz="1000" spc="-10" i="1">
                <a:latin typeface="Calibri"/>
                <a:cs typeface="Calibri"/>
              </a:rPr>
              <a:t>la Rioja  </a:t>
            </a:r>
            <a:r>
              <a:rPr dirty="0" sz="1000" spc="-40" i="1">
                <a:latin typeface="Calibri"/>
                <a:cs typeface="Calibri"/>
              </a:rPr>
              <a:t>agradece </a:t>
            </a:r>
            <a:r>
              <a:rPr dirty="0" sz="1000" spc="-25" i="1">
                <a:latin typeface="Calibri"/>
                <a:cs typeface="Calibri"/>
              </a:rPr>
              <a:t>a </a:t>
            </a:r>
            <a:r>
              <a:rPr dirty="0" sz="1000" spc="-30" i="1">
                <a:latin typeface="Calibri"/>
                <a:cs typeface="Calibri"/>
              </a:rPr>
              <a:t>los poetas,  </a:t>
            </a:r>
            <a:r>
              <a:rPr dirty="0" sz="1000" spc="-20" i="1">
                <a:latin typeface="Calibri"/>
                <a:cs typeface="Calibri"/>
              </a:rPr>
              <a:t>voluntarios, instituciones  </a:t>
            </a:r>
            <a:r>
              <a:rPr dirty="0" sz="1000" spc="-45" i="1">
                <a:latin typeface="Calibri"/>
                <a:cs typeface="Calibri"/>
              </a:rPr>
              <a:t>y </a:t>
            </a:r>
            <a:r>
              <a:rPr dirty="0" sz="1000" spc="-35" i="1">
                <a:latin typeface="Calibri"/>
                <a:cs typeface="Calibri"/>
              </a:rPr>
              <a:t>empresas </a:t>
            </a:r>
            <a:r>
              <a:rPr dirty="0" sz="1000" spc="-25" i="1">
                <a:latin typeface="Calibri"/>
                <a:cs typeface="Calibri"/>
              </a:rPr>
              <a:t>que </a:t>
            </a:r>
            <a:r>
              <a:rPr dirty="0" sz="1000" spc="-20" i="1">
                <a:latin typeface="Calibri"/>
                <a:cs typeface="Calibri"/>
              </a:rPr>
              <a:t>hacen  </a:t>
            </a:r>
            <a:r>
              <a:rPr dirty="0" sz="1000" spc="-30" i="1">
                <a:latin typeface="Calibri"/>
                <a:cs typeface="Calibri"/>
              </a:rPr>
              <a:t>posible </a:t>
            </a:r>
            <a:r>
              <a:rPr dirty="0" sz="1000" spc="-40" i="1">
                <a:latin typeface="Calibri"/>
                <a:cs typeface="Calibri"/>
              </a:rPr>
              <a:t>esta </a:t>
            </a:r>
            <a:r>
              <a:rPr dirty="0" sz="1000" spc="-25" i="1">
                <a:latin typeface="Calibri"/>
                <a:cs typeface="Calibri"/>
              </a:rPr>
              <a:t>nueva </a:t>
            </a:r>
            <a:r>
              <a:rPr dirty="0" sz="1000" spc="-20" i="1">
                <a:latin typeface="Calibri"/>
                <a:cs typeface="Calibri"/>
              </a:rPr>
              <a:t>edición  </a:t>
            </a:r>
            <a:r>
              <a:rPr dirty="0" sz="1000" spc="-25" i="1">
                <a:latin typeface="Calibri"/>
                <a:cs typeface="Calibri"/>
              </a:rPr>
              <a:t>del </a:t>
            </a:r>
            <a:r>
              <a:rPr dirty="0" sz="1000" spc="-30" i="1">
                <a:latin typeface="Calibri"/>
                <a:cs typeface="Calibri"/>
              </a:rPr>
              <a:t>festival su </a:t>
            </a:r>
            <a:r>
              <a:rPr dirty="0" sz="1000" spc="-15" i="1">
                <a:latin typeface="Calibri"/>
                <a:cs typeface="Calibri"/>
              </a:rPr>
              <a:t>complicidad  </a:t>
            </a:r>
            <a:r>
              <a:rPr dirty="0" sz="1000" spc="-10" i="1">
                <a:latin typeface="Calibri"/>
                <a:cs typeface="Calibri"/>
              </a:rPr>
              <a:t>una </a:t>
            </a:r>
            <a:r>
              <a:rPr dirty="0" sz="1000" spc="-25" i="1">
                <a:latin typeface="Calibri"/>
                <a:cs typeface="Calibri"/>
              </a:rPr>
              <a:t>vez</a:t>
            </a:r>
            <a:r>
              <a:rPr dirty="0" sz="1000" spc="-30" i="1">
                <a:latin typeface="Calibri"/>
                <a:cs typeface="Calibri"/>
              </a:rPr>
              <a:t> </a:t>
            </a:r>
            <a:r>
              <a:rPr dirty="0" sz="1000" spc="-15" i="1">
                <a:latin typeface="Calibri"/>
                <a:cs typeface="Calibri"/>
              </a:rPr>
              <a:t>más:</a:t>
            </a:r>
            <a:endParaRPr sz="1000">
              <a:latin typeface="Calibri"/>
              <a:cs typeface="Calibri"/>
            </a:endParaRPr>
          </a:p>
          <a:p>
            <a:pPr algn="ctr" marL="1287780" marR="1266825" indent="-635">
              <a:lnSpc>
                <a:spcPts val="1200"/>
              </a:lnSpc>
              <a:spcBef>
                <a:spcPts val="30"/>
              </a:spcBef>
            </a:pPr>
            <a:r>
              <a:rPr dirty="0" sz="1000" spc="10">
                <a:latin typeface="Calibri"/>
                <a:cs typeface="Calibri"/>
              </a:rPr>
              <a:t>Gobierno </a:t>
            </a:r>
            <a:r>
              <a:rPr dirty="0" sz="1000" spc="-10">
                <a:latin typeface="Calibri"/>
                <a:cs typeface="Calibri"/>
              </a:rPr>
              <a:t>de </a:t>
            </a:r>
            <a:r>
              <a:rPr dirty="0" sz="1000" spc="35">
                <a:latin typeface="Calibri"/>
                <a:cs typeface="Calibri"/>
              </a:rPr>
              <a:t>La </a:t>
            </a:r>
            <a:r>
              <a:rPr dirty="0" sz="1000" spc="10">
                <a:latin typeface="Calibri"/>
                <a:cs typeface="Calibri"/>
              </a:rPr>
              <a:t>Rioja,  </a:t>
            </a:r>
            <a:r>
              <a:rPr dirty="0" sz="1000" spc="5">
                <a:latin typeface="Calibri"/>
                <a:cs typeface="Calibri"/>
              </a:rPr>
              <a:t>Biblioteca </a:t>
            </a:r>
            <a:r>
              <a:rPr dirty="0" sz="1000" spc="-10">
                <a:latin typeface="Calibri"/>
                <a:cs typeface="Calibri"/>
              </a:rPr>
              <a:t>de </a:t>
            </a:r>
            <a:r>
              <a:rPr dirty="0" sz="1000" spc="35">
                <a:latin typeface="Calibri"/>
                <a:cs typeface="Calibri"/>
              </a:rPr>
              <a:t>La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Rioja,</a:t>
            </a:r>
            <a:endParaRPr sz="1000">
              <a:latin typeface="Calibri"/>
              <a:cs typeface="Calibri"/>
            </a:endParaRPr>
          </a:p>
          <a:p>
            <a:pPr algn="ctr" marL="901700" marR="880110">
              <a:lnSpc>
                <a:spcPts val="1200"/>
              </a:lnSpc>
            </a:pPr>
            <a:r>
              <a:rPr dirty="0" sz="1000" spc="10">
                <a:latin typeface="Calibri"/>
                <a:cs typeface="Calibri"/>
              </a:rPr>
              <a:t>Filmoteca </a:t>
            </a:r>
            <a:r>
              <a:rPr dirty="0" sz="1000" spc="-10">
                <a:latin typeface="Calibri"/>
                <a:cs typeface="Calibri"/>
              </a:rPr>
              <a:t>de </a:t>
            </a:r>
            <a:r>
              <a:rPr dirty="0" sz="1000" spc="35">
                <a:latin typeface="Calibri"/>
                <a:cs typeface="Calibri"/>
              </a:rPr>
              <a:t>La </a:t>
            </a:r>
            <a:r>
              <a:rPr dirty="0" sz="1000" spc="10">
                <a:latin typeface="Calibri"/>
                <a:cs typeface="Calibri"/>
              </a:rPr>
              <a:t>Rioja </a:t>
            </a:r>
            <a:r>
              <a:rPr dirty="0" sz="1000" spc="-5">
                <a:latin typeface="Calibri"/>
                <a:cs typeface="Calibri"/>
              </a:rPr>
              <a:t>Rafael </a:t>
            </a:r>
            <a:r>
              <a:rPr dirty="0" sz="1000" spc="15">
                <a:latin typeface="Calibri"/>
                <a:cs typeface="Calibri"/>
              </a:rPr>
              <a:t>Azcona,  </a:t>
            </a:r>
            <a:r>
              <a:rPr dirty="0" sz="1000" spc="-5">
                <a:latin typeface="Calibri"/>
                <a:cs typeface="Calibri"/>
              </a:rPr>
              <a:t>Ayuntamiento </a:t>
            </a:r>
            <a:r>
              <a:rPr dirty="0" sz="1000" spc="-10">
                <a:latin typeface="Calibri"/>
                <a:cs typeface="Calibri"/>
              </a:rPr>
              <a:t>de</a:t>
            </a:r>
            <a:r>
              <a:rPr dirty="0" sz="1000" spc="2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Fuenmayor,</a:t>
            </a:r>
            <a:endParaRPr sz="1000">
              <a:latin typeface="Calibri"/>
              <a:cs typeface="Calibri"/>
            </a:endParaRPr>
          </a:p>
          <a:p>
            <a:pPr algn="ctr" marL="1356995" marR="1335405">
              <a:lnSpc>
                <a:spcPts val="1200"/>
              </a:lnSpc>
            </a:pPr>
            <a:r>
              <a:rPr dirty="0" sz="1000" spc="30">
                <a:latin typeface="Calibri"/>
                <a:cs typeface="Calibri"/>
              </a:rPr>
              <a:t>El </a:t>
            </a:r>
            <a:r>
              <a:rPr dirty="0" sz="1000" spc="15">
                <a:latin typeface="Calibri"/>
                <a:cs typeface="Calibri"/>
              </a:rPr>
              <a:t>Dorado</a:t>
            </a:r>
            <a:r>
              <a:rPr dirty="0" sz="1000" spc="-7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Café-Bar,  </a:t>
            </a:r>
            <a:r>
              <a:rPr dirty="0" sz="1000" spc="-5">
                <a:latin typeface="Calibri"/>
                <a:cs typeface="Calibri"/>
              </a:rPr>
              <a:t>Renfe,</a:t>
            </a:r>
            <a:endParaRPr sz="1000">
              <a:latin typeface="Calibri"/>
              <a:cs typeface="Calibri"/>
            </a:endParaRPr>
          </a:p>
          <a:p>
            <a:pPr algn="ctr" marL="1451610" marR="1430655">
              <a:lnSpc>
                <a:spcPts val="1200"/>
              </a:lnSpc>
            </a:pPr>
            <a:r>
              <a:rPr dirty="0" sz="1000" spc="25">
                <a:latin typeface="Calibri"/>
                <a:cs typeface="Calibri"/>
              </a:rPr>
              <a:t>Cross</a:t>
            </a:r>
            <a:r>
              <a:rPr dirty="0" sz="1000" spc="-5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Business, </a:t>
            </a:r>
            <a:r>
              <a:rPr dirty="0" sz="1000" spc="10">
                <a:latin typeface="Calibri"/>
                <a:cs typeface="Calibri"/>
              </a:rPr>
              <a:t> </a:t>
            </a:r>
            <a:r>
              <a:rPr dirty="0" sz="1000" spc="40">
                <a:latin typeface="Calibri"/>
                <a:cs typeface="Calibri"/>
              </a:rPr>
              <a:t>hotel </a:t>
            </a:r>
            <a:r>
              <a:rPr dirty="0" sz="1000" spc="20">
                <a:latin typeface="Calibri"/>
                <a:cs typeface="Calibri"/>
              </a:rPr>
              <a:t>Gran</a:t>
            </a:r>
            <a:r>
              <a:rPr dirty="0" sz="1000" spc="-7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Vía,  </a:t>
            </a:r>
            <a:r>
              <a:rPr dirty="0" sz="1000" spc="20">
                <a:latin typeface="Calibri"/>
                <a:cs typeface="Calibri"/>
              </a:rPr>
              <a:t>Santos Ochoa,  </a:t>
            </a:r>
            <a:r>
              <a:rPr dirty="0" sz="1000" spc="25">
                <a:latin typeface="Calibri"/>
                <a:cs typeface="Calibri"/>
              </a:rPr>
              <a:t>Limbo </a:t>
            </a:r>
            <a:r>
              <a:rPr dirty="0" sz="1000" spc="15">
                <a:latin typeface="Calibri"/>
                <a:cs typeface="Calibri"/>
              </a:rPr>
              <a:t>Escena,  </a:t>
            </a:r>
            <a:r>
              <a:rPr dirty="0" sz="1000">
                <a:latin typeface="Calibri"/>
                <a:cs typeface="Calibri"/>
              </a:rPr>
              <a:t>Peñaclara,</a:t>
            </a:r>
            <a:endParaRPr sz="1000">
              <a:latin typeface="Calibri"/>
              <a:cs typeface="Calibri"/>
            </a:endParaRPr>
          </a:p>
          <a:p>
            <a:pPr algn="ctr" marL="12700">
              <a:lnSpc>
                <a:spcPts val="1160"/>
              </a:lnSpc>
            </a:pPr>
            <a:r>
              <a:rPr dirty="0" sz="1000" spc="-50">
                <a:latin typeface="Calibri"/>
                <a:cs typeface="Calibri"/>
              </a:rPr>
              <a:t>y </a:t>
            </a:r>
            <a:r>
              <a:rPr dirty="0" sz="1000">
                <a:latin typeface="Calibri"/>
                <a:cs typeface="Calibri"/>
              </a:rPr>
              <a:t>Restaurante </a:t>
            </a:r>
            <a:r>
              <a:rPr dirty="0" sz="1000" spc="35">
                <a:latin typeface="Calibri"/>
                <a:cs typeface="Calibri"/>
              </a:rPr>
              <a:t>La </a:t>
            </a:r>
            <a:r>
              <a:rPr dirty="0" sz="1000">
                <a:latin typeface="Calibri"/>
                <a:cs typeface="Calibri"/>
              </a:rPr>
              <a:t>Mejillonera.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000" spc="15">
                <a:latin typeface="Calibri"/>
                <a:cs typeface="Calibri"/>
              </a:rPr>
              <a:t>Agosto </a:t>
            </a:r>
            <a:r>
              <a:rPr dirty="0" sz="1000" spc="10">
                <a:latin typeface="Calibri"/>
                <a:cs typeface="Calibri"/>
              </a:rPr>
              <a:t>Clandestino. </a:t>
            </a:r>
            <a:r>
              <a:rPr dirty="0" sz="1000" spc="5">
                <a:latin typeface="Calibri"/>
                <a:cs typeface="Calibri"/>
              </a:rPr>
              <a:t>Poetas </a:t>
            </a:r>
            <a:r>
              <a:rPr dirty="0" sz="1000" spc="-5">
                <a:latin typeface="Calibri"/>
                <a:cs typeface="Calibri"/>
              </a:rPr>
              <a:t>en </a:t>
            </a:r>
            <a:r>
              <a:rPr dirty="0" sz="1000">
                <a:latin typeface="Calibri"/>
                <a:cs typeface="Calibri"/>
              </a:rPr>
              <a:t>la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Rioja</a:t>
            </a:r>
            <a:endParaRPr sz="1000">
              <a:latin typeface="Calibri"/>
              <a:cs typeface="Calibri"/>
            </a:endParaRPr>
          </a:p>
          <a:p>
            <a:pPr marL="12700" marR="5080" indent="79375">
              <a:lnSpc>
                <a:spcPct val="100000"/>
              </a:lnSpc>
            </a:pPr>
            <a:r>
              <a:rPr dirty="0" sz="1000" spc="-5">
                <a:latin typeface="Calibri"/>
                <a:cs typeface="Calibri"/>
              </a:rPr>
              <a:t>agradece </a:t>
            </a:r>
            <a:r>
              <a:rPr dirty="0" sz="1000">
                <a:latin typeface="Calibri"/>
                <a:cs typeface="Calibri"/>
              </a:rPr>
              <a:t>cualquier forma </a:t>
            </a:r>
            <a:r>
              <a:rPr dirty="0" sz="1000" spc="-10">
                <a:latin typeface="Calibri"/>
                <a:cs typeface="Calibri"/>
              </a:rPr>
              <a:t>de </a:t>
            </a:r>
            <a:r>
              <a:rPr dirty="0" sz="1000" spc="15">
                <a:latin typeface="Calibri"/>
                <a:cs typeface="Calibri"/>
              </a:rPr>
              <a:t>difusión </a:t>
            </a:r>
            <a:r>
              <a:rPr dirty="0" sz="1000" spc="-10">
                <a:latin typeface="Calibri"/>
                <a:cs typeface="Calibri"/>
              </a:rPr>
              <a:t>de </a:t>
            </a:r>
            <a:r>
              <a:rPr dirty="0" sz="1000" spc="20">
                <a:latin typeface="Calibri"/>
                <a:cs typeface="Calibri"/>
              </a:rPr>
              <a:t>las </a:t>
            </a:r>
            <a:r>
              <a:rPr dirty="0" sz="1000" spc="5">
                <a:latin typeface="Calibri"/>
                <a:cs typeface="Calibri"/>
              </a:rPr>
              <a:t>actividades </a:t>
            </a:r>
            <a:r>
              <a:rPr dirty="0" sz="1000" spc="-5">
                <a:latin typeface="Calibri"/>
                <a:cs typeface="Calibri"/>
              </a:rPr>
              <a:t>del festival.  </a:t>
            </a:r>
            <a:r>
              <a:rPr dirty="0" sz="1000" spc="45">
                <a:latin typeface="Calibri"/>
                <a:cs typeface="Calibri"/>
              </a:rPr>
              <a:t>Si </a:t>
            </a:r>
            <a:r>
              <a:rPr dirty="0" sz="1000" spc="10">
                <a:latin typeface="Calibri"/>
                <a:cs typeface="Calibri"/>
              </a:rPr>
              <a:t>deseas ampliar </a:t>
            </a:r>
            <a:r>
              <a:rPr dirty="0" sz="1000">
                <a:latin typeface="Calibri"/>
                <a:cs typeface="Calibri"/>
              </a:rPr>
              <a:t>la </a:t>
            </a:r>
            <a:r>
              <a:rPr dirty="0" sz="1000" spc="10">
                <a:latin typeface="Calibri"/>
                <a:cs typeface="Calibri"/>
              </a:rPr>
              <a:t>información </a:t>
            </a:r>
            <a:r>
              <a:rPr dirty="0" sz="1000" spc="5">
                <a:latin typeface="Calibri"/>
                <a:cs typeface="Calibri"/>
              </a:rPr>
              <a:t>o </a:t>
            </a:r>
            <a:r>
              <a:rPr dirty="0" sz="1000" spc="-5">
                <a:latin typeface="Calibri"/>
                <a:cs typeface="Calibri"/>
              </a:rPr>
              <a:t>entrevistar a </a:t>
            </a:r>
            <a:r>
              <a:rPr dirty="0" sz="1000" spc="10">
                <a:latin typeface="Calibri"/>
                <a:cs typeface="Calibri"/>
              </a:rPr>
              <a:t>alguno </a:t>
            </a:r>
            <a:r>
              <a:rPr dirty="0" sz="1000" spc="-10">
                <a:latin typeface="Calibri"/>
                <a:cs typeface="Calibri"/>
              </a:rPr>
              <a:t>de </a:t>
            </a:r>
            <a:r>
              <a:rPr dirty="0" sz="1000" spc="20">
                <a:latin typeface="Calibri"/>
                <a:cs typeface="Calibri"/>
              </a:rPr>
              <a:t>los</a:t>
            </a:r>
            <a:r>
              <a:rPr dirty="0" sz="1000" spc="15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autores: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ts val="1570"/>
              </a:lnSpc>
            </a:pPr>
            <a:r>
              <a:rPr dirty="0" sz="1400" spc="-10" b="1">
                <a:latin typeface="Calibri"/>
                <a:cs typeface="Calibri"/>
              </a:rPr>
              <a:t>686 745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spc="-10" b="1">
                <a:latin typeface="Calibri"/>
                <a:cs typeface="Calibri"/>
              </a:rPr>
              <a:t>067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400" spc="5" b="1">
                <a:latin typeface="Calibri"/>
                <a:cs typeface="Calibri"/>
                <a:hlinkClick r:id="rId2"/>
              </a:rPr>
              <a:t>4deagosto@gmail.com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 sz="1000" spc="15">
                <a:latin typeface="Calibri"/>
                <a:cs typeface="Calibri"/>
              </a:rPr>
              <a:t>(Enrique)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312420" marR="304165" indent="-635">
              <a:lnSpc>
                <a:spcPct val="116700"/>
              </a:lnSpc>
              <a:spcBef>
                <a:spcPts val="5"/>
              </a:spcBef>
            </a:pPr>
            <a:r>
              <a:rPr dirty="0" sz="1000" spc="100">
                <a:latin typeface="Calibri"/>
                <a:cs typeface="Calibri"/>
              </a:rPr>
              <a:t>O </a:t>
            </a:r>
            <a:r>
              <a:rPr dirty="0" sz="1000">
                <a:latin typeface="Calibri"/>
                <a:cs typeface="Calibri"/>
              </a:rPr>
              <a:t>también </a:t>
            </a:r>
            <a:r>
              <a:rPr dirty="0" sz="1000" spc="-5">
                <a:latin typeface="Calibri"/>
                <a:cs typeface="Calibri"/>
              </a:rPr>
              <a:t>en </a:t>
            </a:r>
            <a:r>
              <a:rPr dirty="0" sz="1000" spc="20">
                <a:latin typeface="Calibri"/>
                <a:cs typeface="Calibri"/>
              </a:rPr>
              <a:t>las </a:t>
            </a:r>
            <a:r>
              <a:rPr dirty="0" sz="1000">
                <a:latin typeface="Calibri"/>
                <a:cs typeface="Calibri"/>
              </a:rPr>
              <a:t>redes </a:t>
            </a:r>
            <a:r>
              <a:rPr dirty="0" sz="1000" spc="10">
                <a:latin typeface="Calibri"/>
                <a:cs typeface="Calibri"/>
              </a:rPr>
              <a:t>sociales:  </a:t>
            </a:r>
            <a:r>
              <a:rPr dirty="0" sz="1000" spc="5">
                <a:latin typeface="Calibri"/>
                <a:cs typeface="Calibri"/>
                <a:hlinkClick r:id="rId3"/>
              </a:rPr>
              <a:t>http://eds4deagosto.blogspot.com.es </a:t>
            </a:r>
            <a:r>
              <a:rPr dirty="0" sz="1000" spc="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https://twitter.com/4deAgosto1  </a:t>
            </a:r>
            <a:r>
              <a:rPr dirty="0" sz="1000">
                <a:latin typeface="Calibri"/>
                <a:cs typeface="Calibri"/>
                <a:hlinkClick r:id="rId4"/>
              </a:rPr>
              <a:t>https://www.facebook.com/groups/edicionesdel4deagosto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  <a:hlinkClick r:id="rId5"/>
              </a:rPr>
              <a:t>https://www.facebook.com/agostoclandestino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  <a:hlinkClick r:id="rId6"/>
              </a:rPr>
              <a:t>https://www.facebook.com/events/1631873426857625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37367" y="6845046"/>
            <a:ext cx="559943" cy="5637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738729" y="7038861"/>
            <a:ext cx="1558925" cy="153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45" i="1">
                <a:latin typeface="Calibri"/>
                <a:cs typeface="Calibri"/>
              </a:rPr>
              <a:t>CONSULTA </a:t>
            </a:r>
            <a:r>
              <a:rPr dirty="0" sz="900" spc="55" i="1">
                <a:latin typeface="Calibri"/>
                <a:cs typeface="Calibri"/>
              </a:rPr>
              <a:t>EL </a:t>
            </a:r>
            <a:r>
              <a:rPr dirty="0" sz="900" spc="40" i="1">
                <a:latin typeface="Calibri"/>
                <a:cs typeface="Calibri"/>
              </a:rPr>
              <a:t>PROGRAMA</a:t>
            </a:r>
            <a:r>
              <a:rPr dirty="0" sz="900" spc="-105" i="1">
                <a:latin typeface="Calibri"/>
                <a:cs typeface="Calibri"/>
              </a:rPr>
              <a:t> </a:t>
            </a:r>
            <a:r>
              <a:rPr dirty="0" sz="900" spc="40" i="1">
                <a:latin typeface="Calibri"/>
                <a:cs typeface="Calibri"/>
              </a:rPr>
              <a:t>EN: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79353" y="7499337"/>
            <a:ext cx="485193" cy="4851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262452" y="7598562"/>
            <a:ext cx="1035685" cy="267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90"/>
              </a:lnSpc>
            </a:pPr>
            <a:r>
              <a:rPr dirty="0" sz="900" spc="35" i="1">
                <a:latin typeface="Calibri"/>
                <a:cs typeface="Calibri"/>
              </a:rPr>
              <a:t>TELEGRAM:</a:t>
            </a:r>
            <a:r>
              <a:rPr dirty="0" sz="900" spc="-55" i="1">
                <a:latin typeface="Calibri"/>
                <a:cs typeface="Calibri"/>
              </a:rPr>
              <a:t> </a:t>
            </a:r>
            <a:r>
              <a:rPr dirty="0" sz="900" spc="40" i="1">
                <a:latin typeface="Calibri"/>
                <a:cs typeface="Calibri"/>
              </a:rPr>
              <a:t>POETAS</a:t>
            </a:r>
            <a:endParaRPr sz="900">
              <a:latin typeface="Calibri"/>
              <a:cs typeface="Calibri"/>
            </a:endParaRPr>
          </a:p>
          <a:p>
            <a:pPr marL="401320">
              <a:lnSpc>
                <a:spcPts val="990"/>
              </a:lnSpc>
            </a:pPr>
            <a:r>
              <a:rPr dirty="0" sz="900" spc="70" i="1">
                <a:latin typeface="Calibri"/>
                <a:cs typeface="Calibri"/>
              </a:rPr>
              <a:t>EN </a:t>
            </a:r>
            <a:r>
              <a:rPr dirty="0" sz="900" spc="40" i="1">
                <a:latin typeface="Calibri"/>
                <a:cs typeface="Calibri"/>
              </a:rPr>
              <a:t>LA</a:t>
            </a:r>
            <a:r>
              <a:rPr dirty="0" sz="900" spc="-120" i="1">
                <a:latin typeface="Calibri"/>
                <a:cs typeface="Calibri"/>
              </a:rPr>
              <a:t> </a:t>
            </a:r>
            <a:r>
              <a:rPr dirty="0" sz="900" spc="35" i="1">
                <a:latin typeface="Calibri"/>
                <a:cs typeface="Calibri"/>
              </a:rPr>
              <a:t>RIOJA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0290" y="9495318"/>
            <a:ext cx="1065485" cy="36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21117" y="9496906"/>
            <a:ext cx="609694" cy="3546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0178021"/>
            <a:ext cx="7560309" cy="514350"/>
          </a:xfrm>
          <a:custGeom>
            <a:avLst/>
            <a:gdLst/>
            <a:ahLst/>
            <a:cxnLst/>
            <a:rect l="l" t="t" r="r" b="b"/>
            <a:pathLst>
              <a:path w="7560309" h="514350">
                <a:moveTo>
                  <a:pt x="0" y="513981"/>
                </a:moveTo>
                <a:lnTo>
                  <a:pt x="7560005" y="513981"/>
                </a:lnTo>
                <a:lnTo>
                  <a:pt x="7560005" y="0"/>
                </a:lnTo>
                <a:lnTo>
                  <a:pt x="0" y="0"/>
                </a:lnTo>
                <a:lnTo>
                  <a:pt x="0" y="5139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82732" y="9575775"/>
            <a:ext cx="6977380" cy="1116330"/>
          </a:xfrm>
          <a:custGeom>
            <a:avLst/>
            <a:gdLst/>
            <a:ahLst/>
            <a:cxnLst/>
            <a:rect l="l" t="t" r="r" b="b"/>
            <a:pathLst>
              <a:path w="6977380" h="1116329">
                <a:moveTo>
                  <a:pt x="6977272" y="0"/>
                </a:moveTo>
                <a:lnTo>
                  <a:pt x="0" y="1116228"/>
                </a:lnTo>
                <a:lnTo>
                  <a:pt x="6977272" y="1116228"/>
                </a:lnTo>
                <a:lnTo>
                  <a:pt x="6977272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82732" y="9575775"/>
            <a:ext cx="6977380" cy="1116330"/>
          </a:xfrm>
          <a:custGeom>
            <a:avLst/>
            <a:gdLst/>
            <a:ahLst/>
            <a:cxnLst/>
            <a:rect l="l" t="t" r="r" b="b"/>
            <a:pathLst>
              <a:path w="6977380" h="1116329">
                <a:moveTo>
                  <a:pt x="0" y="1116228"/>
                </a:moveTo>
                <a:lnTo>
                  <a:pt x="6977272" y="0"/>
                </a:lnTo>
              </a:path>
            </a:pathLst>
          </a:custGeom>
          <a:ln w="682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00004" y="10320839"/>
            <a:ext cx="1161871" cy="1199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52434" y="9027197"/>
            <a:ext cx="995117" cy="2416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40100" y="9092644"/>
            <a:ext cx="143510" cy="109220"/>
          </a:xfrm>
          <a:custGeom>
            <a:avLst/>
            <a:gdLst/>
            <a:ahLst/>
            <a:cxnLst/>
            <a:rect l="l" t="t" r="r" b="b"/>
            <a:pathLst>
              <a:path w="143510" h="109220">
                <a:moveTo>
                  <a:pt x="91823" y="0"/>
                </a:moveTo>
                <a:lnTo>
                  <a:pt x="42446" y="6262"/>
                </a:lnTo>
                <a:lnTo>
                  <a:pt x="8078" y="34600"/>
                </a:lnTo>
                <a:lnTo>
                  <a:pt x="0" y="81773"/>
                </a:lnTo>
                <a:lnTo>
                  <a:pt x="3354" y="93997"/>
                </a:lnTo>
                <a:lnTo>
                  <a:pt x="11685" y="102911"/>
                </a:lnTo>
                <a:lnTo>
                  <a:pt x="26400" y="107176"/>
                </a:lnTo>
                <a:lnTo>
                  <a:pt x="49816" y="108564"/>
                </a:lnTo>
                <a:lnTo>
                  <a:pt x="71207" y="108680"/>
                </a:lnTo>
                <a:lnTo>
                  <a:pt x="91583" y="107496"/>
                </a:lnTo>
                <a:lnTo>
                  <a:pt x="111958" y="104982"/>
                </a:lnTo>
                <a:lnTo>
                  <a:pt x="118847" y="95751"/>
                </a:lnTo>
                <a:lnTo>
                  <a:pt x="82320" y="95751"/>
                </a:lnTo>
                <a:lnTo>
                  <a:pt x="66376" y="95376"/>
                </a:lnTo>
                <a:lnTo>
                  <a:pt x="55636" y="94359"/>
                </a:lnTo>
                <a:lnTo>
                  <a:pt x="45040" y="88733"/>
                </a:lnTo>
                <a:lnTo>
                  <a:pt x="40863" y="79586"/>
                </a:lnTo>
                <a:lnTo>
                  <a:pt x="40366" y="71060"/>
                </a:lnTo>
                <a:lnTo>
                  <a:pt x="40808" y="67297"/>
                </a:lnTo>
                <a:lnTo>
                  <a:pt x="94292" y="67297"/>
                </a:lnTo>
                <a:lnTo>
                  <a:pt x="105938" y="65766"/>
                </a:lnTo>
                <a:lnTo>
                  <a:pt x="119419" y="62104"/>
                </a:lnTo>
                <a:lnTo>
                  <a:pt x="129609" y="56210"/>
                </a:lnTo>
                <a:lnTo>
                  <a:pt x="53125" y="56210"/>
                </a:lnTo>
                <a:lnTo>
                  <a:pt x="41973" y="55664"/>
                </a:lnTo>
                <a:lnTo>
                  <a:pt x="57892" y="20509"/>
                </a:lnTo>
                <a:lnTo>
                  <a:pt x="81349" y="10705"/>
                </a:lnTo>
                <a:lnTo>
                  <a:pt x="135115" y="10705"/>
                </a:lnTo>
                <a:lnTo>
                  <a:pt x="132640" y="7981"/>
                </a:lnTo>
                <a:lnTo>
                  <a:pt x="118121" y="2577"/>
                </a:lnTo>
                <a:lnTo>
                  <a:pt x="105000" y="713"/>
                </a:lnTo>
                <a:lnTo>
                  <a:pt x="91823" y="0"/>
                </a:lnTo>
                <a:close/>
              </a:path>
              <a:path w="143510" h="109220">
                <a:moveTo>
                  <a:pt x="121115" y="92712"/>
                </a:moveTo>
                <a:lnTo>
                  <a:pt x="101292" y="95019"/>
                </a:lnTo>
                <a:lnTo>
                  <a:pt x="82320" y="95751"/>
                </a:lnTo>
                <a:lnTo>
                  <a:pt x="118847" y="95751"/>
                </a:lnTo>
                <a:lnTo>
                  <a:pt x="121115" y="92712"/>
                </a:lnTo>
                <a:close/>
              </a:path>
              <a:path w="143510" h="109220">
                <a:moveTo>
                  <a:pt x="94292" y="67297"/>
                </a:moveTo>
                <a:lnTo>
                  <a:pt x="40808" y="67297"/>
                </a:lnTo>
                <a:lnTo>
                  <a:pt x="54403" y="68389"/>
                </a:lnTo>
                <a:lnTo>
                  <a:pt x="68465" y="68666"/>
                </a:lnTo>
                <a:lnTo>
                  <a:pt x="82069" y="68258"/>
                </a:lnTo>
                <a:lnTo>
                  <a:pt x="94292" y="67297"/>
                </a:lnTo>
                <a:close/>
              </a:path>
              <a:path w="143510" h="109220">
                <a:moveTo>
                  <a:pt x="135115" y="10705"/>
                </a:moveTo>
                <a:lnTo>
                  <a:pt x="81349" y="10705"/>
                </a:lnTo>
                <a:lnTo>
                  <a:pt x="86782" y="10760"/>
                </a:lnTo>
                <a:lnTo>
                  <a:pt x="94492" y="12344"/>
                </a:lnTo>
                <a:lnTo>
                  <a:pt x="101492" y="15940"/>
                </a:lnTo>
                <a:lnTo>
                  <a:pt x="105494" y="22330"/>
                </a:lnTo>
                <a:lnTo>
                  <a:pt x="106434" y="30201"/>
                </a:lnTo>
                <a:lnTo>
                  <a:pt x="104249" y="38241"/>
                </a:lnTo>
                <a:lnTo>
                  <a:pt x="63560" y="56186"/>
                </a:lnTo>
                <a:lnTo>
                  <a:pt x="53125" y="56210"/>
                </a:lnTo>
                <a:lnTo>
                  <a:pt x="129609" y="56210"/>
                </a:lnTo>
                <a:lnTo>
                  <a:pt x="131829" y="54926"/>
                </a:lnTo>
                <a:lnTo>
                  <a:pt x="140266" y="42847"/>
                </a:lnTo>
                <a:lnTo>
                  <a:pt x="143185" y="28851"/>
                </a:lnTo>
                <a:lnTo>
                  <a:pt x="140819" y="16984"/>
                </a:lnTo>
                <a:lnTo>
                  <a:pt x="135115" y="10705"/>
                </a:lnTo>
                <a:close/>
              </a:path>
            </a:pathLst>
          </a:custGeom>
          <a:solidFill>
            <a:srgbClr val="3939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751544" y="9092644"/>
            <a:ext cx="143510" cy="109220"/>
          </a:xfrm>
          <a:custGeom>
            <a:avLst/>
            <a:gdLst/>
            <a:ahLst/>
            <a:cxnLst/>
            <a:rect l="l" t="t" r="r" b="b"/>
            <a:pathLst>
              <a:path w="143510" h="109220">
                <a:moveTo>
                  <a:pt x="91874" y="0"/>
                </a:moveTo>
                <a:lnTo>
                  <a:pt x="42456" y="6262"/>
                </a:lnTo>
                <a:lnTo>
                  <a:pt x="8142" y="34600"/>
                </a:lnTo>
                <a:lnTo>
                  <a:pt x="0" y="81773"/>
                </a:lnTo>
                <a:lnTo>
                  <a:pt x="3386" y="93997"/>
                </a:lnTo>
                <a:lnTo>
                  <a:pt x="11719" y="102911"/>
                </a:lnTo>
                <a:lnTo>
                  <a:pt x="26419" y="107176"/>
                </a:lnTo>
                <a:lnTo>
                  <a:pt x="49838" y="108564"/>
                </a:lnTo>
                <a:lnTo>
                  <a:pt x="71220" y="108680"/>
                </a:lnTo>
                <a:lnTo>
                  <a:pt x="91573" y="107496"/>
                </a:lnTo>
                <a:lnTo>
                  <a:pt x="111905" y="104982"/>
                </a:lnTo>
                <a:lnTo>
                  <a:pt x="118876" y="95751"/>
                </a:lnTo>
                <a:lnTo>
                  <a:pt x="82359" y="95751"/>
                </a:lnTo>
                <a:lnTo>
                  <a:pt x="66384" y="95376"/>
                </a:lnTo>
                <a:lnTo>
                  <a:pt x="55609" y="94359"/>
                </a:lnTo>
                <a:lnTo>
                  <a:pt x="45039" y="88733"/>
                </a:lnTo>
                <a:lnTo>
                  <a:pt x="40872" y="79586"/>
                </a:lnTo>
                <a:lnTo>
                  <a:pt x="40376" y="71060"/>
                </a:lnTo>
                <a:lnTo>
                  <a:pt x="40819" y="67297"/>
                </a:lnTo>
                <a:lnTo>
                  <a:pt x="94311" y="67297"/>
                </a:lnTo>
                <a:lnTo>
                  <a:pt x="105952" y="65766"/>
                </a:lnTo>
                <a:lnTo>
                  <a:pt x="119406" y="62104"/>
                </a:lnTo>
                <a:lnTo>
                  <a:pt x="129581" y="56210"/>
                </a:lnTo>
                <a:lnTo>
                  <a:pt x="53122" y="56210"/>
                </a:lnTo>
                <a:lnTo>
                  <a:pt x="41984" y="55664"/>
                </a:lnTo>
                <a:lnTo>
                  <a:pt x="57921" y="20509"/>
                </a:lnTo>
                <a:lnTo>
                  <a:pt x="81331" y="10705"/>
                </a:lnTo>
                <a:lnTo>
                  <a:pt x="135097" y="10705"/>
                </a:lnTo>
                <a:lnTo>
                  <a:pt x="132616" y="7981"/>
                </a:lnTo>
                <a:lnTo>
                  <a:pt x="118067" y="2577"/>
                </a:lnTo>
                <a:lnTo>
                  <a:pt x="105044" y="713"/>
                </a:lnTo>
                <a:lnTo>
                  <a:pt x="91874" y="0"/>
                </a:lnTo>
                <a:close/>
              </a:path>
              <a:path w="143510" h="109220">
                <a:moveTo>
                  <a:pt x="121171" y="92712"/>
                </a:moveTo>
                <a:lnTo>
                  <a:pt x="101349" y="95019"/>
                </a:lnTo>
                <a:lnTo>
                  <a:pt x="82359" y="95751"/>
                </a:lnTo>
                <a:lnTo>
                  <a:pt x="118876" y="95751"/>
                </a:lnTo>
                <a:lnTo>
                  <a:pt x="121171" y="92712"/>
                </a:lnTo>
                <a:close/>
              </a:path>
              <a:path w="143510" h="109220">
                <a:moveTo>
                  <a:pt x="94311" y="67297"/>
                </a:moveTo>
                <a:lnTo>
                  <a:pt x="40819" y="67297"/>
                </a:lnTo>
                <a:lnTo>
                  <a:pt x="54423" y="68389"/>
                </a:lnTo>
                <a:lnTo>
                  <a:pt x="68496" y="68666"/>
                </a:lnTo>
                <a:lnTo>
                  <a:pt x="82104" y="68258"/>
                </a:lnTo>
                <a:lnTo>
                  <a:pt x="94311" y="67297"/>
                </a:lnTo>
                <a:close/>
              </a:path>
              <a:path w="143510" h="109220">
                <a:moveTo>
                  <a:pt x="135097" y="10705"/>
                </a:moveTo>
                <a:lnTo>
                  <a:pt x="81331" y="10705"/>
                </a:lnTo>
                <a:lnTo>
                  <a:pt x="86838" y="10760"/>
                </a:lnTo>
                <a:lnTo>
                  <a:pt x="94484" y="12344"/>
                </a:lnTo>
                <a:lnTo>
                  <a:pt x="101462" y="15940"/>
                </a:lnTo>
                <a:lnTo>
                  <a:pt x="105464" y="22330"/>
                </a:lnTo>
                <a:lnTo>
                  <a:pt x="106419" y="30201"/>
                </a:lnTo>
                <a:lnTo>
                  <a:pt x="104259" y="38241"/>
                </a:lnTo>
                <a:lnTo>
                  <a:pt x="63570" y="56186"/>
                </a:lnTo>
                <a:lnTo>
                  <a:pt x="53122" y="56210"/>
                </a:lnTo>
                <a:lnTo>
                  <a:pt x="129581" y="56210"/>
                </a:lnTo>
                <a:lnTo>
                  <a:pt x="131797" y="54926"/>
                </a:lnTo>
                <a:lnTo>
                  <a:pt x="140248" y="42847"/>
                </a:lnTo>
                <a:lnTo>
                  <a:pt x="143184" y="28851"/>
                </a:lnTo>
                <a:lnTo>
                  <a:pt x="140814" y="16984"/>
                </a:lnTo>
                <a:lnTo>
                  <a:pt x="135097" y="10705"/>
                </a:lnTo>
                <a:close/>
              </a:path>
            </a:pathLst>
          </a:custGeom>
          <a:solidFill>
            <a:srgbClr val="3939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222344" y="9094027"/>
            <a:ext cx="132715" cy="105410"/>
          </a:xfrm>
          <a:custGeom>
            <a:avLst/>
            <a:gdLst/>
            <a:ahLst/>
            <a:cxnLst/>
            <a:rect l="l" t="t" r="r" b="b"/>
            <a:pathLst>
              <a:path w="132714" h="105409">
                <a:moveTo>
                  <a:pt x="94907" y="0"/>
                </a:moveTo>
                <a:lnTo>
                  <a:pt x="38693" y="5346"/>
                </a:lnTo>
                <a:lnTo>
                  <a:pt x="10477" y="44286"/>
                </a:lnTo>
                <a:lnTo>
                  <a:pt x="2863" y="89055"/>
                </a:lnTo>
                <a:lnTo>
                  <a:pt x="0" y="104973"/>
                </a:lnTo>
                <a:lnTo>
                  <a:pt x="42187" y="104973"/>
                </a:lnTo>
                <a:lnTo>
                  <a:pt x="44902" y="88663"/>
                </a:lnTo>
                <a:lnTo>
                  <a:pt x="50790" y="50844"/>
                </a:lnTo>
                <a:lnTo>
                  <a:pt x="52937" y="37895"/>
                </a:lnTo>
                <a:lnTo>
                  <a:pt x="85533" y="13916"/>
                </a:lnTo>
                <a:lnTo>
                  <a:pt x="98766" y="13428"/>
                </a:lnTo>
                <a:lnTo>
                  <a:pt x="124590" y="13428"/>
                </a:lnTo>
                <a:lnTo>
                  <a:pt x="132533" y="1676"/>
                </a:lnTo>
                <a:lnTo>
                  <a:pt x="115033" y="622"/>
                </a:lnTo>
                <a:lnTo>
                  <a:pt x="94907" y="0"/>
                </a:lnTo>
                <a:close/>
              </a:path>
              <a:path w="132714" h="105409">
                <a:moveTo>
                  <a:pt x="124590" y="13428"/>
                </a:moveTo>
                <a:lnTo>
                  <a:pt x="98766" y="13428"/>
                </a:lnTo>
                <a:lnTo>
                  <a:pt x="112205" y="13639"/>
                </a:lnTo>
                <a:lnTo>
                  <a:pt x="123877" y="14483"/>
                </a:lnTo>
                <a:lnTo>
                  <a:pt x="124590" y="13428"/>
                </a:lnTo>
                <a:close/>
              </a:path>
            </a:pathLst>
          </a:custGeom>
          <a:solidFill>
            <a:srgbClr val="3939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619399" y="9017056"/>
            <a:ext cx="155575" cy="252095"/>
          </a:xfrm>
          <a:custGeom>
            <a:avLst/>
            <a:gdLst/>
            <a:ahLst/>
            <a:cxnLst/>
            <a:rect l="l" t="t" r="r" b="b"/>
            <a:pathLst>
              <a:path w="155575" h="252095">
                <a:moveTo>
                  <a:pt x="155124" y="0"/>
                </a:moveTo>
                <a:lnTo>
                  <a:pt x="109998" y="8310"/>
                </a:lnTo>
                <a:lnTo>
                  <a:pt x="75261" y="42902"/>
                </a:lnTo>
                <a:lnTo>
                  <a:pt x="48568" y="171113"/>
                </a:lnTo>
                <a:lnTo>
                  <a:pt x="45601" y="187201"/>
                </a:lnTo>
                <a:lnTo>
                  <a:pt x="34332" y="225897"/>
                </a:lnTo>
                <a:lnTo>
                  <a:pt x="6771" y="241968"/>
                </a:lnTo>
                <a:lnTo>
                  <a:pt x="0" y="252099"/>
                </a:lnTo>
                <a:lnTo>
                  <a:pt x="42612" y="244004"/>
                </a:lnTo>
                <a:lnTo>
                  <a:pt x="77244" y="208276"/>
                </a:lnTo>
                <a:lnTo>
                  <a:pt x="88872" y="165788"/>
                </a:lnTo>
                <a:lnTo>
                  <a:pt x="98592" y="112309"/>
                </a:lnTo>
                <a:lnTo>
                  <a:pt x="102111" y="102170"/>
                </a:lnTo>
                <a:lnTo>
                  <a:pt x="108389" y="94767"/>
                </a:lnTo>
                <a:lnTo>
                  <a:pt x="117355" y="90229"/>
                </a:lnTo>
                <a:lnTo>
                  <a:pt x="128938" y="88687"/>
                </a:lnTo>
                <a:lnTo>
                  <a:pt x="136502" y="77746"/>
                </a:lnTo>
                <a:lnTo>
                  <a:pt x="104636" y="77746"/>
                </a:lnTo>
                <a:lnTo>
                  <a:pt x="107263" y="62455"/>
                </a:lnTo>
                <a:lnTo>
                  <a:pt x="120374" y="22259"/>
                </a:lnTo>
                <a:lnTo>
                  <a:pt x="147479" y="10113"/>
                </a:lnTo>
                <a:lnTo>
                  <a:pt x="155124" y="0"/>
                </a:lnTo>
                <a:close/>
              </a:path>
            </a:pathLst>
          </a:custGeom>
          <a:solidFill>
            <a:srgbClr val="3939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497742" y="9094675"/>
            <a:ext cx="147320" cy="104775"/>
          </a:xfrm>
          <a:custGeom>
            <a:avLst/>
            <a:gdLst/>
            <a:ahLst/>
            <a:cxnLst/>
            <a:rect l="l" t="t" r="r" b="b"/>
            <a:pathLst>
              <a:path w="147319" h="104775">
                <a:moveTo>
                  <a:pt x="142075" y="12862"/>
                </a:moveTo>
                <a:lnTo>
                  <a:pt x="86705" y="12862"/>
                </a:lnTo>
                <a:lnTo>
                  <a:pt x="95901" y="14511"/>
                </a:lnTo>
                <a:lnTo>
                  <a:pt x="102997" y="19293"/>
                </a:lnTo>
                <a:lnTo>
                  <a:pt x="107192" y="26955"/>
                </a:lnTo>
                <a:lnTo>
                  <a:pt x="107685" y="37248"/>
                </a:lnTo>
                <a:lnTo>
                  <a:pt x="105679" y="49380"/>
                </a:lnTo>
                <a:lnTo>
                  <a:pt x="102681" y="65982"/>
                </a:lnTo>
                <a:lnTo>
                  <a:pt x="99107" y="85090"/>
                </a:lnTo>
                <a:lnTo>
                  <a:pt x="95370" y="104745"/>
                </a:lnTo>
                <a:lnTo>
                  <a:pt x="134608" y="104745"/>
                </a:lnTo>
                <a:lnTo>
                  <a:pt x="137966" y="88856"/>
                </a:lnTo>
                <a:lnTo>
                  <a:pt x="141428" y="69984"/>
                </a:lnTo>
                <a:lnTo>
                  <a:pt x="144600" y="51770"/>
                </a:lnTo>
                <a:lnTo>
                  <a:pt x="147087" y="37858"/>
                </a:lnTo>
                <a:lnTo>
                  <a:pt x="147106" y="22941"/>
                </a:lnTo>
                <a:lnTo>
                  <a:pt x="142075" y="12862"/>
                </a:lnTo>
                <a:close/>
              </a:path>
              <a:path w="147319" h="104775">
                <a:moveTo>
                  <a:pt x="111444" y="0"/>
                </a:moveTo>
                <a:lnTo>
                  <a:pt x="17757" y="0"/>
                </a:lnTo>
                <a:lnTo>
                  <a:pt x="13417" y="25054"/>
                </a:lnTo>
                <a:lnTo>
                  <a:pt x="8363" y="53726"/>
                </a:lnTo>
                <a:lnTo>
                  <a:pt x="3566" y="81617"/>
                </a:lnTo>
                <a:lnTo>
                  <a:pt x="0" y="104326"/>
                </a:lnTo>
                <a:lnTo>
                  <a:pt x="39038" y="104326"/>
                </a:lnTo>
                <a:lnTo>
                  <a:pt x="42202" y="85004"/>
                </a:lnTo>
                <a:lnTo>
                  <a:pt x="46693" y="59652"/>
                </a:lnTo>
                <a:lnTo>
                  <a:pt x="51436" y="33771"/>
                </a:lnTo>
                <a:lnTo>
                  <a:pt x="55358" y="12862"/>
                </a:lnTo>
                <a:lnTo>
                  <a:pt x="142075" y="12862"/>
                </a:lnTo>
                <a:lnTo>
                  <a:pt x="141110" y="10927"/>
                </a:lnTo>
                <a:lnTo>
                  <a:pt x="129191" y="2914"/>
                </a:lnTo>
                <a:lnTo>
                  <a:pt x="111444" y="0"/>
                </a:lnTo>
                <a:close/>
              </a:path>
            </a:pathLst>
          </a:custGeom>
          <a:solidFill>
            <a:srgbClr val="3939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33613" y="8826335"/>
            <a:ext cx="619224" cy="5543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36343" y="9040414"/>
            <a:ext cx="768040" cy="1744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912409" y="8265945"/>
            <a:ext cx="392685" cy="5991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12623" y="8372817"/>
            <a:ext cx="651555" cy="3277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272933" y="8378101"/>
            <a:ext cx="422776" cy="3298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795671" y="8451932"/>
            <a:ext cx="547273" cy="2223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431398" y="8301281"/>
            <a:ext cx="377877" cy="5174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09749" y="8122477"/>
            <a:ext cx="43815" cy="73025"/>
          </a:xfrm>
          <a:custGeom>
            <a:avLst/>
            <a:gdLst/>
            <a:ahLst/>
            <a:cxnLst/>
            <a:rect l="l" t="t" r="r" b="b"/>
            <a:pathLst>
              <a:path w="43815" h="73025">
                <a:moveTo>
                  <a:pt x="31383" y="0"/>
                </a:moveTo>
                <a:lnTo>
                  <a:pt x="18868" y="0"/>
                </a:lnTo>
                <a:lnTo>
                  <a:pt x="11577" y="2921"/>
                </a:lnTo>
                <a:lnTo>
                  <a:pt x="0" y="35846"/>
                </a:lnTo>
                <a:lnTo>
                  <a:pt x="428" y="44857"/>
                </a:lnTo>
                <a:lnTo>
                  <a:pt x="18522" y="72830"/>
                </a:lnTo>
                <a:lnTo>
                  <a:pt x="30973" y="72830"/>
                </a:lnTo>
                <a:lnTo>
                  <a:pt x="33768" y="72503"/>
                </a:lnTo>
                <a:lnTo>
                  <a:pt x="39338" y="71192"/>
                </a:lnTo>
                <a:lnTo>
                  <a:pt x="41732" y="70327"/>
                </a:lnTo>
                <a:lnTo>
                  <a:pt x="43734" y="69262"/>
                </a:lnTo>
                <a:lnTo>
                  <a:pt x="42778" y="61661"/>
                </a:lnTo>
                <a:lnTo>
                  <a:pt x="26777" y="61661"/>
                </a:lnTo>
                <a:lnTo>
                  <a:pt x="24147" y="61252"/>
                </a:lnTo>
                <a:lnTo>
                  <a:pt x="12669" y="40853"/>
                </a:lnTo>
                <a:lnTo>
                  <a:pt x="12669" y="31158"/>
                </a:lnTo>
                <a:lnTo>
                  <a:pt x="26495" y="11451"/>
                </a:lnTo>
                <a:lnTo>
                  <a:pt x="42503" y="11451"/>
                </a:lnTo>
                <a:lnTo>
                  <a:pt x="43452" y="2903"/>
                </a:lnTo>
                <a:lnTo>
                  <a:pt x="41705" y="2093"/>
                </a:lnTo>
                <a:lnTo>
                  <a:pt x="39466" y="1410"/>
                </a:lnTo>
                <a:lnTo>
                  <a:pt x="34023" y="273"/>
                </a:lnTo>
                <a:lnTo>
                  <a:pt x="31383" y="0"/>
                </a:lnTo>
                <a:close/>
              </a:path>
              <a:path w="43815" h="73025">
                <a:moveTo>
                  <a:pt x="42424" y="58849"/>
                </a:moveTo>
                <a:lnTo>
                  <a:pt x="40612" y="59722"/>
                </a:lnTo>
                <a:lnTo>
                  <a:pt x="38665" y="60414"/>
                </a:lnTo>
                <a:lnTo>
                  <a:pt x="34541" y="61416"/>
                </a:lnTo>
                <a:lnTo>
                  <a:pt x="32284" y="61661"/>
                </a:lnTo>
                <a:lnTo>
                  <a:pt x="42778" y="61661"/>
                </a:lnTo>
                <a:lnTo>
                  <a:pt x="42424" y="58849"/>
                </a:lnTo>
                <a:close/>
              </a:path>
              <a:path w="43815" h="73025">
                <a:moveTo>
                  <a:pt x="42503" y="11451"/>
                </a:moveTo>
                <a:lnTo>
                  <a:pt x="31938" y="11451"/>
                </a:lnTo>
                <a:lnTo>
                  <a:pt x="34241" y="11678"/>
                </a:lnTo>
                <a:lnTo>
                  <a:pt x="38683" y="12625"/>
                </a:lnTo>
                <a:lnTo>
                  <a:pt x="40612" y="13198"/>
                </a:lnTo>
                <a:lnTo>
                  <a:pt x="42233" y="13890"/>
                </a:lnTo>
                <a:lnTo>
                  <a:pt x="42503" y="11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60810" y="8122558"/>
            <a:ext cx="54610" cy="73025"/>
          </a:xfrm>
          <a:custGeom>
            <a:avLst/>
            <a:gdLst/>
            <a:ahLst/>
            <a:cxnLst/>
            <a:rect l="l" t="t" r="r" b="b"/>
            <a:pathLst>
              <a:path w="54609" h="73025">
                <a:moveTo>
                  <a:pt x="32184" y="0"/>
                </a:moveTo>
                <a:lnTo>
                  <a:pt x="22427" y="0"/>
                </a:lnTo>
                <a:lnTo>
                  <a:pt x="18267" y="664"/>
                </a:lnTo>
                <a:lnTo>
                  <a:pt x="0" y="29765"/>
                </a:lnTo>
                <a:lnTo>
                  <a:pt x="12" y="43028"/>
                </a:lnTo>
                <a:lnTo>
                  <a:pt x="22490" y="72739"/>
                </a:lnTo>
                <a:lnTo>
                  <a:pt x="32184" y="72739"/>
                </a:lnTo>
                <a:lnTo>
                  <a:pt x="50647" y="61297"/>
                </a:lnTo>
                <a:lnTo>
                  <a:pt x="24620" y="61297"/>
                </a:lnTo>
                <a:lnTo>
                  <a:pt x="22345" y="60951"/>
                </a:lnTo>
                <a:lnTo>
                  <a:pt x="12669" y="41399"/>
                </a:lnTo>
                <a:lnTo>
                  <a:pt x="12669" y="31258"/>
                </a:lnTo>
                <a:lnTo>
                  <a:pt x="24620" y="11451"/>
                </a:lnTo>
                <a:lnTo>
                  <a:pt x="50523" y="11451"/>
                </a:lnTo>
                <a:lnTo>
                  <a:pt x="50424" y="11223"/>
                </a:lnTo>
                <a:lnTo>
                  <a:pt x="46046" y="5407"/>
                </a:lnTo>
                <a:lnTo>
                  <a:pt x="43234" y="3286"/>
                </a:lnTo>
                <a:lnTo>
                  <a:pt x="36353" y="664"/>
                </a:lnTo>
                <a:lnTo>
                  <a:pt x="32184" y="0"/>
                </a:lnTo>
                <a:close/>
              </a:path>
              <a:path w="54609" h="73025">
                <a:moveTo>
                  <a:pt x="50523" y="11451"/>
                </a:moveTo>
                <a:lnTo>
                  <a:pt x="30000" y="11451"/>
                </a:lnTo>
                <a:lnTo>
                  <a:pt x="32284" y="11797"/>
                </a:lnTo>
                <a:lnTo>
                  <a:pt x="36034" y="13180"/>
                </a:lnTo>
                <a:lnTo>
                  <a:pt x="41862" y="29765"/>
                </a:lnTo>
                <a:lnTo>
                  <a:pt x="41854" y="43028"/>
                </a:lnTo>
                <a:lnTo>
                  <a:pt x="30000" y="61297"/>
                </a:lnTo>
                <a:lnTo>
                  <a:pt x="50647" y="61297"/>
                </a:lnTo>
                <a:lnTo>
                  <a:pt x="52117" y="57866"/>
                </a:lnTo>
                <a:lnTo>
                  <a:pt x="54120" y="48672"/>
                </a:lnTo>
                <a:lnTo>
                  <a:pt x="54620" y="43028"/>
                </a:lnTo>
                <a:lnTo>
                  <a:pt x="54620" y="29765"/>
                </a:lnTo>
                <a:lnTo>
                  <a:pt x="54102" y="24167"/>
                </a:lnTo>
                <a:lnTo>
                  <a:pt x="52045" y="14973"/>
                </a:lnTo>
                <a:lnTo>
                  <a:pt x="50523" y="11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26884" y="8123687"/>
            <a:ext cx="40005" cy="70485"/>
          </a:xfrm>
          <a:custGeom>
            <a:avLst/>
            <a:gdLst/>
            <a:ahLst/>
            <a:cxnLst/>
            <a:rect l="l" t="t" r="r" b="b"/>
            <a:pathLst>
              <a:path w="40004" h="70484">
                <a:moveTo>
                  <a:pt x="12196" y="0"/>
                </a:moveTo>
                <a:lnTo>
                  <a:pt x="0" y="0"/>
                </a:lnTo>
                <a:lnTo>
                  <a:pt x="0" y="70400"/>
                </a:lnTo>
                <a:lnTo>
                  <a:pt x="39229" y="70400"/>
                </a:lnTo>
                <a:lnTo>
                  <a:pt x="39602" y="58949"/>
                </a:lnTo>
                <a:lnTo>
                  <a:pt x="12196" y="58949"/>
                </a:lnTo>
                <a:lnTo>
                  <a:pt x="121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69215" y="8123687"/>
            <a:ext cx="59690" cy="70485"/>
          </a:xfrm>
          <a:custGeom>
            <a:avLst/>
            <a:gdLst/>
            <a:ahLst/>
            <a:cxnLst/>
            <a:rect l="l" t="t" r="r" b="b"/>
            <a:pathLst>
              <a:path w="59690" h="70484">
                <a:moveTo>
                  <a:pt x="36881" y="0"/>
                </a:moveTo>
                <a:lnTo>
                  <a:pt x="22145" y="0"/>
                </a:lnTo>
                <a:lnTo>
                  <a:pt x="0" y="70400"/>
                </a:lnTo>
                <a:lnTo>
                  <a:pt x="12760" y="70400"/>
                </a:lnTo>
                <a:lnTo>
                  <a:pt x="16893" y="55098"/>
                </a:lnTo>
                <a:lnTo>
                  <a:pt x="54440" y="55098"/>
                </a:lnTo>
                <a:lnTo>
                  <a:pt x="51032" y="44403"/>
                </a:lnTo>
                <a:lnTo>
                  <a:pt x="19796" y="44403"/>
                </a:lnTo>
                <a:lnTo>
                  <a:pt x="27497" y="16712"/>
                </a:lnTo>
                <a:lnTo>
                  <a:pt x="29372" y="9293"/>
                </a:lnTo>
                <a:lnTo>
                  <a:pt x="39843" y="9293"/>
                </a:lnTo>
                <a:lnTo>
                  <a:pt x="36881" y="0"/>
                </a:lnTo>
                <a:close/>
              </a:path>
              <a:path w="59690" h="70484">
                <a:moveTo>
                  <a:pt x="54440" y="55098"/>
                </a:moveTo>
                <a:lnTo>
                  <a:pt x="41668" y="55098"/>
                </a:lnTo>
                <a:lnTo>
                  <a:pt x="45791" y="70400"/>
                </a:lnTo>
                <a:lnTo>
                  <a:pt x="59317" y="70400"/>
                </a:lnTo>
                <a:lnTo>
                  <a:pt x="54440" y="55098"/>
                </a:lnTo>
                <a:close/>
              </a:path>
              <a:path w="59690" h="70484">
                <a:moveTo>
                  <a:pt x="39843" y="9293"/>
                </a:moveTo>
                <a:lnTo>
                  <a:pt x="29654" y="9293"/>
                </a:lnTo>
                <a:lnTo>
                  <a:pt x="31438" y="16712"/>
                </a:lnTo>
                <a:lnTo>
                  <a:pt x="38847" y="44403"/>
                </a:lnTo>
                <a:lnTo>
                  <a:pt x="51032" y="44403"/>
                </a:lnTo>
                <a:lnTo>
                  <a:pt x="39843" y="9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36599" y="8123687"/>
            <a:ext cx="47625" cy="70485"/>
          </a:xfrm>
          <a:custGeom>
            <a:avLst/>
            <a:gdLst/>
            <a:ahLst/>
            <a:cxnLst/>
            <a:rect l="l" t="t" r="r" b="b"/>
            <a:pathLst>
              <a:path w="47625" h="70484">
                <a:moveTo>
                  <a:pt x="31374" y="0"/>
                </a:moveTo>
                <a:lnTo>
                  <a:pt x="0" y="0"/>
                </a:lnTo>
                <a:lnTo>
                  <a:pt x="0" y="70400"/>
                </a:lnTo>
                <a:lnTo>
                  <a:pt x="28971" y="70400"/>
                </a:lnTo>
                <a:lnTo>
                  <a:pt x="32375" y="69927"/>
                </a:lnTo>
                <a:lnTo>
                  <a:pt x="45747" y="59786"/>
                </a:lnTo>
                <a:lnTo>
                  <a:pt x="11632" y="59786"/>
                </a:lnTo>
                <a:lnTo>
                  <a:pt x="11632" y="39050"/>
                </a:lnTo>
                <a:lnTo>
                  <a:pt x="44573" y="39050"/>
                </a:lnTo>
                <a:lnTo>
                  <a:pt x="42469" y="36110"/>
                </a:lnTo>
                <a:lnTo>
                  <a:pt x="39666" y="34198"/>
                </a:lnTo>
                <a:lnTo>
                  <a:pt x="36034" y="33133"/>
                </a:lnTo>
                <a:lnTo>
                  <a:pt x="36034" y="32951"/>
                </a:lnTo>
                <a:lnTo>
                  <a:pt x="38728" y="31814"/>
                </a:lnTo>
                <a:lnTo>
                  <a:pt x="40904" y="30029"/>
                </a:lnTo>
                <a:lnTo>
                  <a:pt x="41343" y="29383"/>
                </a:lnTo>
                <a:lnTo>
                  <a:pt x="11732" y="29383"/>
                </a:lnTo>
                <a:lnTo>
                  <a:pt x="11732" y="10786"/>
                </a:lnTo>
                <a:lnTo>
                  <a:pt x="44606" y="10786"/>
                </a:lnTo>
                <a:lnTo>
                  <a:pt x="43343" y="7509"/>
                </a:lnTo>
                <a:lnTo>
                  <a:pt x="36526" y="1501"/>
                </a:lnTo>
                <a:lnTo>
                  <a:pt x="31374" y="0"/>
                </a:lnTo>
                <a:close/>
              </a:path>
              <a:path w="47625" h="70484">
                <a:moveTo>
                  <a:pt x="44573" y="39050"/>
                </a:moveTo>
                <a:lnTo>
                  <a:pt x="28534" y="39050"/>
                </a:lnTo>
                <a:lnTo>
                  <a:pt x="31219" y="39833"/>
                </a:lnTo>
                <a:lnTo>
                  <a:pt x="34478" y="42955"/>
                </a:lnTo>
                <a:lnTo>
                  <a:pt x="35221" y="45367"/>
                </a:lnTo>
                <a:lnTo>
                  <a:pt x="35288" y="51284"/>
                </a:lnTo>
                <a:lnTo>
                  <a:pt x="35069" y="52959"/>
                </a:lnTo>
                <a:lnTo>
                  <a:pt x="26868" y="59786"/>
                </a:lnTo>
                <a:lnTo>
                  <a:pt x="45747" y="59786"/>
                </a:lnTo>
                <a:lnTo>
                  <a:pt x="46975" y="56163"/>
                </a:lnTo>
                <a:lnTo>
                  <a:pt x="47393" y="53314"/>
                </a:lnTo>
                <a:lnTo>
                  <a:pt x="47393" y="45367"/>
                </a:lnTo>
                <a:lnTo>
                  <a:pt x="46410" y="41617"/>
                </a:lnTo>
                <a:lnTo>
                  <a:pt x="44573" y="39050"/>
                </a:lnTo>
                <a:close/>
              </a:path>
              <a:path w="47625" h="70484">
                <a:moveTo>
                  <a:pt x="44606" y="10786"/>
                </a:moveTo>
                <a:lnTo>
                  <a:pt x="27369" y="10786"/>
                </a:lnTo>
                <a:lnTo>
                  <a:pt x="29736" y="11451"/>
                </a:lnTo>
                <a:lnTo>
                  <a:pt x="32676" y="14081"/>
                </a:lnTo>
                <a:lnTo>
                  <a:pt x="33413" y="16494"/>
                </a:lnTo>
                <a:lnTo>
                  <a:pt x="33413" y="23248"/>
                </a:lnTo>
                <a:lnTo>
                  <a:pt x="32712" y="25624"/>
                </a:lnTo>
                <a:lnTo>
                  <a:pt x="29890" y="28628"/>
                </a:lnTo>
                <a:lnTo>
                  <a:pt x="27597" y="29383"/>
                </a:lnTo>
                <a:lnTo>
                  <a:pt x="41343" y="29383"/>
                </a:lnTo>
                <a:lnTo>
                  <a:pt x="44217" y="25159"/>
                </a:lnTo>
                <a:lnTo>
                  <a:pt x="45045" y="21873"/>
                </a:lnTo>
                <a:lnTo>
                  <a:pt x="45045" y="11924"/>
                </a:lnTo>
                <a:lnTo>
                  <a:pt x="44606" y="107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92725" y="8122558"/>
            <a:ext cx="54610" cy="73025"/>
          </a:xfrm>
          <a:custGeom>
            <a:avLst/>
            <a:gdLst/>
            <a:ahLst/>
            <a:cxnLst/>
            <a:rect l="l" t="t" r="r" b="b"/>
            <a:pathLst>
              <a:path w="54609" h="73025">
                <a:moveTo>
                  <a:pt x="32193" y="0"/>
                </a:moveTo>
                <a:lnTo>
                  <a:pt x="22427" y="0"/>
                </a:lnTo>
                <a:lnTo>
                  <a:pt x="18267" y="664"/>
                </a:lnTo>
                <a:lnTo>
                  <a:pt x="0" y="29765"/>
                </a:lnTo>
                <a:lnTo>
                  <a:pt x="12" y="43028"/>
                </a:lnTo>
                <a:lnTo>
                  <a:pt x="22490" y="72739"/>
                </a:lnTo>
                <a:lnTo>
                  <a:pt x="32193" y="72739"/>
                </a:lnTo>
                <a:lnTo>
                  <a:pt x="50647" y="61297"/>
                </a:lnTo>
                <a:lnTo>
                  <a:pt x="24620" y="61297"/>
                </a:lnTo>
                <a:lnTo>
                  <a:pt x="22345" y="60951"/>
                </a:lnTo>
                <a:lnTo>
                  <a:pt x="12669" y="41399"/>
                </a:lnTo>
                <a:lnTo>
                  <a:pt x="12669" y="31258"/>
                </a:lnTo>
                <a:lnTo>
                  <a:pt x="24620" y="11451"/>
                </a:lnTo>
                <a:lnTo>
                  <a:pt x="50531" y="11451"/>
                </a:lnTo>
                <a:lnTo>
                  <a:pt x="50433" y="11223"/>
                </a:lnTo>
                <a:lnTo>
                  <a:pt x="46046" y="5407"/>
                </a:lnTo>
                <a:lnTo>
                  <a:pt x="43234" y="3286"/>
                </a:lnTo>
                <a:lnTo>
                  <a:pt x="36353" y="664"/>
                </a:lnTo>
                <a:lnTo>
                  <a:pt x="32193" y="0"/>
                </a:lnTo>
                <a:close/>
              </a:path>
              <a:path w="54609" h="73025">
                <a:moveTo>
                  <a:pt x="50531" y="11451"/>
                </a:moveTo>
                <a:lnTo>
                  <a:pt x="30000" y="11451"/>
                </a:lnTo>
                <a:lnTo>
                  <a:pt x="32284" y="11797"/>
                </a:lnTo>
                <a:lnTo>
                  <a:pt x="36043" y="13180"/>
                </a:lnTo>
                <a:lnTo>
                  <a:pt x="41862" y="29765"/>
                </a:lnTo>
                <a:lnTo>
                  <a:pt x="41854" y="43028"/>
                </a:lnTo>
                <a:lnTo>
                  <a:pt x="30000" y="61297"/>
                </a:lnTo>
                <a:lnTo>
                  <a:pt x="50647" y="61297"/>
                </a:lnTo>
                <a:lnTo>
                  <a:pt x="52117" y="57866"/>
                </a:lnTo>
                <a:lnTo>
                  <a:pt x="54120" y="48672"/>
                </a:lnTo>
                <a:lnTo>
                  <a:pt x="54620" y="43028"/>
                </a:lnTo>
                <a:lnTo>
                  <a:pt x="54620" y="29765"/>
                </a:lnTo>
                <a:lnTo>
                  <a:pt x="54102" y="24167"/>
                </a:lnTo>
                <a:lnTo>
                  <a:pt x="52045" y="14973"/>
                </a:lnTo>
                <a:lnTo>
                  <a:pt x="50531" y="11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58803" y="8123687"/>
            <a:ext cx="49530" cy="70485"/>
          </a:xfrm>
          <a:custGeom>
            <a:avLst/>
            <a:gdLst/>
            <a:ahLst/>
            <a:cxnLst/>
            <a:rect l="l" t="t" r="r" b="b"/>
            <a:pathLst>
              <a:path w="49530" h="70484">
                <a:moveTo>
                  <a:pt x="29899" y="0"/>
                </a:moveTo>
                <a:lnTo>
                  <a:pt x="0" y="0"/>
                </a:lnTo>
                <a:lnTo>
                  <a:pt x="0" y="70400"/>
                </a:lnTo>
                <a:lnTo>
                  <a:pt x="12105" y="70400"/>
                </a:lnTo>
                <a:lnTo>
                  <a:pt x="12105" y="42045"/>
                </a:lnTo>
                <a:lnTo>
                  <a:pt x="34607" y="42045"/>
                </a:lnTo>
                <a:lnTo>
                  <a:pt x="33413" y="39706"/>
                </a:lnTo>
                <a:lnTo>
                  <a:pt x="37163" y="38768"/>
                </a:lnTo>
                <a:lnTo>
                  <a:pt x="40021" y="36720"/>
                </a:lnTo>
                <a:lnTo>
                  <a:pt x="42724" y="32387"/>
                </a:lnTo>
                <a:lnTo>
                  <a:pt x="12105" y="32387"/>
                </a:lnTo>
                <a:lnTo>
                  <a:pt x="12105" y="10704"/>
                </a:lnTo>
                <a:lnTo>
                  <a:pt x="43935" y="10704"/>
                </a:lnTo>
                <a:lnTo>
                  <a:pt x="43088" y="8292"/>
                </a:lnTo>
                <a:lnTo>
                  <a:pt x="35643" y="1656"/>
                </a:lnTo>
                <a:lnTo>
                  <a:pt x="29899" y="0"/>
                </a:lnTo>
                <a:close/>
              </a:path>
              <a:path w="49530" h="70484">
                <a:moveTo>
                  <a:pt x="34607" y="42045"/>
                </a:moveTo>
                <a:lnTo>
                  <a:pt x="22427" y="42045"/>
                </a:lnTo>
                <a:lnTo>
                  <a:pt x="35097" y="70400"/>
                </a:lnTo>
                <a:lnTo>
                  <a:pt x="49077" y="70400"/>
                </a:lnTo>
                <a:lnTo>
                  <a:pt x="34607" y="42045"/>
                </a:lnTo>
                <a:close/>
              </a:path>
              <a:path w="49530" h="70484">
                <a:moveTo>
                  <a:pt x="43935" y="10704"/>
                </a:moveTo>
                <a:lnTo>
                  <a:pt x="25895" y="10704"/>
                </a:lnTo>
                <a:lnTo>
                  <a:pt x="28480" y="11469"/>
                </a:lnTo>
                <a:lnTo>
                  <a:pt x="31674" y="14537"/>
                </a:lnTo>
                <a:lnTo>
                  <a:pt x="32466" y="17331"/>
                </a:lnTo>
                <a:lnTo>
                  <a:pt x="32466" y="25660"/>
                </a:lnTo>
                <a:lnTo>
                  <a:pt x="31638" y="28546"/>
                </a:lnTo>
                <a:lnTo>
                  <a:pt x="28325" y="31613"/>
                </a:lnTo>
                <a:lnTo>
                  <a:pt x="25676" y="32387"/>
                </a:lnTo>
                <a:lnTo>
                  <a:pt x="42724" y="32387"/>
                </a:lnTo>
                <a:lnTo>
                  <a:pt x="43962" y="30403"/>
                </a:lnTo>
                <a:lnTo>
                  <a:pt x="44954" y="26188"/>
                </a:lnTo>
                <a:lnTo>
                  <a:pt x="44954" y="13608"/>
                </a:lnTo>
                <a:lnTo>
                  <a:pt x="43935" y="107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910141" y="8123687"/>
            <a:ext cx="59690" cy="70485"/>
          </a:xfrm>
          <a:custGeom>
            <a:avLst/>
            <a:gdLst/>
            <a:ahLst/>
            <a:cxnLst/>
            <a:rect l="l" t="t" r="r" b="b"/>
            <a:pathLst>
              <a:path w="59690" h="70484">
                <a:moveTo>
                  <a:pt x="36881" y="0"/>
                </a:moveTo>
                <a:lnTo>
                  <a:pt x="22145" y="0"/>
                </a:lnTo>
                <a:lnTo>
                  <a:pt x="0" y="70400"/>
                </a:lnTo>
                <a:lnTo>
                  <a:pt x="12760" y="70400"/>
                </a:lnTo>
                <a:lnTo>
                  <a:pt x="16893" y="55098"/>
                </a:lnTo>
                <a:lnTo>
                  <a:pt x="54440" y="55098"/>
                </a:lnTo>
                <a:lnTo>
                  <a:pt x="51032" y="44403"/>
                </a:lnTo>
                <a:lnTo>
                  <a:pt x="19796" y="44403"/>
                </a:lnTo>
                <a:lnTo>
                  <a:pt x="27497" y="16712"/>
                </a:lnTo>
                <a:lnTo>
                  <a:pt x="29372" y="9293"/>
                </a:lnTo>
                <a:lnTo>
                  <a:pt x="39843" y="9293"/>
                </a:lnTo>
                <a:lnTo>
                  <a:pt x="36881" y="0"/>
                </a:lnTo>
                <a:close/>
              </a:path>
              <a:path w="59690" h="70484">
                <a:moveTo>
                  <a:pt x="54440" y="55098"/>
                </a:moveTo>
                <a:lnTo>
                  <a:pt x="41668" y="55098"/>
                </a:lnTo>
                <a:lnTo>
                  <a:pt x="45791" y="70400"/>
                </a:lnTo>
                <a:lnTo>
                  <a:pt x="59317" y="70400"/>
                </a:lnTo>
                <a:lnTo>
                  <a:pt x="54440" y="55098"/>
                </a:lnTo>
                <a:close/>
              </a:path>
              <a:path w="59690" h="70484">
                <a:moveTo>
                  <a:pt x="39843" y="9293"/>
                </a:moveTo>
                <a:lnTo>
                  <a:pt x="29654" y="9293"/>
                </a:lnTo>
                <a:lnTo>
                  <a:pt x="31438" y="16712"/>
                </a:lnTo>
                <a:lnTo>
                  <a:pt x="38847" y="44403"/>
                </a:lnTo>
                <a:lnTo>
                  <a:pt x="51032" y="44403"/>
                </a:lnTo>
                <a:lnTo>
                  <a:pt x="39843" y="9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977523" y="8123687"/>
            <a:ext cx="50165" cy="70485"/>
          </a:xfrm>
          <a:custGeom>
            <a:avLst/>
            <a:gdLst/>
            <a:ahLst/>
            <a:cxnLst/>
            <a:rect l="l" t="t" r="r" b="b"/>
            <a:pathLst>
              <a:path w="50165" h="70484">
                <a:moveTo>
                  <a:pt x="10603" y="0"/>
                </a:moveTo>
                <a:lnTo>
                  <a:pt x="0" y="0"/>
                </a:lnTo>
                <a:lnTo>
                  <a:pt x="0" y="70400"/>
                </a:lnTo>
                <a:lnTo>
                  <a:pt x="10694" y="70400"/>
                </a:lnTo>
                <a:lnTo>
                  <a:pt x="10603" y="21218"/>
                </a:lnTo>
                <a:lnTo>
                  <a:pt x="10785" y="21118"/>
                </a:lnTo>
                <a:lnTo>
                  <a:pt x="23388" y="21118"/>
                </a:lnTo>
                <a:lnTo>
                  <a:pt x="10603" y="0"/>
                </a:lnTo>
                <a:close/>
              </a:path>
              <a:path w="50165" h="70484">
                <a:moveTo>
                  <a:pt x="23388" y="21118"/>
                </a:moveTo>
                <a:lnTo>
                  <a:pt x="10785" y="21118"/>
                </a:lnTo>
                <a:lnTo>
                  <a:pt x="14635" y="27690"/>
                </a:lnTo>
                <a:lnTo>
                  <a:pt x="41195" y="70400"/>
                </a:lnTo>
                <a:lnTo>
                  <a:pt x="49924" y="70400"/>
                </a:lnTo>
                <a:lnTo>
                  <a:pt x="49924" y="47397"/>
                </a:lnTo>
                <a:lnTo>
                  <a:pt x="39229" y="47397"/>
                </a:lnTo>
                <a:lnTo>
                  <a:pt x="35379" y="40925"/>
                </a:lnTo>
                <a:lnTo>
                  <a:pt x="23388" y="21118"/>
                </a:lnTo>
                <a:close/>
              </a:path>
              <a:path w="50165" h="70484">
                <a:moveTo>
                  <a:pt x="49924" y="0"/>
                </a:moveTo>
                <a:lnTo>
                  <a:pt x="39229" y="0"/>
                </a:lnTo>
                <a:lnTo>
                  <a:pt x="39256" y="40925"/>
                </a:lnTo>
                <a:lnTo>
                  <a:pt x="39411" y="47306"/>
                </a:lnTo>
                <a:lnTo>
                  <a:pt x="39229" y="47397"/>
                </a:lnTo>
                <a:lnTo>
                  <a:pt x="49924" y="47397"/>
                </a:lnTo>
                <a:lnTo>
                  <a:pt x="499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39089" y="8141055"/>
            <a:ext cx="13970" cy="54610"/>
          </a:xfrm>
          <a:custGeom>
            <a:avLst/>
            <a:gdLst/>
            <a:ahLst/>
            <a:cxnLst/>
            <a:rect l="l" t="t" r="r" b="b"/>
            <a:pathLst>
              <a:path w="13969" h="54609">
                <a:moveTo>
                  <a:pt x="9129" y="40552"/>
                </a:moveTo>
                <a:lnTo>
                  <a:pt x="4378" y="40552"/>
                </a:lnTo>
                <a:lnTo>
                  <a:pt x="2657" y="41126"/>
                </a:lnTo>
                <a:lnTo>
                  <a:pt x="527" y="43438"/>
                </a:lnTo>
                <a:lnTo>
                  <a:pt x="0" y="45113"/>
                </a:lnTo>
                <a:lnTo>
                  <a:pt x="0" y="49682"/>
                </a:lnTo>
                <a:lnTo>
                  <a:pt x="527" y="51403"/>
                </a:lnTo>
                <a:lnTo>
                  <a:pt x="2657" y="53533"/>
                </a:lnTo>
                <a:lnTo>
                  <a:pt x="4378" y="54061"/>
                </a:lnTo>
                <a:lnTo>
                  <a:pt x="9129" y="54061"/>
                </a:lnTo>
                <a:lnTo>
                  <a:pt x="10867" y="53460"/>
                </a:lnTo>
                <a:lnTo>
                  <a:pt x="13061" y="51011"/>
                </a:lnTo>
                <a:lnTo>
                  <a:pt x="13607" y="49373"/>
                </a:lnTo>
                <a:lnTo>
                  <a:pt x="13607" y="45113"/>
                </a:lnTo>
                <a:lnTo>
                  <a:pt x="13061" y="43438"/>
                </a:lnTo>
                <a:lnTo>
                  <a:pt x="10867" y="41126"/>
                </a:lnTo>
                <a:lnTo>
                  <a:pt x="9129" y="40552"/>
                </a:lnTo>
                <a:close/>
              </a:path>
              <a:path w="13969" h="54609">
                <a:moveTo>
                  <a:pt x="9129" y="0"/>
                </a:moveTo>
                <a:lnTo>
                  <a:pt x="4378" y="0"/>
                </a:lnTo>
                <a:lnTo>
                  <a:pt x="2657" y="573"/>
                </a:lnTo>
                <a:lnTo>
                  <a:pt x="527" y="2894"/>
                </a:lnTo>
                <a:lnTo>
                  <a:pt x="0" y="4569"/>
                </a:lnTo>
                <a:lnTo>
                  <a:pt x="0" y="9130"/>
                </a:lnTo>
                <a:lnTo>
                  <a:pt x="527" y="10859"/>
                </a:lnTo>
                <a:lnTo>
                  <a:pt x="2657" y="12980"/>
                </a:lnTo>
                <a:lnTo>
                  <a:pt x="4378" y="13517"/>
                </a:lnTo>
                <a:lnTo>
                  <a:pt x="9129" y="13517"/>
                </a:lnTo>
                <a:lnTo>
                  <a:pt x="10867" y="12907"/>
                </a:lnTo>
                <a:lnTo>
                  <a:pt x="13061" y="10468"/>
                </a:lnTo>
                <a:lnTo>
                  <a:pt x="13607" y="8820"/>
                </a:lnTo>
                <a:lnTo>
                  <a:pt x="13607" y="4569"/>
                </a:lnTo>
                <a:lnTo>
                  <a:pt x="13061" y="2894"/>
                </a:lnTo>
                <a:lnTo>
                  <a:pt x="10867" y="573"/>
                </a:lnTo>
                <a:lnTo>
                  <a:pt x="91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58893" y="7075745"/>
            <a:ext cx="1082666" cy="7238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466659" y="9489715"/>
            <a:ext cx="421375" cy="42141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1226" y="8066495"/>
            <a:ext cx="0" cy="1844675"/>
          </a:xfrm>
          <a:custGeom>
            <a:avLst/>
            <a:gdLst/>
            <a:ahLst/>
            <a:cxnLst/>
            <a:rect l="l" t="t" r="r" b="b"/>
            <a:pathLst>
              <a:path w="0" h="1844675">
                <a:moveTo>
                  <a:pt x="0" y="0"/>
                </a:moveTo>
                <a:lnTo>
                  <a:pt x="0" y="1844639"/>
                </a:lnTo>
              </a:path>
            </a:pathLst>
          </a:custGeom>
          <a:ln w="91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778954" y="10025129"/>
            <a:ext cx="407034" cy="407034"/>
          </a:xfrm>
          <a:custGeom>
            <a:avLst/>
            <a:gdLst/>
            <a:ahLst/>
            <a:cxnLst/>
            <a:rect l="l" t="t" r="r" b="b"/>
            <a:pathLst>
              <a:path w="407035" h="407034">
                <a:moveTo>
                  <a:pt x="0" y="266764"/>
                </a:moveTo>
                <a:lnTo>
                  <a:pt x="0" y="322245"/>
                </a:lnTo>
                <a:lnTo>
                  <a:pt x="5752" y="322245"/>
                </a:lnTo>
                <a:lnTo>
                  <a:pt x="10485" y="324075"/>
                </a:lnTo>
                <a:lnTo>
                  <a:pt x="14945" y="326915"/>
                </a:lnTo>
                <a:lnTo>
                  <a:pt x="19123" y="329209"/>
                </a:lnTo>
                <a:lnTo>
                  <a:pt x="23901" y="330510"/>
                </a:lnTo>
                <a:lnTo>
                  <a:pt x="34214" y="330510"/>
                </a:lnTo>
                <a:lnTo>
                  <a:pt x="38401" y="328990"/>
                </a:lnTo>
                <a:lnTo>
                  <a:pt x="42620" y="326651"/>
                </a:lnTo>
                <a:lnTo>
                  <a:pt x="44963" y="325185"/>
                </a:lnTo>
                <a:lnTo>
                  <a:pt x="47930" y="323929"/>
                </a:lnTo>
                <a:lnTo>
                  <a:pt x="50825" y="323164"/>
                </a:lnTo>
                <a:lnTo>
                  <a:pt x="50843" y="317621"/>
                </a:lnTo>
                <a:lnTo>
                  <a:pt x="46846" y="297831"/>
                </a:lnTo>
                <a:lnTo>
                  <a:pt x="35948" y="281665"/>
                </a:lnTo>
                <a:lnTo>
                  <a:pt x="19786" y="270763"/>
                </a:lnTo>
                <a:lnTo>
                  <a:pt x="0" y="266764"/>
                </a:lnTo>
                <a:close/>
              </a:path>
              <a:path w="407035" h="407034">
                <a:moveTo>
                  <a:pt x="406493" y="266764"/>
                </a:moveTo>
                <a:lnTo>
                  <a:pt x="386708" y="270763"/>
                </a:lnTo>
                <a:lnTo>
                  <a:pt x="370550" y="281665"/>
                </a:lnTo>
                <a:lnTo>
                  <a:pt x="359654" y="297831"/>
                </a:lnTo>
                <a:lnTo>
                  <a:pt x="355659" y="317621"/>
                </a:lnTo>
                <a:lnTo>
                  <a:pt x="355695" y="323164"/>
                </a:lnTo>
                <a:lnTo>
                  <a:pt x="358553" y="323929"/>
                </a:lnTo>
                <a:lnTo>
                  <a:pt x="361557" y="325185"/>
                </a:lnTo>
                <a:lnTo>
                  <a:pt x="364005" y="326705"/>
                </a:lnTo>
                <a:lnTo>
                  <a:pt x="368179" y="329008"/>
                </a:lnTo>
                <a:lnTo>
                  <a:pt x="372315" y="330510"/>
                </a:lnTo>
                <a:lnTo>
                  <a:pt x="382582" y="330510"/>
                </a:lnTo>
                <a:lnTo>
                  <a:pt x="387425" y="329209"/>
                </a:lnTo>
                <a:lnTo>
                  <a:pt x="391614" y="326878"/>
                </a:lnTo>
                <a:lnTo>
                  <a:pt x="396044" y="324075"/>
                </a:lnTo>
                <a:lnTo>
                  <a:pt x="400759" y="322245"/>
                </a:lnTo>
                <a:lnTo>
                  <a:pt x="406493" y="322245"/>
                </a:lnTo>
                <a:lnTo>
                  <a:pt x="406493" y="266764"/>
                </a:lnTo>
                <a:close/>
              </a:path>
              <a:path w="407035" h="407034">
                <a:moveTo>
                  <a:pt x="168322" y="322200"/>
                </a:moveTo>
                <a:lnTo>
                  <a:pt x="121984" y="322200"/>
                </a:lnTo>
                <a:lnTo>
                  <a:pt x="126667" y="324257"/>
                </a:lnTo>
                <a:lnTo>
                  <a:pt x="131177" y="327270"/>
                </a:lnTo>
                <a:lnTo>
                  <a:pt x="135145" y="329318"/>
                </a:lnTo>
                <a:lnTo>
                  <a:pt x="139706" y="330474"/>
                </a:lnTo>
                <a:lnTo>
                  <a:pt x="149863" y="330474"/>
                </a:lnTo>
                <a:lnTo>
                  <a:pt x="154314" y="329099"/>
                </a:lnTo>
                <a:lnTo>
                  <a:pt x="158501" y="326651"/>
                </a:lnTo>
                <a:lnTo>
                  <a:pt x="162997" y="323856"/>
                </a:lnTo>
                <a:lnTo>
                  <a:pt x="168322" y="322200"/>
                </a:lnTo>
                <a:close/>
              </a:path>
              <a:path w="407035" h="407034">
                <a:moveTo>
                  <a:pt x="226629" y="322200"/>
                </a:moveTo>
                <a:lnTo>
                  <a:pt x="180018" y="322200"/>
                </a:lnTo>
                <a:lnTo>
                  <a:pt x="184542" y="323902"/>
                </a:lnTo>
                <a:lnTo>
                  <a:pt x="189167" y="326915"/>
                </a:lnTo>
                <a:lnTo>
                  <a:pt x="193216" y="329172"/>
                </a:lnTo>
                <a:lnTo>
                  <a:pt x="198031" y="330474"/>
                </a:lnTo>
                <a:lnTo>
                  <a:pt x="208453" y="330474"/>
                </a:lnTo>
                <a:lnTo>
                  <a:pt x="212767" y="328872"/>
                </a:lnTo>
                <a:lnTo>
                  <a:pt x="217018" y="326451"/>
                </a:lnTo>
                <a:lnTo>
                  <a:pt x="221387" y="323765"/>
                </a:lnTo>
                <a:lnTo>
                  <a:pt x="226629" y="322200"/>
                </a:lnTo>
                <a:close/>
              </a:path>
              <a:path w="407035" h="407034">
                <a:moveTo>
                  <a:pt x="284764" y="322200"/>
                </a:moveTo>
                <a:lnTo>
                  <a:pt x="237779" y="322200"/>
                </a:lnTo>
                <a:lnTo>
                  <a:pt x="242867" y="324257"/>
                </a:lnTo>
                <a:lnTo>
                  <a:pt x="247266" y="326915"/>
                </a:lnTo>
                <a:lnTo>
                  <a:pt x="251359" y="329172"/>
                </a:lnTo>
                <a:lnTo>
                  <a:pt x="256174" y="330474"/>
                </a:lnTo>
                <a:lnTo>
                  <a:pt x="266296" y="330474"/>
                </a:lnTo>
                <a:lnTo>
                  <a:pt x="271083" y="328617"/>
                </a:lnTo>
                <a:lnTo>
                  <a:pt x="275125" y="326451"/>
                </a:lnTo>
                <a:lnTo>
                  <a:pt x="279530" y="323765"/>
                </a:lnTo>
                <a:lnTo>
                  <a:pt x="284764" y="322200"/>
                </a:lnTo>
                <a:close/>
              </a:path>
              <a:path w="407035" h="407034">
                <a:moveTo>
                  <a:pt x="309921" y="322200"/>
                </a:moveTo>
                <a:lnTo>
                  <a:pt x="296150" y="322200"/>
                </a:lnTo>
                <a:lnTo>
                  <a:pt x="301294" y="324257"/>
                </a:lnTo>
                <a:lnTo>
                  <a:pt x="305716" y="327079"/>
                </a:lnTo>
                <a:lnTo>
                  <a:pt x="307491" y="328025"/>
                </a:lnTo>
                <a:lnTo>
                  <a:pt x="309421" y="328790"/>
                </a:lnTo>
                <a:lnTo>
                  <a:pt x="311423" y="329363"/>
                </a:lnTo>
                <a:lnTo>
                  <a:pt x="309921" y="322200"/>
                </a:lnTo>
                <a:close/>
              </a:path>
              <a:path w="407035" h="407034">
                <a:moveTo>
                  <a:pt x="203337" y="222170"/>
                </a:moveTo>
                <a:lnTo>
                  <a:pt x="161545" y="230550"/>
                </a:lnTo>
                <a:lnTo>
                  <a:pt x="127334" y="253422"/>
                </a:lnTo>
                <a:lnTo>
                  <a:pt x="104109" y="287377"/>
                </a:lnTo>
                <a:lnTo>
                  <a:pt x="95279" y="329008"/>
                </a:lnTo>
                <a:lnTo>
                  <a:pt x="97017" y="328408"/>
                </a:lnTo>
                <a:lnTo>
                  <a:pt x="98710" y="327643"/>
                </a:lnTo>
                <a:lnTo>
                  <a:pt x="100367" y="326651"/>
                </a:lnTo>
                <a:lnTo>
                  <a:pt x="104854" y="323856"/>
                </a:lnTo>
                <a:lnTo>
                  <a:pt x="110188" y="322200"/>
                </a:lnTo>
                <a:lnTo>
                  <a:pt x="309921" y="322200"/>
                </a:lnTo>
                <a:lnTo>
                  <a:pt x="302669" y="287603"/>
                </a:lnTo>
                <a:lnTo>
                  <a:pt x="279460" y="253534"/>
                </a:lnTo>
                <a:lnTo>
                  <a:pt x="245212" y="230582"/>
                </a:lnTo>
                <a:lnTo>
                  <a:pt x="203337" y="222170"/>
                </a:lnTo>
                <a:close/>
              </a:path>
              <a:path w="407035" h="407034">
                <a:moveTo>
                  <a:pt x="406493" y="146107"/>
                </a:moveTo>
                <a:lnTo>
                  <a:pt x="203255" y="146107"/>
                </a:lnTo>
                <a:lnTo>
                  <a:pt x="406493" y="222388"/>
                </a:lnTo>
                <a:lnTo>
                  <a:pt x="406493" y="146107"/>
                </a:lnTo>
                <a:close/>
              </a:path>
              <a:path w="407035" h="407034">
                <a:moveTo>
                  <a:pt x="31774" y="94914"/>
                </a:moveTo>
                <a:lnTo>
                  <a:pt x="18" y="127137"/>
                </a:lnTo>
                <a:lnTo>
                  <a:pt x="18" y="222279"/>
                </a:lnTo>
                <a:lnTo>
                  <a:pt x="203255" y="146107"/>
                </a:lnTo>
                <a:lnTo>
                  <a:pt x="406493" y="146107"/>
                </a:lnTo>
                <a:lnTo>
                  <a:pt x="406493" y="114448"/>
                </a:lnTo>
                <a:lnTo>
                  <a:pt x="50843" y="114448"/>
                </a:lnTo>
                <a:lnTo>
                  <a:pt x="31774" y="94914"/>
                </a:lnTo>
                <a:close/>
              </a:path>
              <a:path w="407035" h="407034">
                <a:moveTo>
                  <a:pt x="95397" y="69644"/>
                </a:moveTo>
                <a:lnTo>
                  <a:pt x="50843" y="114448"/>
                </a:lnTo>
                <a:lnTo>
                  <a:pt x="406493" y="114448"/>
                </a:lnTo>
                <a:lnTo>
                  <a:pt x="406493" y="101722"/>
                </a:lnTo>
                <a:lnTo>
                  <a:pt x="127036" y="101722"/>
                </a:lnTo>
                <a:lnTo>
                  <a:pt x="95397" y="69644"/>
                </a:lnTo>
                <a:close/>
              </a:path>
              <a:path w="407035" h="407034">
                <a:moveTo>
                  <a:pt x="177861" y="50775"/>
                </a:moveTo>
                <a:lnTo>
                  <a:pt x="127036" y="101722"/>
                </a:lnTo>
                <a:lnTo>
                  <a:pt x="406493" y="101722"/>
                </a:lnTo>
                <a:lnTo>
                  <a:pt x="393722" y="88924"/>
                </a:lnTo>
                <a:lnTo>
                  <a:pt x="215962" y="88924"/>
                </a:lnTo>
                <a:lnTo>
                  <a:pt x="177861" y="50775"/>
                </a:lnTo>
                <a:close/>
              </a:path>
              <a:path w="407035" h="407034">
                <a:moveTo>
                  <a:pt x="304861" y="0"/>
                </a:moveTo>
                <a:lnTo>
                  <a:pt x="215962" y="88924"/>
                </a:lnTo>
                <a:lnTo>
                  <a:pt x="393722" y="88924"/>
                </a:lnTo>
                <a:lnTo>
                  <a:pt x="377149" y="72339"/>
                </a:lnTo>
                <a:lnTo>
                  <a:pt x="329864" y="72339"/>
                </a:lnTo>
                <a:lnTo>
                  <a:pt x="316376" y="58830"/>
                </a:lnTo>
                <a:lnTo>
                  <a:pt x="293920" y="58830"/>
                </a:lnTo>
                <a:lnTo>
                  <a:pt x="282688" y="47598"/>
                </a:lnTo>
                <a:lnTo>
                  <a:pt x="305161" y="25105"/>
                </a:lnTo>
                <a:lnTo>
                  <a:pt x="329948" y="25105"/>
                </a:lnTo>
                <a:lnTo>
                  <a:pt x="304861" y="0"/>
                </a:lnTo>
                <a:close/>
              </a:path>
              <a:path w="407035" h="407034">
                <a:moveTo>
                  <a:pt x="329948" y="25105"/>
                </a:moveTo>
                <a:lnTo>
                  <a:pt x="305161" y="25105"/>
                </a:lnTo>
                <a:lnTo>
                  <a:pt x="341132" y="61097"/>
                </a:lnTo>
                <a:lnTo>
                  <a:pt x="329864" y="72339"/>
                </a:lnTo>
                <a:lnTo>
                  <a:pt x="377149" y="72339"/>
                </a:lnTo>
                <a:lnTo>
                  <a:pt x="329948" y="25105"/>
                </a:lnTo>
                <a:close/>
              </a:path>
              <a:path w="407035" h="407034">
                <a:moveTo>
                  <a:pt x="305161" y="47598"/>
                </a:moveTo>
                <a:lnTo>
                  <a:pt x="293920" y="58830"/>
                </a:lnTo>
                <a:lnTo>
                  <a:pt x="316376" y="58830"/>
                </a:lnTo>
                <a:lnTo>
                  <a:pt x="305161" y="47598"/>
                </a:lnTo>
                <a:close/>
              </a:path>
              <a:path w="407035" h="407034">
                <a:moveTo>
                  <a:pt x="5770" y="339595"/>
                </a:moveTo>
                <a:lnTo>
                  <a:pt x="18" y="339595"/>
                </a:lnTo>
                <a:lnTo>
                  <a:pt x="18" y="360194"/>
                </a:lnTo>
                <a:lnTo>
                  <a:pt x="5734" y="360240"/>
                </a:lnTo>
                <a:lnTo>
                  <a:pt x="10403" y="362070"/>
                </a:lnTo>
                <a:lnTo>
                  <a:pt x="14817" y="364882"/>
                </a:lnTo>
                <a:lnTo>
                  <a:pt x="18968" y="367185"/>
                </a:lnTo>
                <a:lnTo>
                  <a:pt x="23756" y="368487"/>
                </a:lnTo>
                <a:lnTo>
                  <a:pt x="34032" y="368487"/>
                </a:lnTo>
                <a:lnTo>
                  <a:pt x="38210" y="366985"/>
                </a:lnTo>
                <a:lnTo>
                  <a:pt x="42369" y="364700"/>
                </a:lnTo>
                <a:lnTo>
                  <a:pt x="46820" y="361842"/>
                </a:lnTo>
                <a:lnTo>
                  <a:pt x="52163" y="360194"/>
                </a:lnTo>
                <a:lnTo>
                  <a:pt x="406493" y="360194"/>
                </a:lnTo>
                <a:lnTo>
                  <a:pt x="406493" y="347878"/>
                </a:lnTo>
                <a:lnTo>
                  <a:pt x="23901" y="347878"/>
                </a:lnTo>
                <a:lnTo>
                  <a:pt x="19123" y="346568"/>
                </a:lnTo>
                <a:lnTo>
                  <a:pt x="14945" y="344292"/>
                </a:lnTo>
                <a:lnTo>
                  <a:pt x="10503" y="341452"/>
                </a:lnTo>
                <a:lnTo>
                  <a:pt x="5770" y="339595"/>
                </a:lnTo>
                <a:close/>
              </a:path>
              <a:path w="407035" h="407034">
                <a:moveTo>
                  <a:pt x="110261" y="360194"/>
                </a:moveTo>
                <a:lnTo>
                  <a:pt x="63540" y="360194"/>
                </a:lnTo>
                <a:lnTo>
                  <a:pt x="68364" y="362406"/>
                </a:lnTo>
                <a:lnTo>
                  <a:pt x="72751" y="365092"/>
                </a:lnTo>
                <a:lnTo>
                  <a:pt x="76820" y="367258"/>
                </a:lnTo>
                <a:lnTo>
                  <a:pt x="81526" y="368487"/>
                </a:lnTo>
                <a:lnTo>
                  <a:pt x="91738" y="368487"/>
                </a:lnTo>
                <a:lnTo>
                  <a:pt x="96216" y="367094"/>
                </a:lnTo>
                <a:lnTo>
                  <a:pt x="100431" y="364700"/>
                </a:lnTo>
                <a:lnTo>
                  <a:pt x="104891" y="361842"/>
                </a:lnTo>
                <a:lnTo>
                  <a:pt x="110261" y="360194"/>
                </a:lnTo>
                <a:close/>
              </a:path>
              <a:path w="407035" h="407034">
                <a:moveTo>
                  <a:pt x="168313" y="360194"/>
                </a:moveTo>
                <a:lnTo>
                  <a:pt x="122020" y="360194"/>
                </a:lnTo>
                <a:lnTo>
                  <a:pt x="126626" y="362215"/>
                </a:lnTo>
                <a:lnTo>
                  <a:pt x="131213" y="365292"/>
                </a:lnTo>
                <a:lnTo>
                  <a:pt x="135182" y="367331"/>
                </a:lnTo>
                <a:lnTo>
                  <a:pt x="139742" y="368487"/>
                </a:lnTo>
                <a:lnTo>
                  <a:pt x="149827" y="368487"/>
                </a:lnTo>
                <a:lnTo>
                  <a:pt x="154278" y="367094"/>
                </a:lnTo>
                <a:lnTo>
                  <a:pt x="158501" y="364700"/>
                </a:lnTo>
                <a:lnTo>
                  <a:pt x="162997" y="361842"/>
                </a:lnTo>
                <a:lnTo>
                  <a:pt x="168313" y="360194"/>
                </a:lnTo>
                <a:close/>
              </a:path>
              <a:path w="407035" h="407034">
                <a:moveTo>
                  <a:pt x="226547" y="360194"/>
                </a:moveTo>
                <a:lnTo>
                  <a:pt x="179973" y="360194"/>
                </a:lnTo>
                <a:lnTo>
                  <a:pt x="184505" y="361915"/>
                </a:lnTo>
                <a:lnTo>
                  <a:pt x="189020" y="364882"/>
                </a:lnTo>
                <a:lnTo>
                  <a:pt x="193161" y="367185"/>
                </a:lnTo>
                <a:lnTo>
                  <a:pt x="197958" y="368487"/>
                </a:lnTo>
                <a:lnTo>
                  <a:pt x="208380" y="368487"/>
                </a:lnTo>
                <a:lnTo>
                  <a:pt x="212694" y="366867"/>
                </a:lnTo>
                <a:lnTo>
                  <a:pt x="216945" y="364464"/>
                </a:lnTo>
                <a:lnTo>
                  <a:pt x="221305" y="361778"/>
                </a:lnTo>
                <a:lnTo>
                  <a:pt x="226547" y="360194"/>
                </a:lnTo>
                <a:close/>
              </a:path>
              <a:path w="407035" h="407034">
                <a:moveTo>
                  <a:pt x="284600" y="360194"/>
                </a:moveTo>
                <a:lnTo>
                  <a:pt x="237679" y="360194"/>
                </a:lnTo>
                <a:lnTo>
                  <a:pt x="242749" y="362252"/>
                </a:lnTo>
                <a:lnTo>
                  <a:pt x="247090" y="364882"/>
                </a:lnTo>
                <a:lnTo>
                  <a:pt x="251223" y="367185"/>
                </a:lnTo>
                <a:lnTo>
                  <a:pt x="256065" y="368487"/>
                </a:lnTo>
                <a:lnTo>
                  <a:pt x="266150" y="368487"/>
                </a:lnTo>
                <a:lnTo>
                  <a:pt x="270929" y="366630"/>
                </a:lnTo>
                <a:lnTo>
                  <a:pt x="274970" y="364464"/>
                </a:lnTo>
                <a:lnTo>
                  <a:pt x="279393" y="361778"/>
                </a:lnTo>
                <a:lnTo>
                  <a:pt x="284600" y="360194"/>
                </a:lnTo>
                <a:close/>
              </a:path>
              <a:path w="407035" h="407034">
                <a:moveTo>
                  <a:pt x="342534" y="360194"/>
                </a:moveTo>
                <a:lnTo>
                  <a:pt x="296004" y="360194"/>
                </a:lnTo>
                <a:lnTo>
                  <a:pt x="301103" y="362252"/>
                </a:lnTo>
                <a:lnTo>
                  <a:pt x="305534" y="365092"/>
                </a:lnTo>
                <a:lnTo>
                  <a:pt x="309612" y="367258"/>
                </a:lnTo>
                <a:lnTo>
                  <a:pt x="314263" y="368487"/>
                </a:lnTo>
                <a:lnTo>
                  <a:pt x="324475" y="368487"/>
                </a:lnTo>
                <a:lnTo>
                  <a:pt x="328517" y="367058"/>
                </a:lnTo>
                <a:lnTo>
                  <a:pt x="332713" y="364700"/>
                </a:lnTo>
                <a:lnTo>
                  <a:pt x="337200" y="361842"/>
                </a:lnTo>
                <a:lnTo>
                  <a:pt x="342534" y="360194"/>
                </a:lnTo>
                <a:close/>
              </a:path>
              <a:path w="407035" h="407034">
                <a:moveTo>
                  <a:pt x="400586" y="360194"/>
                </a:moveTo>
                <a:lnTo>
                  <a:pt x="353902" y="360194"/>
                </a:lnTo>
                <a:lnTo>
                  <a:pt x="358898" y="362215"/>
                </a:lnTo>
                <a:lnTo>
                  <a:pt x="363241" y="364882"/>
                </a:lnTo>
                <a:lnTo>
                  <a:pt x="367364" y="367185"/>
                </a:lnTo>
                <a:lnTo>
                  <a:pt x="372179" y="368487"/>
                </a:lnTo>
                <a:lnTo>
                  <a:pt x="382692" y="368487"/>
                </a:lnTo>
                <a:lnTo>
                  <a:pt x="386514" y="367185"/>
                </a:lnTo>
                <a:lnTo>
                  <a:pt x="390820" y="364700"/>
                </a:lnTo>
                <a:lnTo>
                  <a:pt x="395225" y="361842"/>
                </a:lnTo>
                <a:lnTo>
                  <a:pt x="400586" y="360194"/>
                </a:lnTo>
                <a:close/>
              </a:path>
              <a:path w="407035" h="407034">
                <a:moveTo>
                  <a:pt x="63686" y="339595"/>
                </a:moveTo>
                <a:lnTo>
                  <a:pt x="52299" y="339595"/>
                </a:lnTo>
                <a:lnTo>
                  <a:pt x="46966" y="341252"/>
                </a:lnTo>
                <a:lnTo>
                  <a:pt x="42478" y="344083"/>
                </a:lnTo>
                <a:lnTo>
                  <a:pt x="38346" y="346340"/>
                </a:lnTo>
                <a:lnTo>
                  <a:pt x="34168" y="347878"/>
                </a:lnTo>
                <a:lnTo>
                  <a:pt x="81635" y="347878"/>
                </a:lnTo>
                <a:lnTo>
                  <a:pt x="76957" y="346640"/>
                </a:lnTo>
                <a:lnTo>
                  <a:pt x="72924" y="344492"/>
                </a:lnTo>
                <a:lnTo>
                  <a:pt x="68510" y="341761"/>
                </a:lnTo>
                <a:lnTo>
                  <a:pt x="63686" y="339595"/>
                </a:lnTo>
                <a:close/>
              </a:path>
              <a:path w="407035" h="407034">
                <a:moveTo>
                  <a:pt x="122166" y="339595"/>
                </a:moveTo>
                <a:lnTo>
                  <a:pt x="110370" y="339595"/>
                </a:lnTo>
                <a:lnTo>
                  <a:pt x="105036" y="341252"/>
                </a:lnTo>
                <a:lnTo>
                  <a:pt x="100585" y="344083"/>
                </a:lnTo>
                <a:lnTo>
                  <a:pt x="96335" y="346513"/>
                </a:lnTo>
                <a:lnTo>
                  <a:pt x="91911" y="347878"/>
                </a:lnTo>
                <a:lnTo>
                  <a:pt x="139860" y="347878"/>
                </a:lnTo>
                <a:lnTo>
                  <a:pt x="135327" y="346731"/>
                </a:lnTo>
                <a:lnTo>
                  <a:pt x="131359" y="344656"/>
                </a:lnTo>
                <a:lnTo>
                  <a:pt x="126799" y="341616"/>
                </a:lnTo>
                <a:lnTo>
                  <a:pt x="122166" y="339595"/>
                </a:lnTo>
                <a:close/>
              </a:path>
              <a:path w="407035" h="407034">
                <a:moveTo>
                  <a:pt x="180118" y="339595"/>
                </a:moveTo>
                <a:lnTo>
                  <a:pt x="168477" y="339595"/>
                </a:lnTo>
                <a:lnTo>
                  <a:pt x="163098" y="341252"/>
                </a:lnTo>
                <a:lnTo>
                  <a:pt x="158656" y="344083"/>
                </a:lnTo>
                <a:lnTo>
                  <a:pt x="154423" y="346513"/>
                </a:lnTo>
                <a:lnTo>
                  <a:pt x="149973" y="347878"/>
                </a:lnTo>
                <a:lnTo>
                  <a:pt x="198113" y="347878"/>
                </a:lnTo>
                <a:lnTo>
                  <a:pt x="193316" y="346568"/>
                </a:lnTo>
                <a:lnTo>
                  <a:pt x="189166" y="344292"/>
                </a:lnTo>
                <a:lnTo>
                  <a:pt x="184642" y="341306"/>
                </a:lnTo>
                <a:lnTo>
                  <a:pt x="180118" y="339595"/>
                </a:lnTo>
                <a:close/>
              </a:path>
              <a:path w="407035" h="407034">
                <a:moveTo>
                  <a:pt x="237816" y="339595"/>
                </a:moveTo>
                <a:lnTo>
                  <a:pt x="226666" y="339595"/>
                </a:lnTo>
                <a:lnTo>
                  <a:pt x="221468" y="341151"/>
                </a:lnTo>
                <a:lnTo>
                  <a:pt x="217090" y="343864"/>
                </a:lnTo>
                <a:lnTo>
                  <a:pt x="212867" y="346267"/>
                </a:lnTo>
                <a:lnTo>
                  <a:pt x="208525" y="347878"/>
                </a:lnTo>
                <a:lnTo>
                  <a:pt x="256211" y="347878"/>
                </a:lnTo>
                <a:lnTo>
                  <a:pt x="251368" y="346568"/>
                </a:lnTo>
                <a:lnTo>
                  <a:pt x="247236" y="344292"/>
                </a:lnTo>
                <a:lnTo>
                  <a:pt x="242904" y="341661"/>
                </a:lnTo>
                <a:lnTo>
                  <a:pt x="237816" y="339595"/>
                </a:lnTo>
                <a:close/>
              </a:path>
              <a:path w="407035" h="407034">
                <a:moveTo>
                  <a:pt x="296114" y="339595"/>
                </a:moveTo>
                <a:lnTo>
                  <a:pt x="284764" y="339595"/>
                </a:lnTo>
                <a:lnTo>
                  <a:pt x="279530" y="341151"/>
                </a:lnTo>
                <a:lnTo>
                  <a:pt x="275125" y="343864"/>
                </a:lnTo>
                <a:lnTo>
                  <a:pt x="271083" y="346031"/>
                </a:lnTo>
                <a:lnTo>
                  <a:pt x="266296" y="347878"/>
                </a:lnTo>
                <a:lnTo>
                  <a:pt x="314427" y="347878"/>
                </a:lnTo>
                <a:lnTo>
                  <a:pt x="309748" y="346640"/>
                </a:lnTo>
                <a:lnTo>
                  <a:pt x="305671" y="344492"/>
                </a:lnTo>
                <a:lnTo>
                  <a:pt x="301271" y="341661"/>
                </a:lnTo>
                <a:lnTo>
                  <a:pt x="296114" y="339595"/>
                </a:lnTo>
                <a:close/>
              </a:path>
              <a:path w="407035" h="407034">
                <a:moveTo>
                  <a:pt x="354029" y="339595"/>
                </a:moveTo>
                <a:lnTo>
                  <a:pt x="342670" y="339595"/>
                </a:lnTo>
                <a:lnTo>
                  <a:pt x="337309" y="341252"/>
                </a:lnTo>
                <a:lnTo>
                  <a:pt x="332858" y="344083"/>
                </a:lnTo>
                <a:lnTo>
                  <a:pt x="328671" y="346422"/>
                </a:lnTo>
                <a:lnTo>
                  <a:pt x="324621" y="347878"/>
                </a:lnTo>
                <a:lnTo>
                  <a:pt x="372343" y="347878"/>
                </a:lnTo>
                <a:lnTo>
                  <a:pt x="367509" y="346568"/>
                </a:lnTo>
                <a:lnTo>
                  <a:pt x="363377" y="344292"/>
                </a:lnTo>
                <a:lnTo>
                  <a:pt x="358999" y="341579"/>
                </a:lnTo>
                <a:lnTo>
                  <a:pt x="354029" y="339595"/>
                </a:lnTo>
                <a:close/>
              </a:path>
              <a:path w="407035" h="407034">
                <a:moveTo>
                  <a:pt x="406493" y="339595"/>
                </a:moveTo>
                <a:lnTo>
                  <a:pt x="400732" y="339595"/>
                </a:lnTo>
                <a:lnTo>
                  <a:pt x="395380" y="341252"/>
                </a:lnTo>
                <a:lnTo>
                  <a:pt x="390956" y="344083"/>
                </a:lnTo>
                <a:lnTo>
                  <a:pt x="386642" y="346568"/>
                </a:lnTo>
                <a:lnTo>
                  <a:pt x="382846" y="347878"/>
                </a:lnTo>
                <a:lnTo>
                  <a:pt x="406493" y="347878"/>
                </a:lnTo>
                <a:lnTo>
                  <a:pt x="406493" y="339595"/>
                </a:lnTo>
                <a:close/>
              </a:path>
              <a:path w="407035" h="407034">
                <a:moveTo>
                  <a:pt x="5770" y="377662"/>
                </a:moveTo>
                <a:lnTo>
                  <a:pt x="18" y="377662"/>
                </a:lnTo>
                <a:lnTo>
                  <a:pt x="18" y="398262"/>
                </a:lnTo>
                <a:lnTo>
                  <a:pt x="5734" y="398298"/>
                </a:lnTo>
                <a:lnTo>
                  <a:pt x="10403" y="400128"/>
                </a:lnTo>
                <a:lnTo>
                  <a:pt x="14817" y="402950"/>
                </a:lnTo>
                <a:lnTo>
                  <a:pt x="18968" y="405253"/>
                </a:lnTo>
                <a:lnTo>
                  <a:pt x="23756" y="406545"/>
                </a:lnTo>
                <a:lnTo>
                  <a:pt x="34032" y="406545"/>
                </a:lnTo>
                <a:lnTo>
                  <a:pt x="38210" y="405062"/>
                </a:lnTo>
                <a:lnTo>
                  <a:pt x="42369" y="402768"/>
                </a:lnTo>
                <a:lnTo>
                  <a:pt x="46820" y="399910"/>
                </a:lnTo>
                <a:lnTo>
                  <a:pt x="52163" y="398262"/>
                </a:lnTo>
                <a:lnTo>
                  <a:pt x="406493" y="398262"/>
                </a:lnTo>
                <a:lnTo>
                  <a:pt x="406493" y="385955"/>
                </a:lnTo>
                <a:lnTo>
                  <a:pt x="23901" y="385955"/>
                </a:lnTo>
                <a:lnTo>
                  <a:pt x="19123" y="384626"/>
                </a:lnTo>
                <a:lnTo>
                  <a:pt x="14945" y="382350"/>
                </a:lnTo>
                <a:lnTo>
                  <a:pt x="10503" y="379501"/>
                </a:lnTo>
                <a:lnTo>
                  <a:pt x="5770" y="377662"/>
                </a:lnTo>
                <a:close/>
              </a:path>
              <a:path w="407035" h="407034">
                <a:moveTo>
                  <a:pt x="110261" y="398262"/>
                </a:moveTo>
                <a:lnTo>
                  <a:pt x="63540" y="398262"/>
                </a:lnTo>
                <a:lnTo>
                  <a:pt x="68364" y="400474"/>
                </a:lnTo>
                <a:lnTo>
                  <a:pt x="72751" y="403150"/>
                </a:lnTo>
                <a:lnTo>
                  <a:pt x="76820" y="405326"/>
                </a:lnTo>
                <a:lnTo>
                  <a:pt x="81526" y="406545"/>
                </a:lnTo>
                <a:lnTo>
                  <a:pt x="91738" y="406545"/>
                </a:lnTo>
                <a:lnTo>
                  <a:pt x="96216" y="405162"/>
                </a:lnTo>
                <a:lnTo>
                  <a:pt x="100431" y="402768"/>
                </a:lnTo>
                <a:lnTo>
                  <a:pt x="104891" y="399910"/>
                </a:lnTo>
                <a:lnTo>
                  <a:pt x="110261" y="398262"/>
                </a:lnTo>
                <a:close/>
              </a:path>
              <a:path w="407035" h="407034">
                <a:moveTo>
                  <a:pt x="168313" y="398262"/>
                </a:moveTo>
                <a:lnTo>
                  <a:pt x="122020" y="398262"/>
                </a:lnTo>
                <a:lnTo>
                  <a:pt x="126626" y="400301"/>
                </a:lnTo>
                <a:lnTo>
                  <a:pt x="131213" y="403341"/>
                </a:lnTo>
                <a:lnTo>
                  <a:pt x="135182" y="405408"/>
                </a:lnTo>
                <a:lnTo>
                  <a:pt x="139742" y="406545"/>
                </a:lnTo>
                <a:lnTo>
                  <a:pt x="149827" y="406545"/>
                </a:lnTo>
                <a:lnTo>
                  <a:pt x="154278" y="405162"/>
                </a:lnTo>
                <a:lnTo>
                  <a:pt x="158501" y="402768"/>
                </a:lnTo>
                <a:lnTo>
                  <a:pt x="162997" y="399910"/>
                </a:lnTo>
                <a:lnTo>
                  <a:pt x="168313" y="398262"/>
                </a:lnTo>
                <a:close/>
              </a:path>
              <a:path w="407035" h="407034">
                <a:moveTo>
                  <a:pt x="226547" y="398262"/>
                </a:moveTo>
                <a:lnTo>
                  <a:pt x="179973" y="398262"/>
                </a:lnTo>
                <a:lnTo>
                  <a:pt x="184505" y="399991"/>
                </a:lnTo>
                <a:lnTo>
                  <a:pt x="189020" y="402950"/>
                </a:lnTo>
                <a:lnTo>
                  <a:pt x="193161" y="405253"/>
                </a:lnTo>
                <a:lnTo>
                  <a:pt x="197958" y="406545"/>
                </a:lnTo>
                <a:lnTo>
                  <a:pt x="208380" y="406545"/>
                </a:lnTo>
                <a:lnTo>
                  <a:pt x="212694" y="404943"/>
                </a:lnTo>
                <a:lnTo>
                  <a:pt x="216945" y="402522"/>
                </a:lnTo>
                <a:lnTo>
                  <a:pt x="221305" y="399837"/>
                </a:lnTo>
                <a:lnTo>
                  <a:pt x="226547" y="398262"/>
                </a:lnTo>
                <a:close/>
              </a:path>
              <a:path w="407035" h="407034">
                <a:moveTo>
                  <a:pt x="284600" y="398262"/>
                </a:moveTo>
                <a:lnTo>
                  <a:pt x="237679" y="398262"/>
                </a:lnTo>
                <a:lnTo>
                  <a:pt x="242749" y="400337"/>
                </a:lnTo>
                <a:lnTo>
                  <a:pt x="247090" y="402950"/>
                </a:lnTo>
                <a:lnTo>
                  <a:pt x="251223" y="405253"/>
                </a:lnTo>
                <a:lnTo>
                  <a:pt x="256065" y="406545"/>
                </a:lnTo>
                <a:lnTo>
                  <a:pt x="266150" y="406545"/>
                </a:lnTo>
                <a:lnTo>
                  <a:pt x="270929" y="404688"/>
                </a:lnTo>
                <a:lnTo>
                  <a:pt x="274970" y="402522"/>
                </a:lnTo>
                <a:lnTo>
                  <a:pt x="279393" y="399837"/>
                </a:lnTo>
                <a:lnTo>
                  <a:pt x="284600" y="398262"/>
                </a:lnTo>
                <a:close/>
              </a:path>
              <a:path w="407035" h="407034">
                <a:moveTo>
                  <a:pt x="342534" y="398262"/>
                </a:moveTo>
                <a:lnTo>
                  <a:pt x="296004" y="398262"/>
                </a:lnTo>
                <a:lnTo>
                  <a:pt x="301103" y="400337"/>
                </a:lnTo>
                <a:lnTo>
                  <a:pt x="305534" y="403150"/>
                </a:lnTo>
                <a:lnTo>
                  <a:pt x="309612" y="405326"/>
                </a:lnTo>
                <a:lnTo>
                  <a:pt x="314263" y="406545"/>
                </a:lnTo>
                <a:lnTo>
                  <a:pt x="324475" y="406545"/>
                </a:lnTo>
                <a:lnTo>
                  <a:pt x="328517" y="405098"/>
                </a:lnTo>
                <a:lnTo>
                  <a:pt x="332713" y="402768"/>
                </a:lnTo>
                <a:lnTo>
                  <a:pt x="337200" y="399910"/>
                </a:lnTo>
                <a:lnTo>
                  <a:pt x="342534" y="398262"/>
                </a:lnTo>
                <a:close/>
              </a:path>
              <a:path w="407035" h="407034">
                <a:moveTo>
                  <a:pt x="400586" y="398262"/>
                </a:moveTo>
                <a:lnTo>
                  <a:pt x="353902" y="398262"/>
                </a:lnTo>
                <a:lnTo>
                  <a:pt x="358853" y="400265"/>
                </a:lnTo>
                <a:lnTo>
                  <a:pt x="363241" y="402950"/>
                </a:lnTo>
                <a:lnTo>
                  <a:pt x="367364" y="405253"/>
                </a:lnTo>
                <a:lnTo>
                  <a:pt x="372179" y="406545"/>
                </a:lnTo>
                <a:lnTo>
                  <a:pt x="382692" y="406545"/>
                </a:lnTo>
                <a:lnTo>
                  <a:pt x="386514" y="405253"/>
                </a:lnTo>
                <a:lnTo>
                  <a:pt x="390820" y="402768"/>
                </a:lnTo>
                <a:lnTo>
                  <a:pt x="395225" y="399910"/>
                </a:lnTo>
                <a:lnTo>
                  <a:pt x="400586" y="398262"/>
                </a:lnTo>
                <a:close/>
              </a:path>
              <a:path w="407035" h="407034">
                <a:moveTo>
                  <a:pt x="63686" y="377662"/>
                </a:moveTo>
                <a:lnTo>
                  <a:pt x="52299" y="377662"/>
                </a:lnTo>
                <a:lnTo>
                  <a:pt x="46966" y="379310"/>
                </a:lnTo>
                <a:lnTo>
                  <a:pt x="42478" y="382150"/>
                </a:lnTo>
                <a:lnTo>
                  <a:pt x="38346" y="384435"/>
                </a:lnTo>
                <a:lnTo>
                  <a:pt x="34168" y="385955"/>
                </a:lnTo>
                <a:lnTo>
                  <a:pt x="81635" y="385955"/>
                </a:lnTo>
                <a:lnTo>
                  <a:pt x="76957" y="384708"/>
                </a:lnTo>
                <a:lnTo>
                  <a:pt x="72924" y="382560"/>
                </a:lnTo>
                <a:lnTo>
                  <a:pt x="68510" y="379829"/>
                </a:lnTo>
                <a:lnTo>
                  <a:pt x="63686" y="377662"/>
                </a:lnTo>
                <a:close/>
              </a:path>
              <a:path w="407035" h="407034">
                <a:moveTo>
                  <a:pt x="122166" y="377662"/>
                </a:moveTo>
                <a:lnTo>
                  <a:pt x="110370" y="377662"/>
                </a:lnTo>
                <a:lnTo>
                  <a:pt x="105036" y="379310"/>
                </a:lnTo>
                <a:lnTo>
                  <a:pt x="100585" y="382150"/>
                </a:lnTo>
                <a:lnTo>
                  <a:pt x="96335" y="384571"/>
                </a:lnTo>
                <a:lnTo>
                  <a:pt x="91911" y="385955"/>
                </a:lnTo>
                <a:lnTo>
                  <a:pt x="139860" y="385955"/>
                </a:lnTo>
                <a:lnTo>
                  <a:pt x="135327" y="384799"/>
                </a:lnTo>
                <a:lnTo>
                  <a:pt x="131359" y="382724"/>
                </a:lnTo>
                <a:lnTo>
                  <a:pt x="126799" y="379701"/>
                </a:lnTo>
                <a:lnTo>
                  <a:pt x="122166" y="377662"/>
                </a:lnTo>
                <a:close/>
              </a:path>
              <a:path w="407035" h="407034">
                <a:moveTo>
                  <a:pt x="180118" y="377662"/>
                </a:moveTo>
                <a:lnTo>
                  <a:pt x="168477" y="377662"/>
                </a:lnTo>
                <a:lnTo>
                  <a:pt x="163098" y="379310"/>
                </a:lnTo>
                <a:lnTo>
                  <a:pt x="158656" y="382150"/>
                </a:lnTo>
                <a:lnTo>
                  <a:pt x="154423" y="384571"/>
                </a:lnTo>
                <a:lnTo>
                  <a:pt x="149973" y="385955"/>
                </a:lnTo>
                <a:lnTo>
                  <a:pt x="198113" y="385955"/>
                </a:lnTo>
                <a:lnTo>
                  <a:pt x="193316" y="384626"/>
                </a:lnTo>
                <a:lnTo>
                  <a:pt x="189166" y="382350"/>
                </a:lnTo>
                <a:lnTo>
                  <a:pt x="184642" y="379365"/>
                </a:lnTo>
                <a:lnTo>
                  <a:pt x="180118" y="377662"/>
                </a:lnTo>
                <a:close/>
              </a:path>
              <a:path w="407035" h="407034">
                <a:moveTo>
                  <a:pt x="237816" y="377662"/>
                </a:moveTo>
                <a:lnTo>
                  <a:pt x="226666" y="377662"/>
                </a:lnTo>
                <a:lnTo>
                  <a:pt x="221468" y="379219"/>
                </a:lnTo>
                <a:lnTo>
                  <a:pt x="217090" y="381923"/>
                </a:lnTo>
                <a:lnTo>
                  <a:pt x="212867" y="384335"/>
                </a:lnTo>
                <a:lnTo>
                  <a:pt x="208525" y="385955"/>
                </a:lnTo>
                <a:lnTo>
                  <a:pt x="256211" y="385955"/>
                </a:lnTo>
                <a:lnTo>
                  <a:pt x="251368" y="384626"/>
                </a:lnTo>
                <a:lnTo>
                  <a:pt x="247236" y="382350"/>
                </a:lnTo>
                <a:lnTo>
                  <a:pt x="242904" y="379738"/>
                </a:lnTo>
                <a:lnTo>
                  <a:pt x="237816" y="377662"/>
                </a:lnTo>
                <a:close/>
              </a:path>
              <a:path w="407035" h="407034">
                <a:moveTo>
                  <a:pt x="296114" y="377662"/>
                </a:moveTo>
                <a:lnTo>
                  <a:pt x="284764" y="377662"/>
                </a:lnTo>
                <a:lnTo>
                  <a:pt x="279530" y="379219"/>
                </a:lnTo>
                <a:lnTo>
                  <a:pt x="275125" y="381923"/>
                </a:lnTo>
                <a:lnTo>
                  <a:pt x="271083" y="384098"/>
                </a:lnTo>
                <a:lnTo>
                  <a:pt x="266296" y="385955"/>
                </a:lnTo>
                <a:lnTo>
                  <a:pt x="314427" y="385955"/>
                </a:lnTo>
                <a:lnTo>
                  <a:pt x="309748" y="384708"/>
                </a:lnTo>
                <a:lnTo>
                  <a:pt x="305671" y="382560"/>
                </a:lnTo>
                <a:lnTo>
                  <a:pt x="301184" y="379701"/>
                </a:lnTo>
                <a:lnTo>
                  <a:pt x="296114" y="377662"/>
                </a:lnTo>
                <a:close/>
              </a:path>
              <a:path w="407035" h="407034">
                <a:moveTo>
                  <a:pt x="354029" y="377662"/>
                </a:moveTo>
                <a:lnTo>
                  <a:pt x="342670" y="377662"/>
                </a:lnTo>
                <a:lnTo>
                  <a:pt x="337309" y="379310"/>
                </a:lnTo>
                <a:lnTo>
                  <a:pt x="332858" y="382150"/>
                </a:lnTo>
                <a:lnTo>
                  <a:pt x="328671" y="384508"/>
                </a:lnTo>
                <a:lnTo>
                  <a:pt x="324621" y="385955"/>
                </a:lnTo>
                <a:lnTo>
                  <a:pt x="372343" y="385955"/>
                </a:lnTo>
                <a:lnTo>
                  <a:pt x="367509" y="384626"/>
                </a:lnTo>
                <a:lnTo>
                  <a:pt x="363377" y="382350"/>
                </a:lnTo>
                <a:lnTo>
                  <a:pt x="358999" y="379638"/>
                </a:lnTo>
                <a:lnTo>
                  <a:pt x="354029" y="377662"/>
                </a:lnTo>
                <a:close/>
              </a:path>
              <a:path w="407035" h="407034">
                <a:moveTo>
                  <a:pt x="406493" y="377662"/>
                </a:moveTo>
                <a:lnTo>
                  <a:pt x="400732" y="377662"/>
                </a:lnTo>
                <a:lnTo>
                  <a:pt x="395380" y="379310"/>
                </a:lnTo>
                <a:lnTo>
                  <a:pt x="390956" y="382150"/>
                </a:lnTo>
                <a:lnTo>
                  <a:pt x="386642" y="384626"/>
                </a:lnTo>
                <a:lnTo>
                  <a:pt x="382846" y="385955"/>
                </a:lnTo>
                <a:lnTo>
                  <a:pt x="406493" y="385955"/>
                </a:lnTo>
                <a:lnTo>
                  <a:pt x="406493" y="3776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253239" y="10095334"/>
            <a:ext cx="989610" cy="36175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319" y="2242743"/>
            <a:ext cx="3357245" cy="5109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1000" spc="80">
                <a:latin typeface="Cambria"/>
                <a:cs typeface="Cambria"/>
              </a:rPr>
              <a:t>#poesíarefugio </a:t>
            </a:r>
            <a:r>
              <a:rPr dirty="0" sz="1000" spc="70">
                <a:latin typeface="Cambria"/>
                <a:cs typeface="Cambria"/>
              </a:rPr>
              <a:t>#13agostoclandestino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#refugiadxs</a:t>
            </a:r>
            <a:endParaRPr sz="1000">
              <a:latin typeface="Cambria"/>
              <a:cs typeface="Cambria"/>
            </a:endParaRPr>
          </a:p>
          <a:p>
            <a:pPr algn="just" marL="12700" marR="5080">
              <a:lnSpc>
                <a:spcPct val="125000"/>
              </a:lnSpc>
              <a:spcBef>
                <a:spcPts val="280"/>
              </a:spcBef>
            </a:pPr>
            <a:r>
              <a:rPr dirty="0" sz="1000" spc="95">
                <a:latin typeface="Cambria"/>
                <a:cs typeface="Cambria"/>
              </a:rPr>
              <a:t>El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día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24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julio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queremos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abrir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esta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décimo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tercera  </a:t>
            </a:r>
            <a:r>
              <a:rPr dirty="0" sz="1000" spc="100">
                <a:latin typeface="Cambria"/>
                <a:cs typeface="Cambria"/>
              </a:rPr>
              <a:t>edición </a:t>
            </a:r>
            <a:r>
              <a:rPr dirty="0" sz="1000" spc="105">
                <a:latin typeface="Cambria"/>
                <a:cs typeface="Cambria"/>
              </a:rPr>
              <a:t>de </a:t>
            </a:r>
            <a:r>
              <a:rPr dirty="0" sz="1000" spc="95">
                <a:latin typeface="Cambria"/>
                <a:cs typeface="Cambria"/>
              </a:rPr>
              <a:t>Agosto Clandestino. </a:t>
            </a:r>
            <a:r>
              <a:rPr dirty="0" sz="1000" spc="75">
                <a:latin typeface="Cambria"/>
                <a:cs typeface="Cambria"/>
              </a:rPr>
              <a:t>Poetas </a:t>
            </a:r>
            <a:r>
              <a:rPr dirty="0" sz="1000" spc="110">
                <a:latin typeface="Cambria"/>
                <a:cs typeface="Cambria"/>
              </a:rPr>
              <a:t>en </a:t>
            </a:r>
            <a:r>
              <a:rPr dirty="0" sz="1000" spc="130">
                <a:latin typeface="Cambria"/>
                <a:cs typeface="Cambria"/>
              </a:rPr>
              <a:t>La </a:t>
            </a:r>
            <a:r>
              <a:rPr dirty="0" sz="1000" spc="95">
                <a:latin typeface="Cambria"/>
                <a:cs typeface="Cambria"/>
              </a:rPr>
              <a:t>Rioja  </a:t>
            </a:r>
            <a:r>
              <a:rPr dirty="0" sz="1000" spc="114">
                <a:latin typeface="Cambria"/>
                <a:cs typeface="Cambria"/>
              </a:rPr>
              <a:t>con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un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acto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favor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acogida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refugiados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por-  </a:t>
            </a:r>
            <a:r>
              <a:rPr dirty="0" sz="1000" spc="100">
                <a:latin typeface="Cambria"/>
                <a:cs typeface="Cambria"/>
              </a:rPr>
              <a:t>que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creemos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que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los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intelectuales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debemos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posicio-  </a:t>
            </a:r>
            <a:r>
              <a:rPr dirty="0" sz="1000" spc="95">
                <a:latin typeface="Cambria"/>
                <a:cs typeface="Cambria"/>
              </a:rPr>
              <a:t>narnos </a:t>
            </a:r>
            <a:r>
              <a:rPr dirty="0" sz="1000" spc="105">
                <a:latin typeface="Cambria"/>
                <a:cs typeface="Cambria"/>
              </a:rPr>
              <a:t>de </a:t>
            </a:r>
            <a:r>
              <a:rPr dirty="0" sz="1000" spc="114">
                <a:latin typeface="Cambria"/>
                <a:cs typeface="Cambria"/>
              </a:rPr>
              <a:t>manera </a:t>
            </a:r>
            <a:r>
              <a:rPr dirty="0" sz="1000" spc="75">
                <a:latin typeface="Cambria"/>
                <a:cs typeface="Cambria"/>
              </a:rPr>
              <a:t>clara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75">
                <a:latin typeface="Cambria"/>
                <a:cs typeface="Cambria"/>
              </a:rPr>
              <a:t>activa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90">
                <a:latin typeface="Cambria"/>
                <a:cs typeface="Cambria"/>
              </a:rPr>
              <a:t>favor </a:t>
            </a:r>
            <a:r>
              <a:rPr dirty="0" sz="1000" spc="105">
                <a:latin typeface="Cambria"/>
                <a:cs typeface="Cambria"/>
              </a:rPr>
              <a:t>de </a:t>
            </a:r>
            <a:r>
              <a:rPr dirty="0" sz="1000" spc="70">
                <a:latin typeface="Cambria"/>
                <a:cs typeface="Cambria"/>
              </a:rPr>
              <a:t>los  </a:t>
            </a:r>
            <a:r>
              <a:rPr dirty="0" sz="1000" spc="85">
                <a:latin typeface="Cambria"/>
                <a:cs typeface="Cambria"/>
              </a:rPr>
              <a:t>derechos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humanos.</a:t>
            </a:r>
            <a:endParaRPr sz="1000">
              <a:latin typeface="Cambria"/>
              <a:cs typeface="Cambria"/>
            </a:endParaRPr>
          </a:p>
          <a:p>
            <a:pPr algn="just" marL="12700" marR="6350">
              <a:lnSpc>
                <a:spcPct val="125000"/>
              </a:lnSpc>
              <a:spcBef>
                <a:spcPts val="280"/>
              </a:spcBef>
            </a:pPr>
            <a:r>
              <a:rPr dirty="0" sz="1000" spc="105">
                <a:latin typeface="Cambria"/>
                <a:cs typeface="Cambria"/>
              </a:rPr>
              <a:t>Nos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gustaría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que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te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sumases,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habrá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un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micro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abierto  </a:t>
            </a:r>
            <a:r>
              <a:rPr dirty="0" sz="1000" spc="80">
                <a:latin typeface="Cambria"/>
                <a:cs typeface="Cambria"/>
              </a:rPr>
              <a:t>para ello,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75">
                <a:latin typeface="Cambria"/>
                <a:cs typeface="Cambria"/>
              </a:rPr>
              <a:t>leer </a:t>
            </a:r>
            <a:r>
              <a:rPr dirty="0" sz="1000" spc="125">
                <a:latin typeface="Cambria"/>
                <a:cs typeface="Cambria"/>
              </a:rPr>
              <a:t>un </a:t>
            </a:r>
            <a:r>
              <a:rPr dirty="0" sz="1000" spc="85">
                <a:latin typeface="Cambria"/>
                <a:cs typeface="Cambria"/>
              </a:rPr>
              <a:t>texto </a:t>
            </a:r>
            <a:r>
              <a:rPr dirty="0" sz="1000" spc="120">
                <a:latin typeface="Cambria"/>
                <a:cs typeface="Cambria"/>
              </a:rPr>
              <a:t>o </a:t>
            </a:r>
            <a:r>
              <a:rPr dirty="0" sz="1000" spc="80">
                <a:latin typeface="Cambria"/>
                <a:cs typeface="Cambria"/>
              </a:rPr>
              <a:t>cantar </a:t>
            </a:r>
            <a:r>
              <a:rPr dirty="0" sz="1000" spc="105">
                <a:latin typeface="Cambria"/>
                <a:cs typeface="Cambria"/>
              </a:rPr>
              <a:t>una </a:t>
            </a:r>
            <a:r>
              <a:rPr dirty="0" sz="1000" spc="100">
                <a:latin typeface="Cambria"/>
                <a:cs typeface="Cambria"/>
              </a:rPr>
              <a:t>canción </a:t>
            </a:r>
            <a:r>
              <a:rPr dirty="0" sz="1000" spc="114">
                <a:latin typeface="Cambria"/>
                <a:cs typeface="Cambria"/>
              </a:rPr>
              <a:t>con  </a:t>
            </a:r>
            <a:r>
              <a:rPr dirty="0" sz="1000" spc="75">
                <a:latin typeface="Cambria"/>
                <a:cs typeface="Cambria"/>
              </a:rPr>
              <a:t>nosotros.</a:t>
            </a:r>
            <a:endParaRPr sz="1000">
              <a:latin typeface="Cambria"/>
              <a:cs typeface="Cambria"/>
            </a:endParaRPr>
          </a:p>
          <a:p>
            <a:pPr algn="just" marL="12700" marR="6350">
              <a:lnSpc>
                <a:spcPct val="125000"/>
              </a:lnSpc>
              <a:spcBef>
                <a:spcPts val="280"/>
              </a:spcBef>
            </a:pPr>
            <a:r>
              <a:rPr dirty="0" sz="1000" spc="114">
                <a:latin typeface="Cambria"/>
                <a:cs typeface="Cambria"/>
              </a:rPr>
              <a:t>Se </a:t>
            </a:r>
            <a:r>
              <a:rPr dirty="0" sz="1000" spc="110">
                <a:latin typeface="Cambria"/>
                <a:cs typeface="Cambria"/>
              </a:rPr>
              <a:t>han </a:t>
            </a:r>
            <a:r>
              <a:rPr dirty="0" sz="1000" spc="114">
                <a:latin typeface="Cambria"/>
                <a:cs typeface="Cambria"/>
              </a:rPr>
              <a:t>sumado </a:t>
            </a:r>
            <a:r>
              <a:rPr dirty="0" sz="1000" spc="95">
                <a:latin typeface="Cambria"/>
                <a:cs typeface="Cambria"/>
              </a:rPr>
              <a:t>presencialmente </a:t>
            </a:r>
            <a:r>
              <a:rPr dirty="0" sz="1000" spc="70">
                <a:latin typeface="Cambria"/>
                <a:cs typeface="Cambria"/>
              </a:rPr>
              <a:t>los poetas: </a:t>
            </a:r>
            <a:r>
              <a:rPr dirty="0" sz="1000" spc="85" b="1">
                <a:latin typeface="Book Antiqua"/>
                <a:cs typeface="Book Antiqua"/>
              </a:rPr>
              <a:t>Nerea  </a:t>
            </a:r>
            <a:r>
              <a:rPr dirty="0" sz="1000" spc="75" b="1">
                <a:latin typeface="Book Antiqua"/>
                <a:cs typeface="Book Antiqua"/>
              </a:rPr>
              <a:t>Ferrez,</a:t>
            </a:r>
            <a:r>
              <a:rPr dirty="0" sz="1000" spc="-20" b="1">
                <a:latin typeface="Book Antiqua"/>
                <a:cs typeface="Book Antiqua"/>
              </a:rPr>
              <a:t> </a:t>
            </a:r>
            <a:r>
              <a:rPr dirty="0" sz="1000" spc="75" b="1">
                <a:latin typeface="Book Antiqua"/>
                <a:cs typeface="Book Antiqua"/>
              </a:rPr>
              <a:t>Gonzalo</a:t>
            </a:r>
            <a:r>
              <a:rPr dirty="0" sz="1000" spc="-20" b="1">
                <a:latin typeface="Book Antiqua"/>
                <a:cs typeface="Book Antiqua"/>
              </a:rPr>
              <a:t> </a:t>
            </a:r>
            <a:r>
              <a:rPr dirty="0" sz="1000" spc="80" b="1">
                <a:latin typeface="Book Antiqua"/>
                <a:cs typeface="Book Antiqua"/>
              </a:rPr>
              <a:t>San</a:t>
            </a:r>
            <a:r>
              <a:rPr dirty="0" sz="1000" spc="-20" b="1">
                <a:latin typeface="Book Antiqua"/>
                <a:cs typeface="Book Antiqu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Ildefonso,</a:t>
            </a:r>
            <a:r>
              <a:rPr dirty="0" sz="1000" spc="-20" b="1">
                <a:latin typeface="Book Antiqua"/>
                <a:cs typeface="Book Antiqua"/>
              </a:rPr>
              <a:t> </a:t>
            </a:r>
            <a:r>
              <a:rPr dirty="0" sz="1000" spc="65" b="1">
                <a:latin typeface="Book Antiqua"/>
                <a:cs typeface="Book Antiqua"/>
              </a:rPr>
              <a:t>Jorge</a:t>
            </a:r>
            <a:r>
              <a:rPr dirty="0" sz="1000" spc="-20" b="1">
                <a:latin typeface="Book Antiqua"/>
                <a:cs typeface="Book Antiqua"/>
              </a:rPr>
              <a:t> </a:t>
            </a:r>
            <a:r>
              <a:rPr dirty="0" sz="1000" spc="75" b="1">
                <a:latin typeface="Book Antiqua"/>
                <a:cs typeface="Book Antiqua"/>
              </a:rPr>
              <a:t>Martínez,</a:t>
            </a:r>
            <a:r>
              <a:rPr dirty="0" sz="1000" spc="-20" b="1">
                <a:latin typeface="Book Antiqua"/>
                <a:cs typeface="Book Antiqua"/>
              </a:rPr>
              <a:t> </a:t>
            </a:r>
            <a:r>
              <a:rPr dirty="0" sz="1000" spc="95" b="1">
                <a:latin typeface="Book Antiqua"/>
                <a:cs typeface="Book Antiqua"/>
              </a:rPr>
              <a:t>Es-  </a:t>
            </a:r>
            <a:r>
              <a:rPr dirty="0" sz="1000" spc="75" b="1">
                <a:latin typeface="Book Antiqua"/>
                <a:cs typeface="Book Antiqua"/>
              </a:rPr>
              <a:t>ther</a:t>
            </a:r>
            <a:r>
              <a:rPr dirty="0" sz="1000" spc="-55" b="1">
                <a:latin typeface="Book Antiqua"/>
                <a:cs typeface="Book Antiqua"/>
              </a:rPr>
              <a:t> </a:t>
            </a:r>
            <a:r>
              <a:rPr dirty="0" sz="1000" spc="45" b="1">
                <a:latin typeface="Book Antiqua"/>
                <a:cs typeface="Book Antiqua"/>
              </a:rPr>
              <a:t>Novalgos,</a:t>
            </a:r>
            <a:r>
              <a:rPr dirty="0" sz="1000" spc="-35" b="1">
                <a:latin typeface="Book Antiqua"/>
                <a:cs typeface="Book Antiqu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Rosa</a:t>
            </a:r>
            <a:r>
              <a:rPr dirty="0" sz="1000" spc="-35" b="1">
                <a:latin typeface="Book Antiqua"/>
                <a:cs typeface="Book Antiqu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Laso,</a:t>
            </a:r>
            <a:r>
              <a:rPr dirty="0" sz="1000" spc="-35" b="1">
                <a:latin typeface="Book Antiqua"/>
                <a:cs typeface="Book Antiqu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Cristina</a:t>
            </a:r>
            <a:r>
              <a:rPr dirty="0" sz="1000" spc="-75" b="1">
                <a:latin typeface="Book Antiqua"/>
                <a:cs typeface="Book Antiqua"/>
              </a:rPr>
              <a:t> </a:t>
            </a:r>
            <a:r>
              <a:rPr dirty="0" sz="1000" spc="85" b="1">
                <a:latin typeface="Book Antiqua"/>
                <a:cs typeface="Book Antiqua"/>
              </a:rPr>
              <a:t>Amargo</a:t>
            </a:r>
            <a:r>
              <a:rPr dirty="0" sz="1000" spc="-35" b="1">
                <a:latin typeface="Book Antiqua"/>
                <a:cs typeface="Book Antiqua"/>
              </a:rPr>
              <a:t> </a:t>
            </a:r>
            <a:r>
              <a:rPr dirty="0" sz="1000" spc="80" b="1">
                <a:latin typeface="Book Antiqua"/>
                <a:cs typeface="Book Antiqua"/>
              </a:rPr>
              <a:t>Difumi-  </a:t>
            </a:r>
            <a:r>
              <a:rPr dirty="0" sz="1000" spc="70" b="1">
                <a:latin typeface="Book Antiqua"/>
                <a:cs typeface="Book Antiqua"/>
              </a:rPr>
              <a:t>nada, Luis Miguel </a:t>
            </a:r>
            <a:r>
              <a:rPr dirty="0" sz="1000" spc="75" b="1">
                <a:latin typeface="Book Antiqua"/>
                <a:cs typeface="Book Antiqua"/>
              </a:rPr>
              <a:t>Oraá, </a:t>
            </a:r>
            <a:r>
              <a:rPr dirty="0" sz="1000" spc="65" b="1">
                <a:latin typeface="Book Antiqua"/>
                <a:cs typeface="Book Antiqua"/>
              </a:rPr>
              <a:t>Janina Sfetcu, </a:t>
            </a:r>
            <a:r>
              <a:rPr dirty="0" sz="1000" spc="105" b="1">
                <a:latin typeface="Book Antiqua"/>
                <a:cs typeface="Book Antiqua"/>
              </a:rPr>
              <a:t>Conn</a:t>
            </a:r>
            <a:r>
              <a:rPr dirty="0" sz="1000" spc="5" b="1">
                <a:latin typeface="Book Antiqua"/>
                <a:cs typeface="Book Antiqua"/>
              </a:rPr>
              <a:t> </a:t>
            </a:r>
            <a:r>
              <a:rPr dirty="0" sz="1000" spc="90" b="1">
                <a:latin typeface="Book Antiqua"/>
                <a:cs typeface="Book Antiqua"/>
              </a:rPr>
              <a:t>Bux,  </a:t>
            </a:r>
            <a:r>
              <a:rPr dirty="0" sz="1000" spc="65" b="1">
                <a:latin typeface="Book Antiqua"/>
                <a:cs typeface="Book Antiqua"/>
              </a:rPr>
              <a:t>Isaac </a:t>
            </a:r>
            <a:r>
              <a:rPr dirty="0" sz="1000" spc="60" b="1">
                <a:latin typeface="Book Antiqua"/>
                <a:cs typeface="Book Antiqua"/>
              </a:rPr>
              <a:t>Miguel, </a:t>
            </a:r>
            <a:r>
              <a:rPr dirty="0" sz="1000" spc="70" b="1">
                <a:latin typeface="Book Antiqua"/>
                <a:cs typeface="Book Antiqua"/>
              </a:rPr>
              <a:t>Sonia </a:t>
            </a:r>
            <a:r>
              <a:rPr dirty="0" sz="1000" spc="80" b="1">
                <a:latin typeface="Book Antiqua"/>
                <a:cs typeface="Book Antiqua"/>
              </a:rPr>
              <a:t>San </a:t>
            </a:r>
            <a:r>
              <a:rPr dirty="0" sz="1000" spc="100" b="1">
                <a:latin typeface="Book Antiqua"/>
                <a:cs typeface="Book Antiqua"/>
              </a:rPr>
              <a:t>Román, </a:t>
            </a:r>
            <a:r>
              <a:rPr dirty="0" sz="1000" spc="95" b="1">
                <a:latin typeface="Book Antiqua"/>
                <a:cs typeface="Book Antiqua"/>
              </a:rPr>
              <a:t>Paco </a:t>
            </a:r>
            <a:r>
              <a:rPr dirty="0" sz="1000" spc="80" b="1">
                <a:latin typeface="Book Antiqua"/>
                <a:cs typeface="Book Antiqua"/>
              </a:rPr>
              <a:t>Marín, </a:t>
            </a:r>
            <a:r>
              <a:rPr dirty="0" sz="1000" spc="50" b="1">
                <a:latin typeface="Book Antiqua"/>
                <a:cs typeface="Book Antiqua"/>
              </a:rPr>
              <a:t>José  </a:t>
            </a:r>
            <a:r>
              <a:rPr dirty="0" sz="1000" spc="90" b="1">
                <a:latin typeface="Book Antiqua"/>
                <a:cs typeface="Book Antiqua"/>
              </a:rPr>
              <a:t>Manuel </a:t>
            </a:r>
            <a:r>
              <a:rPr dirty="0" sz="1000" spc="60" b="1">
                <a:latin typeface="Book Antiqua"/>
                <a:cs typeface="Book Antiqua"/>
              </a:rPr>
              <a:t>Calzada, </a:t>
            </a:r>
            <a:r>
              <a:rPr dirty="0" sz="1000" spc="65" b="1">
                <a:latin typeface="Book Antiqua"/>
                <a:cs typeface="Book Antiqua"/>
              </a:rPr>
              <a:t>Nicolas </a:t>
            </a:r>
            <a:r>
              <a:rPr dirty="0" sz="1000" spc="70" b="1">
                <a:latin typeface="Book Antiqua"/>
                <a:cs typeface="Book Antiqua"/>
              </a:rPr>
              <a:t>Castelblanco </a:t>
            </a:r>
            <a:r>
              <a:rPr dirty="0" sz="1000" spc="75" b="1">
                <a:latin typeface="Book Antiqua"/>
                <a:cs typeface="Book Antiqua"/>
              </a:rPr>
              <a:t>Boyacá,</a:t>
            </a:r>
            <a:r>
              <a:rPr dirty="0" sz="1000" spc="-160" b="1">
                <a:latin typeface="Book Antiqua"/>
                <a:cs typeface="Book Antiqua"/>
              </a:rPr>
              <a:t> </a:t>
            </a:r>
            <a:r>
              <a:rPr dirty="0" sz="1000" spc="55" b="1">
                <a:latin typeface="Book Antiqua"/>
                <a:cs typeface="Book Antiqua"/>
              </a:rPr>
              <a:t>Al-  </a:t>
            </a:r>
            <a:r>
              <a:rPr dirty="0" sz="1000" spc="80" b="1">
                <a:latin typeface="Book Antiqua"/>
                <a:cs typeface="Book Antiqua"/>
              </a:rPr>
              <a:t>berto</a:t>
            </a:r>
            <a:r>
              <a:rPr dirty="0" sz="1000" spc="-40" b="1">
                <a:latin typeface="Book Antiqua"/>
                <a:cs typeface="Book Antiqu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Vidal</a:t>
            </a:r>
            <a:r>
              <a:rPr dirty="0" sz="1000" spc="15" b="1">
                <a:latin typeface="Book Antiqua"/>
                <a:cs typeface="Book Antiqua"/>
              </a:rPr>
              <a:t> </a:t>
            </a:r>
            <a:r>
              <a:rPr dirty="0" sz="1000" spc="120">
                <a:latin typeface="Cambria"/>
                <a:cs typeface="Cambria"/>
              </a:rPr>
              <a:t>o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110" b="1">
                <a:latin typeface="Book Antiqua"/>
                <a:cs typeface="Book Antiqua"/>
              </a:rPr>
              <a:t>Txetxu</a:t>
            </a:r>
            <a:r>
              <a:rPr dirty="0" sz="1000" spc="-5" b="1">
                <a:latin typeface="Book Antiqua"/>
                <a:cs typeface="Book Antiqua"/>
              </a:rPr>
              <a:t> </a:t>
            </a:r>
            <a:r>
              <a:rPr dirty="0" sz="1000" spc="65" b="1">
                <a:latin typeface="Book Antiqua"/>
                <a:cs typeface="Book Antiqua"/>
              </a:rPr>
              <a:t>Bejano..</a:t>
            </a:r>
            <a:r>
              <a:rPr dirty="0" sz="1000" spc="65">
                <a:latin typeface="Cambria"/>
                <a:cs typeface="Cambria"/>
              </a:rPr>
              <a:t>.</a:t>
            </a:r>
            <a:endParaRPr sz="1000">
              <a:latin typeface="Cambria"/>
              <a:cs typeface="Cambria"/>
            </a:endParaRPr>
          </a:p>
          <a:p>
            <a:pPr algn="just" marL="12700" marR="6350">
              <a:lnSpc>
                <a:spcPct val="125000"/>
              </a:lnSpc>
              <a:spcBef>
                <a:spcPts val="280"/>
              </a:spcBef>
            </a:pPr>
            <a:r>
              <a:rPr dirty="0" sz="1000" spc="150">
                <a:latin typeface="Cambria"/>
                <a:cs typeface="Cambria"/>
              </a:rPr>
              <a:t>Han </a:t>
            </a:r>
            <a:r>
              <a:rPr dirty="0" sz="1000" spc="105">
                <a:latin typeface="Cambria"/>
                <a:cs typeface="Cambria"/>
              </a:rPr>
              <a:t>enviado </a:t>
            </a:r>
            <a:r>
              <a:rPr dirty="0" sz="1000" spc="95">
                <a:latin typeface="Cambria"/>
                <a:cs typeface="Cambria"/>
              </a:rPr>
              <a:t>vídeos </a:t>
            </a:r>
            <a:r>
              <a:rPr dirty="0" sz="1000" spc="120">
                <a:latin typeface="Cambria"/>
                <a:cs typeface="Cambria"/>
              </a:rPr>
              <a:t>con </a:t>
            </a:r>
            <a:r>
              <a:rPr dirty="0" sz="1000" spc="80">
                <a:latin typeface="Cambria"/>
                <a:cs typeface="Cambria"/>
              </a:rPr>
              <a:t>recitado: </a:t>
            </a:r>
            <a:r>
              <a:rPr dirty="0" sz="1000" spc="50" b="1">
                <a:latin typeface="Book Antiqua"/>
                <a:cs typeface="Book Antiqua"/>
              </a:rPr>
              <a:t>Jesús </a:t>
            </a:r>
            <a:r>
              <a:rPr dirty="0" sz="1000" spc="75" b="1">
                <a:latin typeface="Book Antiqua"/>
                <a:cs typeface="Book Antiqua"/>
              </a:rPr>
              <a:t>Vicente  </a:t>
            </a:r>
            <a:r>
              <a:rPr dirty="0" sz="1000" spc="60" b="1">
                <a:latin typeface="Book Antiqua"/>
                <a:cs typeface="Book Antiqua"/>
              </a:rPr>
              <a:t>Aguirre, </a:t>
            </a:r>
            <a:r>
              <a:rPr dirty="0" sz="1000" spc="90" b="1">
                <a:latin typeface="Book Antiqua"/>
                <a:cs typeface="Book Antiqua"/>
              </a:rPr>
              <a:t>Señor </a:t>
            </a:r>
            <a:r>
              <a:rPr dirty="0" sz="1000" spc="45" b="1">
                <a:latin typeface="Book Antiqua"/>
                <a:cs typeface="Book Antiqua"/>
              </a:rPr>
              <a:t>Alien, </a:t>
            </a:r>
            <a:r>
              <a:rPr dirty="0" sz="1000" spc="70" b="1">
                <a:latin typeface="Book Antiqua"/>
                <a:cs typeface="Book Antiqua"/>
              </a:rPr>
              <a:t>Carlos </a:t>
            </a:r>
            <a:r>
              <a:rPr dirty="0" sz="1000" spc="75" b="1">
                <a:latin typeface="Book Antiqua"/>
                <a:cs typeface="Book Antiqua"/>
              </a:rPr>
              <a:t>Salem, </a:t>
            </a:r>
            <a:r>
              <a:rPr dirty="0" sz="1000" spc="110" b="1">
                <a:latin typeface="Book Antiqua"/>
                <a:cs typeface="Book Antiqua"/>
              </a:rPr>
              <a:t>Comando</a:t>
            </a:r>
            <a:r>
              <a:rPr dirty="0" sz="1000" spc="55" b="1">
                <a:latin typeface="Book Antiqua"/>
                <a:cs typeface="Book Antiqua"/>
              </a:rPr>
              <a:t> </a:t>
            </a:r>
            <a:r>
              <a:rPr dirty="0" sz="1000" spc="60" b="1">
                <a:latin typeface="Book Antiqua"/>
                <a:cs typeface="Book Antiqua"/>
              </a:rPr>
              <a:t>del  Dub, </a:t>
            </a:r>
            <a:r>
              <a:rPr dirty="0" sz="1000" spc="70" b="1">
                <a:latin typeface="Book Antiqua"/>
                <a:cs typeface="Book Antiqua"/>
              </a:rPr>
              <a:t>Patty </a:t>
            </a:r>
            <a:r>
              <a:rPr dirty="0" sz="1000" spc="80" b="1">
                <a:latin typeface="Book Antiqua"/>
                <a:cs typeface="Book Antiqua"/>
              </a:rPr>
              <a:t>de </a:t>
            </a:r>
            <a:r>
              <a:rPr dirty="0" sz="1000" spc="75" b="1">
                <a:latin typeface="Book Antiqua"/>
                <a:cs typeface="Book Antiqua"/>
              </a:rPr>
              <a:t>Frutos, </a:t>
            </a:r>
            <a:r>
              <a:rPr dirty="0" sz="1000" spc="90" b="1">
                <a:latin typeface="Book Antiqua"/>
                <a:cs typeface="Book Antiqua"/>
              </a:rPr>
              <a:t>Escandar </a:t>
            </a:r>
            <a:r>
              <a:rPr dirty="0" sz="1000" spc="45" b="1">
                <a:latin typeface="Book Antiqua"/>
                <a:cs typeface="Book Antiqua"/>
              </a:rPr>
              <a:t>Algeet, Gsús</a:t>
            </a:r>
            <a:r>
              <a:rPr dirty="0" sz="1000" spc="-140" b="1">
                <a:latin typeface="Book Antiqua"/>
                <a:cs typeface="Book Antiqua"/>
              </a:rPr>
              <a:t> </a:t>
            </a:r>
            <a:r>
              <a:rPr dirty="0" sz="1000" spc="100" b="1">
                <a:latin typeface="Book Antiqua"/>
                <a:cs typeface="Book Antiqua"/>
              </a:rPr>
              <a:t>Boni-  </a:t>
            </a:r>
            <a:r>
              <a:rPr dirty="0" sz="1000" spc="40" b="1">
                <a:latin typeface="Book Antiqua"/>
                <a:cs typeface="Book Antiqua"/>
              </a:rPr>
              <a:t>lla, </a:t>
            </a:r>
            <a:r>
              <a:rPr dirty="0" sz="1000" spc="65" b="1">
                <a:latin typeface="Book Antiqua"/>
                <a:cs typeface="Book Antiqua"/>
              </a:rPr>
              <a:t>Olaia </a:t>
            </a:r>
            <a:r>
              <a:rPr dirty="0" sz="1000" spc="70" b="1">
                <a:latin typeface="Book Antiqua"/>
                <a:cs typeface="Book Antiqua"/>
              </a:rPr>
              <a:t>Pazos, </a:t>
            </a:r>
            <a:r>
              <a:rPr dirty="0" sz="1000" spc="55" b="1">
                <a:latin typeface="Book Antiqua"/>
                <a:cs typeface="Book Antiqua"/>
              </a:rPr>
              <a:t>Isabel </a:t>
            </a:r>
            <a:r>
              <a:rPr dirty="0" sz="1000" spc="80" b="1">
                <a:latin typeface="Book Antiqua"/>
                <a:cs typeface="Book Antiqua"/>
              </a:rPr>
              <a:t>García </a:t>
            </a:r>
            <a:r>
              <a:rPr dirty="0" sz="1000" spc="70" b="1">
                <a:latin typeface="Book Antiqua"/>
                <a:cs typeface="Book Antiqua"/>
              </a:rPr>
              <a:t>Hualde, </a:t>
            </a:r>
            <a:r>
              <a:rPr dirty="0" sz="1000" spc="80" b="1">
                <a:latin typeface="Book Antiqua"/>
                <a:cs typeface="Book Antiqua"/>
              </a:rPr>
              <a:t>Teresa  </a:t>
            </a:r>
            <a:r>
              <a:rPr dirty="0" sz="1000" spc="85" b="1">
                <a:latin typeface="Book Antiqua"/>
                <a:cs typeface="Book Antiqua"/>
              </a:rPr>
              <a:t>Ramos, </a:t>
            </a:r>
            <a:r>
              <a:rPr dirty="0" sz="1000" spc="90" b="1">
                <a:latin typeface="Book Antiqua"/>
                <a:cs typeface="Book Antiqua"/>
              </a:rPr>
              <a:t>Francisco </a:t>
            </a:r>
            <a:r>
              <a:rPr dirty="0" sz="1000" spc="60" b="1">
                <a:latin typeface="Book Antiqua"/>
                <a:cs typeface="Book Antiqua"/>
              </a:rPr>
              <a:t>Kintana, </a:t>
            </a:r>
            <a:r>
              <a:rPr dirty="0" sz="1000" spc="114" b="1">
                <a:latin typeface="Book Antiqua"/>
                <a:cs typeface="Book Antiqua"/>
              </a:rPr>
              <a:t>Carmen</a:t>
            </a:r>
            <a:r>
              <a:rPr dirty="0" sz="1000" spc="-155" b="1">
                <a:latin typeface="Book Antiqua"/>
                <a:cs typeface="Book Antiqua"/>
              </a:rPr>
              <a:t> </a:t>
            </a:r>
            <a:r>
              <a:rPr dirty="0" sz="1000" spc="70" b="1">
                <a:latin typeface="Book Antiqua"/>
                <a:cs typeface="Book Antiqua"/>
              </a:rPr>
              <a:t>Beltrán, </a:t>
            </a:r>
            <a:r>
              <a:rPr dirty="0" sz="1000" spc="40" b="1">
                <a:latin typeface="Book Antiqua"/>
                <a:cs typeface="Book Antiqua"/>
              </a:rPr>
              <a:t>Silvia  </a:t>
            </a:r>
            <a:r>
              <a:rPr dirty="0" sz="1000" spc="80" b="1">
                <a:latin typeface="Book Antiqua"/>
                <a:cs typeface="Book Antiqua"/>
              </a:rPr>
              <a:t>Phoe, Paolo </a:t>
            </a:r>
            <a:r>
              <a:rPr dirty="0" sz="1000" spc="55" b="1">
                <a:latin typeface="Book Antiqua"/>
                <a:cs typeface="Book Antiqua"/>
              </a:rPr>
              <a:t>Sapio, </a:t>
            </a:r>
            <a:r>
              <a:rPr dirty="0" sz="1000" spc="85" b="1">
                <a:latin typeface="Book Antiqua"/>
                <a:cs typeface="Book Antiqua"/>
              </a:rPr>
              <a:t>Gerardo </a:t>
            </a:r>
            <a:r>
              <a:rPr dirty="0" sz="1000" spc="70" b="1">
                <a:latin typeface="Book Antiqua"/>
                <a:cs typeface="Book Antiqua"/>
              </a:rPr>
              <a:t>Markuleta, </a:t>
            </a:r>
            <a:r>
              <a:rPr dirty="0" sz="1000" spc="95" b="1">
                <a:latin typeface="Book Antiqua"/>
                <a:cs typeface="Book Antiqua"/>
              </a:rPr>
              <a:t>Yam </a:t>
            </a:r>
            <a:r>
              <a:rPr dirty="0" sz="1000" spc="50" b="1">
                <a:latin typeface="Book Antiqua"/>
                <a:cs typeface="Book Antiqua"/>
              </a:rPr>
              <a:t>Salia  </a:t>
            </a:r>
            <a:r>
              <a:rPr dirty="0" sz="1000" spc="60">
                <a:latin typeface="Cambria"/>
                <a:cs typeface="Cambria"/>
              </a:rPr>
              <a:t>0</a:t>
            </a:r>
            <a:r>
              <a:rPr dirty="0" sz="1000" spc="60" b="1">
                <a:latin typeface="Book Antiqua"/>
                <a:cs typeface="Book Antiqua"/>
              </a:rPr>
              <a:t>Jesús</a:t>
            </a:r>
            <a:r>
              <a:rPr dirty="0" sz="1000" spc="-35" b="1">
                <a:latin typeface="Book Antiqua"/>
                <a:cs typeface="Book Antiqua"/>
              </a:rPr>
              <a:t> </a:t>
            </a:r>
            <a:r>
              <a:rPr dirty="0" sz="1000" spc="80" b="1">
                <a:latin typeface="Book Antiqua"/>
                <a:cs typeface="Book Antiqua"/>
              </a:rPr>
              <a:t>Cuadrado</a:t>
            </a:r>
            <a:r>
              <a:rPr dirty="0" sz="1000" spc="80">
                <a:latin typeface="Cambria"/>
                <a:cs typeface="Cambria"/>
              </a:rPr>
              <a:t>...</a:t>
            </a:r>
            <a:endParaRPr sz="1000">
              <a:latin typeface="Cambria"/>
              <a:cs typeface="Cambria"/>
            </a:endParaRPr>
          </a:p>
          <a:p>
            <a:pPr algn="just" marL="12700" marR="6350">
              <a:lnSpc>
                <a:spcPct val="125000"/>
              </a:lnSpc>
              <a:spcBef>
                <a:spcPts val="280"/>
              </a:spcBef>
            </a:pPr>
            <a:r>
              <a:rPr dirty="0" sz="1000" spc="75">
                <a:latin typeface="Cambria"/>
                <a:cs typeface="Cambria"/>
              </a:rPr>
              <a:t>Diversas </a:t>
            </a:r>
            <a:r>
              <a:rPr dirty="0" sz="1000" spc="80">
                <a:latin typeface="Cambria"/>
                <a:cs typeface="Cambria"/>
              </a:rPr>
              <a:t>personalidades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la </a:t>
            </a:r>
            <a:r>
              <a:rPr dirty="0" sz="1000" spc="85">
                <a:latin typeface="Cambria"/>
                <a:cs typeface="Cambria"/>
              </a:rPr>
              <a:t>vida </a:t>
            </a:r>
            <a:r>
              <a:rPr dirty="0" sz="1000" spc="75">
                <a:latin typeface="Cambria"/>
                <a:cs typeface="Cambria"/>
              </a:rPr>
              <a:t>política, cultural 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social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Rioja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han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conﬁrmado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su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participación.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52091" y="311823"/>
            <a:ext cx="6061075" cy="15887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0">
                <a:latin typeface="Calibri"/>
                <a:cs typeface="Calibri"/>
              </a:rPr>
              <a:t>24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10">
                <a:latin typeface="Calibri"/>
                <a:cs typeface="Calibri"/>
              </a:rPr>
              <a:t>JuLiO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170">
                <a:latin typeface="Calibri"/>
                <a:cs typeface="Calibri"/>
              </a:rPr>
              <a:t>LunES</a:t>
            </a:r>
            <a:r>
              <a:rPr dirty="0" sz="1400" spc="-114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19:00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300"/>
              </a:lnSpc>
            </a:pPr>
            <a:r>
              <a:rPr dirty="0" sz="1400" spc="105">
                <a:latin typeface="Calibri"/>
                <a:cs typeface="Calibri"/>
              </a:rPr>
              <a:t>BiBLiOtECA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60">
                <a:latin typeface="Calibri"/>
                <a:cs typeface="Calibri"/>
              </a:rPr>
              <a:t>LA</a:t>
            </a:r>
            <a:r>
              <a:rPr dirty="0" sz="1400" spc="-180">
                <a:latin typeface="Calibri"/>
                <a:cs typeface="Calibri"/>
              </a:rPr>
              <a:t> </a:t>
            </a:r>
            <a:r>
              <a:rPr dirty="0" sz="1400" spc="55">
                <a:latin typeface="Calibri"/>
                <a:cs typeface="Calibri"/>
              </a:rPr>
              <a:t>RiOJA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2740"/>
              </a:lnSpc>
              <a:spcBef>
                <a:spcPts val="315"/>
              </a:spcBef>
            </a:pPr>
            <a:r>
              <a:rPr dirty="0" sz="2400" spc="114" b="1">
                <a:latin typeface="Calibri"/>
                <a:cs typeface="Calibri"/>
              </a:rPr>
              <a:t>#POESÍAREFUGIO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610"/>
              </a:lnSpc>
            </a:pPr>
            <a:r>
              <a:rPr dirty="0" sz="1500" spc="70" b="1">
                <a:latin typeface="Calibri"/>
                <a:cs typeface="Calibri"/>
              </a:rPr>
              <a:t>ACTO </a:t>
            </a:r>
            <a:r>
              <a:rPr dirty="0" sz="1500" spc="65" b="1">
                <a:latin typeface="Calibri"/>
                <a:cs typeface="Calibri"/>
              </a:rPr>
              <a:t>POÉTICO-ARTÍSTICO </a:t>
            </a:r>
            <a:r>
              <a:rPr dirty="0" sz="1500" spc="-20" b="1">
                <a:latin typeface="Calibri"/>
                <a:cs typeface="Calibri"/>
              </a:rPr>
              <a:t>A </a:t>
            </a:r>
            <a:r>
              <a:rPr dirty="0" sz="1500" spc="30" b="1">
                <a:latin typeface="Calibri"/>
                <a:cs typeface="Calibri"/>
              </a:rPr>
              <a:t>FAVOR </a:t>
            </a:r>
            <a:r>
              <a:rPr dirty="0" sz="1500" spc="95" b="1">
                <a:latin typeface="Calibri"/>
                <a:cs typeface="Calibri"/>
              </a:rPr>
              <a:t>DE </a:t>
            </a:r>
            <a:r>
              <a:rPr dirty="0" sz="1500" spc="110" b="1">
                <a:latin typeface="Calibri"/>
                <a:cs typeface="Calibri"/>
              </a:rPr>
              <a:t>LOS</a:t>
            </a:r>
            <a:r>
              <a:rPr dirty="0" sz="1500" spc="-65" b="1">
                <a:latin typeface="Calibri"/>
                <a:cs typeface="Calibri"/>
              </a:rPr>
              <a:t> </a:t>
            </a:r>
            <a:r>
              <a:rPr dirty="0" sz="1500" spc="75" b="1">
                <a:latin typeface="Calibri"/>
                <a:cs typeface="Calibri"/>
              </a:rPr>
              <a:t>REFUGIADOS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50"/>
              </a:lnSpc>
            </a:pPr>
            <a:r>
              <a:rPr dirty="0" sz="1500" spc="45" b="1">
                <a:latin typeface="Calibri"/>
                <a:cs typeface="Calibri"/>
              </a:rPr>
              <a:t>Y </a:t>
            </a:r>
            <a:r>
              <a:rPr dirty="0" sz="1500" spc="110" b="1">
                <a:latin typeface="Calibri"/>
                <a:cs typeface="Calibri"/>
              </a:rPr>
              <a:t>EN </a:t>
            </a:r>
            <a:r>
              <a:rPr dirty="0" sz="1500" spc="75" b="1">
                <a:latin typeface="Calibri"/>
                <a:cs typeface="Calibri"/>
              </a:rPr>
              <a:t>CONTRA </a:t>
            </a:r>
            <a:r>
              <a:rPr dirty="0" sz="1500" spc="95" b="1">
                <a:latin typeface="Calibri"/>
                <a:cs typeface="Calibri"/>
              </a:rPr>
              <a:t>DE </a:t>
            </a:r>
            <a:r>
              <a:rPr dirty="0" sz="1500" spc="60" b="1">
                <a:latin typeface="Calibri"/>
                <a:cs typeface="Calibri"/>
              </a:rPr>
              <a:t>LAS</a:t>
            </a:r>
            <a:r>
              <a:rPr dirty="0" sz="1500" spc="-200" b="1">
                <a:latin typeface="Calibri"/>
                <a:cs typeface="Calibri"/>
              </a:rPr>
              <a:t> </a:t>
            </a:r>
            <a:r>
              <a:rPr dirty="0" sz="1500" spc="55" b="1">
                <a:latin typeface="Calibri"/>
                <a:cs typeface="Calibri"/>
              </a:rPr>
              <a:t>GUERRAS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300" spc="145">
                <a:latin typeface="Calibri"/>
                <a:cs typeface="Calibri"/>
              </a:rPr>
              <a:t>(En</a:t>
            </a:r>
            <a:r>
              <a:rPr dirty="0" sz="1300" spc="35">
                <a:latin typeface="Calibri"/>
                <a:cs typeface="Calibri"/>
              </a:rPr>
              <a:t> </a:t>
            </a:r>
            <a:r>
              <a:rPr dirty="0" sz="1300" spc="114">
                <a:latin typeface="Calibri"/>
                <a:cs typeface="Calibri"/>
              </a:rPr>
              <a:t>COLABORACión</a:t>
            </a:r>
            <a:r>
              <a:rPr dirty="0" sz="1300" spc="35">
                <a:latin typeface="Calibri"/>
                <a:cs typeface="Calibri"/>
              </a:rPr>
              <a:t> </a:t>
            </a:r>
            <a:r>
              <a:rPr dirty="0" sz="1300" spc="175">
                <a:latin typeface="Calibri"/>
                <a:cs typeface="Calibri"/>
              </a:rPr>
              <a:t>COn</a:t>
            </a:r>
            <a:r>
              <a:rPr dirty="0" sz="1300" spc="35">
                <a:latin typeface="Calibri"/>
                <a:cs typeface="Calibri"/>
              </a:rPr>
              <a:t> </a:t>
            </a:r>
            <a:r>
              <a:rPr dirty="0" sz="1300" spc="55">
                <a:latin typeface="Calibri"/>
                <a:cs typeface="Calibri"/>
              </a:rPr>
              <a:t>LA</a:t>
            </a:r>
            <a:r>
              <a:rPr dirty="0" sz="1300" spc="35">
                <a:latin typeface="Calibri"/>
                <a:cs typeface="Calibri"/>
              </a:rPr>
              <a:t> </a:t>
            </a:r>
            <a:r>
              <a:rPr dirty="0" sz="1300" spc="55">
                <a:latin typeface="Calibri"/>
                <a:cs typeface="Calibri"/>
              </a:rPr>
              <a:t>PLAtAFORMA</a:t>
            </a:r>
            <a:r>
              <a:rPr dirty="0" sz="1300" spc="35">
                <a:latin typeface="Calibri"/>
                <a:cs typeface="Calibri"/>
              </a:rPr>
              <a:t> </a:t>
            </a:r>
            <a:r>
              <a:rPr dirty="0" sz="1300" spc="70" b="1">
                <a:latin typeface="Calibri"/>
                <a:cs typeface="Calibri"/>
              </a:rPr>
              <a:t>BIENVENIDOS</a:t>
            </a:r>
            <a:r>
              <a:rPr dirty="0" sz="1300" spc="35" b="1">
                <a:latin typeface="Calibri"/>
                <a:cs typeface="Calibri"/>
              </a:rPr>
              <a:t> </a:t>
            </a:r>
            <a:r>
              <a:rPr dirty="0" sz="1300" spc="65" b="1">
                <a:latin typeface="Calibri"/>
                <a:cs typeface="Calibri"/>
              </a:rPr>
              <a:t>REFUGIADOS</a:t>
            </a:r>
            <a:r>
              <a:rPr dirty="0" sz="1300" spc="35" b="1">
                <a:latin typeface="Calibri"/>
                <a:cs typeface="Calibri"/>
              </a:rPr>
              <a:t> LA </a:t>
            </a:r>
            <a:r>
              <a:rPr dirty="0" sz="1300" spc="20" b="1">
                <a:latin typeface="Calibri"/>
                <a:cs typeface="Calibri"/>
              </a:rPr>
              <a:t>RIOJA</a:t>
            </a:r>
            <a:r>
              <a:rPr dirty="0" sz="1300" spc="20">
                <a:latin typeface="Calibri"/>
                <a:cs typeface="Calibri"/>
              </a:rPr>
              <a:t>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69994" y="2246592"/>
            <a:ext cx="3330003" cy="2434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8580">
              <a:lnSpc>
                <a:spcPts val="1090"/>
              </a:lnSpc>
            </a:pPr>
            <a:fld id="{81D60167-4931-47E6-BA6A-407CBD079E47}" type="slidenum">
              <a:rPr dirty="0" spc="85"/>
              <a:t>6</a:t>
            </a:fld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6029" y="1940229"/>
            <a:ext cx="3359785" cy="8337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8890">
              <a:lnSpc>
                <a:spcPct val="100000"/>
              </a:lnSpc>
            </a:pPr>
            <a:r>
              <a:rPr dirty="0" sz="1000" spc="95">
                <a:latin typeface="Cambria"/>
                <a:cs typeface="Cambria"/>
              </a:rPr>
              <a:t>Título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original: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40">
                <a:latin typeface="Cambria"/>
                <a:cs typeface="Cambria"/>
              </a:rPr>
              <a:t>The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Edge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of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Love</a:t>
            </a:r>
            <a:endParaRPr sz="1000">
              <a:latin typeface="Cambria"/>
              <a:cs typeface="Cambria"/>
            </a:endParaRPr>
          </a:p>
          <a:p>
            <a:pPr algn="r" marR="8890">
              <a:lnSpc>
                <a:spcPct val="100000"/>
              </a:lnSpc>
              <a:spcBef>
                <a:spcPts val="580"/>
              </a:spcBef>
            </a:pPr>
            <a:r>
              <a:rPr dirty="0" sz="1000" spc="105">
                <a:latin typeface="Cambria"/>
                <a:cs typeface="Cambria"/>
              </a:rPr>
              <a:t>Año: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2008</a:t>
            </a:r>
            <a:endParaRPr sz="1000">
              <a:latin typeface="Cambria"/>
              <a:cs typeface="Cambria"/>
            </a:endParaRPr>
          </a:p>
          <a:p>
            <a:pPr algn="r" marL="1322070" marR="8890" indent="796290">
              <a:lnSpc>
                <a:spcPct val="148600"/>
              </a:lnSpc>
            </a:pPr>
            <a:r>
              <a:rPr dirty="0" sz="1000" spc="100">
                <a:latin typeface="Cambria"/>
                <a:cs typeface="Cambria"/>
              </a:rPr>
              <a:t>Duración: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-20">
                <a:latin typeface="Cambria"/>
                <a:cs typeface="Cambria"/>
              </a:rPr>
              <a:t>110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min. 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País: </a:t>
            </a:r>
            <a:r>
              <a:rPr dirty="0" sz="1000" spc="110">
                <a:latin typeface="Cambria"/>
                <a:cs typeface="Cambria"/>
              </a:rPr>
              <a:t>Reino </a:t>
            </a:r>
            <a:r>
              <a:rPr dirty="0" sz="1000" spc="120">
                <a:latin typeface="Cambria"/>
                <a:cs typeface="Cambria"/>
              </a:rPr>
              <a:t>Unido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Reino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Unido 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Director: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John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Maybury 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Guión: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Sharman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Macdonald 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Música: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Angelo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Badalamenti 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Fotografía: </a:t>
            </a:r>
            <a:r>
              <a:rPr dirty="0" sz="1000" spc="90">
                <a:latin typeface="Cambria"/>
                <a:cs typeface="Cambria"/>
              </a:rPr>
              <a:t>Jonathan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Freeman</a:t>
            </a:r>
            <a:endParaRPr sz="1000">
              <a:latin typeface="Cambria"/>
              <a:cs typeface="Cambria"/>
            </a:endParaRPr>
          </a:p>
          <a:p>
            <a:pPr algn="r" marL="207645" marR="5080" indent="-118110">
              <a:lnSpc>
                <a:spcPct val="125000"/>
              </a:lnSpc>
              <a:spcBef>
                <a:spcPts val="280"/>
              </a:spcBef>
            </a:pPr>
            <a:r>
              <a:rPr dirty="0" sz="1000" spc="80">
                <a:latin typeface="Cambria"/>
                <a:cs typeface="Cambria"/>
              </a:rPr>
              <a:t>Reparto: Keira </a:t>
            </a:r>
            <a:r>
              <a:rPr dirty="0" sz="1000" spc="85">
                <a:latin typeface="Cambria"/>
                <a:cs typeface="Cambria"/>
              </a:rPr>
              <a:t>Knightley, </a:t>
            </a:r>
            <a:r>
              <a:rPr dirty="0" sz="1000" spc="100">
                <a:latin typeface="Cambria"/>
                <a:cs typeface="Cambria"/>
              </a:rPr>
              <a:t>Sienna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Miller,</a:t>
            </a:r>
            <a:r>
              <a:rPr dirty="0" sz="1000" spc="36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Matthew 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Rhys,  Cillian </a:t>
            </a:r>
            <a:r>
              <a:rPr dirty="0" sz="1000" spc="114">
                <a:latin typeface="Cambria"/>
                <a:cs typeface="Cambria"/>
              </a:rPr>
              <a:t>Murphy, </a:t>
            </a:r>
            <a:r>
              <a:rPr dirty="0" sz="1000" spc="110">
                <a:latin typeface="Cambria"/>
                <a:cs typeface="Cambria"/>
              </a:rPr>
              <a:t>Camilla </a:t>
            </a:r>
            <a:r>
              <a:rPr dirty="0" sz="1000" spc="95">
                <a:latin typeface="Cambria"/>
                <a:cs typeface="Cambria"/>
              </a:rPr>
              <a:t>Rutherford,</a:t>
            </a:r>
            <a:r>
              <a:rPr dirty="0" sz="1000" spc="1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Lisa</a:t>
            </a:r>
            <a:endParaRPr sz="1000">
              <a:latin typeface="Cambria"/>
              <a:cs typeface="Cambria"/>
            </a:endParaRPr>
          </a:p>
          <a:p>
            <a:pPr algn="r" marR="8890">
              <a:lnSpc>
                <a:spcPct val="100000"/>
              </a:lnSpc>
              <a:spcBef>
                <a:spcPts val="300"/>
              </a:spcBef>
            </a:pPr>
            <a:r>
              <a:rPr dirty="0" sz="1000" spc="140">
                <a:latin typeface="Cambria"/>
                <a:cs typeface="Cambria"/>
              </a:rPr>
              <a:t>S</a:t>
            </a:r>
            <a:r>
              <a:rPr dirty="0" sz="1000" spc="70">
                <a:latin typeface="Cambria"/>
                <a:cs typeface="Cambria"/>
              </a:rPr>
              <a:t>tansﬁeld</a:t>
            </a:r>
            <a:endParaRPr sz="1000">
              <a:latin typeface="Cambria"/>
              <a:cs typeface="Cambria"/>
            </a:endParaRPr>
          </a:p>
          <a:p>
            <a:pPr algn="just" marL="12700" marR="5080">
              <a:lnSpc>
                <a:spcPct val="125000"/>
              </a:lnSpc>
              <a:spcBef>
                <a:spcPts val="280"/>
              </a:spcBef>
            </a:pPr>
            <a:r>
              <a:rPr dirty="0" sz="1000" spc="100">
                <a:latin typeface="Cambria"/>
                <a:cs typeface="Cambria"/>
              </a:rPr>
              <a:t>Biopic </a:t>
            </a:r>
            <a:r>
              <a:rPr dirty="0" sz="1000" spc="75">
                <a:latin typeface="Cambria"/>
                <a:cs typeface="Cambria"/>
              </a:rPr>
              <a:t>sobre </a:t>
            </a:r>
            <a:r>
              <a:rPr dirty="0" sz="1000" spc="65">
                <a:latin typeface="Cambria"/>
                <a:cs typeface="Cambria"/>
              </a:rPr>
              <a:t>el </a:t>
            </a:r>
            <a:r>
              <a:rPr dirty="0" sz="1000" spc="85">
                <a:latin typeface="Cambria"/>
                <a:cs typeface="Cambria"/>
              </a:rPr>
              <a:t>poeta </a:t>
            </a:r>
            <a:r>
              <a:rPr dirty="0" sz="1000" spc="114">
                <a:latin typeface="Cambria"/>
                <a:cs typeface="Cambria"/>
              </a:rPr>
              <a:t>Dylan </a:t>
            </a:r>
            <a:r>
              <a:rPr dirty="0" sz="1000" spc="120">
                <a:latin typeface="Cambria"/>
                <a:cs typeface="Cambria"/>
              </a:rPr>
              <a:t>Thomas, </a:t>
            </a:r>
            <a:r>
              <a:rPr dirty="0" sz="1000" spc="100">
                <a:latin typeface="Cambria"/>
                <a:cs typeface="Cambria"/>
              </a:rPr>
              <a:t>una de </a:t>
            </a:r>
            <a:r>
              <a:rPr dirty="0" sz="1000" spc="45">
                <a:latin typeface="Cambria"/>
                <a:cs typeface="Cambria"/>
              </a:rPr>
              <a:t>las </a:t>
            </a:r>
            <a:r>
              <a:rPr dirty="0" sz="1000" spc="100">
                <a:latin typeface="Cambria"/>
                <a:cs typeface="Cambria"/>
              </a:rPr>
              <a:t>ﬁ-  </a:t>
            </a:r>
            <a:r>
              <a:rPr dirty="0" sz="1000" spc="65">
                <a:latin typeface="Cambria"/>
                <a:cs typeface="Cambria"/>
              </a:rPr>
              <a:t>guras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más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relevantes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literatura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inglesa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pri-  </a:t>
            </a:r>
            <a:r>
              <a:rPr dirty="0" sz="1000" spc="120">
                <a:latin typeface="Cambria"/>
                <a:cs typeface="Cambria"/>
              </a:rPr>
              <a:t>mera </a:t>
            </a:r>
            <a:r>
              <a:rPr dirty="0" sz="1000" spc="110">
                <a:latin typeface="Cambria"/>
                <a:cs typeface="Cambria"/>
              </a:rPr>
              <a:t>mitad </a:t>
            </a:r>
            <a:r>
              <a:rPr dirty="0" sz="1000" spc="90">
                <a:latin typeface="Cambria"/>
                <a:cs typeface="Cambria"/>
              </a:rPr>
              <a:t>del </a:t>
            </a:r>
            <a:r>
              <a:rPr dirty="0" sz="1000" spc="80">
                <a:latin typeface="Cambria"/>
                <a:cs typeface="Cambria"/>
              </a:rPr>
              <a:t>siglo </a:t>
            </a:r>
            <a:r>
              <a:rPr dirty="0" sz="1000" spc="190">
                <a:latin typeface="Cambria"/>
                <a:cs typeface="Cambria"/>
              </a:rPr>
              <a:t>XX. </a:t>
            </a:r>
            <a:r>
              <a:rPr dirty="0" sz="1000" spc="100">
                <a:latin typeface="Cambria"/>
                <a:cs typeface="Cambria"/>
              </a:rPr>
              <a:t>El </a:t>
            </a:r>
            <a:r>
              <a:rPr dirty="0" sz="1000" spc="95">
                <a:latin typeface="Cambria"/>
                <a:cs typeface="Cambria"/>
              </a:rPr>
              <a:t>poeta </a:t>
            </a:r>
            <a:r>
              <a:rPr dirty="0" sz="1000" spc="120">
                <a:latin typeface="Cambria"/>
                <a:cs typeface="Cambria"/>
              </a:rPr>
              <a:t>mantuvo </a:t>
            </a:r>
            <a:r>
              <a:rPr dirty="0" sz="1000" spc="110">
                <a:latin typeface="Cambria"/>
                <a:cs typeface="Cambria"/>
              </a:rPr>
              <a:t>una  </a:t>
            </a:r>
            <a:r>
              <a:rPr dirty="0" sz="1000" spc="80">
                <a:latin typeface="Cambria"/>
                <a:cs typeface="Cambria"/>
              </a:rPr>
              <a:t>relación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80">
                <a:latin typeface="Cambria"/>
                <a:cs typeface="Cambria"/>
              </a:rPr>
              <a:t>cuatro </a:t>
            </a:r>
            <a:r>
              <a:rPr dirty="0" sz="1000" spc="75">
                <a:latin typeface="Cambria"/>
                <a:cs typeface="Cambria"/>
              </a:rPr>
              <a:t>bandas: </a:t>
            </a:r>
            <a:r>
              <a:rPr dirty="0" sz="1000" spc="114">
                <a:latin typeface="Cambria"/>
                <a:cs typeface="Cambria"/>
              </a:rPr>
              <a:t>con </a:t>
            </a:r>
            <a:r>
              <a:rPr dirty="0" sz="1000" spc="70">
                <a:latin typeface="Cambria"/>
                <a:cs typeface="Cambria"/>
              </a:rPr>
              <a:t>su </a:t>
            </a:r>
            <a:r>
              <a:rPr dirty="0" sz="1000" spc="95">
                <a:latin typeface="Cambria"/>
                <a:cs typeface="Cambria"/>
              </a:rPr>
              <a:t>mujer, </a:t>
            </a:r>
            <a:r>
              <a:rPr dirty="0" sz="1000" spc="114">
                <a:latin typeface="Cambria"/>
                <a:cs typeface="Cambria"/>
              </a:rPr>
              <a:t>con </a:t>
            </a:r>
            <a:r>
              <a:rPr dirty="0" sz="1000" spc="75">
                <a:latin typeface="Cambria"/>
                <a:cs typeface="Cambria"/>
              </a:rPr>
              <a:t>Vera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114">
                <a:latin typeface="Cambria"/>
                <a:cs typeface="Cambria"/>
              </a:rPr>
              <a:t>con </a:t>
            </a:r>
            <a:r>
              <a:rPr dirty="0" sz="1000" spc="65">
                <a:latin typeface="Cambria"/>
                <a:cs typeface="Cambria"/>
              </a:rPr>
              <a:t>el </a:t>
            </a:r>
            <a:r>
              <a:rPr dirty="0" sz="1000" spc="110">
                <a:latin typeface="Cambria"/>
                <a:cs typeface="Cambria"/>
              </a:rPr>
              <a:t>marido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ésta. </a:t>
            </a:r>
            <a:r>
              <a:rPr dirty="0" sz="1000" spc="130">
                <a:latin typeface="Cambria"/>
                <a:cs typeface="Cambria"/>
              </a:rPr>
              <a:t>Cuando </a:t>
            </a:r>
            <a:r>
              <a:rPr dirty="0" sz="1000" spc="75">
                <a:latin typeface="Cambria"/>
                <a:cs typeface="Cambria"/>
              </a:rPr>
              <a:t>Vera Phillips </a:t>
            </a:r>
            <a:r>
              <a:rPr dirty="0" sz="1000" spc="55">
                <a:latin typeface="Cambria"/>
                <a:cs typeface="Cambria"/>
              </a:rPr>
              <a:t>(Keira  </a:t>
            </a:r>
            <a:r>
              <a:rPr dirty="0" sz="1000" spc="80">
                <a:latin typeface="Cambria"/>
                <a:cs typeface="Cambria"/>
              </a:rPr>
              <a:t>Knightley)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Dylan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30">
                <a:latin typeface="Cambria"/>
                <a:cs typeface="Cambria"/>
              </a:rPr>
              <a:t>Thomas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(Matthew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Rhys),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amigos  </a:t>
            </a:r>
            <a:r>
              <a:rPr dirty="0" sz="1000" spc="105">
                <a:latin typeface="Cambria"/>
                <a:cs typeface="Cambria"/>
              </a:rPr>
              <a:t>en </a:t>
            </a:r>
            <a:r>
              <a:rPr dirty="0" sz="1000" spc="55">
                <a:latin typeface="Cambria"/>
                <a:cs typeface="Cambria"/>
              </a:rPr>
              <a:t>la </a:t>
            </a:r>
            <a:r>
              <a:rPr dirty="0" sz="1000" spc="80">
                <a:latin typeface="Cambria"/>
                <a:cs typeface="Cambria"/>
              </a:rPr>
              <a:t>adolescencia, </a:t>
            </a:r>
            <a:r>
              <a:rPr dirty="0" sz="1000" spc="90">
                <a:latin typeface="Cambria"/>
                <a:cs typeface="Cambria"/>
              </a:rPr>
              <a:t>vuelven </a:t>
            </a:r>
            <a:r>
              <a:rPr dirty="0" sz="1000" spc="65">
                <a:latin typeface="Cambria"/>
                <a:cs typeface="Cambria"/>
              </a:rPr>
              <a:t>a verse </a:t>
            </a:r>
            <a:r>
              <a:rPr dirty="0" sz="1000" spc="105">
                <a:latin typeface="Cambria"/>
                <a:cs typeface="Cambria"/>
              </a:rPr>
              <a:t>en</a:t>
            </a:r>
            <a:r>
              <a:rPr dirty="0" sz="1000" spc="-1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Londres, </a:t>
            </a:r>
            <a:r>
              <a:rPr dirty="0" sz="1000" spc="90">
                <a:latin typeface="Cambria"/>
                <a:cs typeface="Cambria"/>
              </a:rPr>
              <a:t>diez  </a:t>
            </a:r>
            <a:r>
              <a:rPr dirty="0" sz="1000" spc="85">
                <a:latin typeface="Cambria"/>
                <a:cs typeface="Cambria"/>
              </a:rPr>
              <a:t>años después, </a:t>
            </a:r>
            <a:r>
              <a:rPr dirty="0" sz="1000" spc="90">
                <a:latin typeface="Cambria"/>
                <a:cs typeface="Cambria"/>
              </a:rPr>
              <a:t>durante </a:t>
            </a:r>
            <a:r>
              <a:rPr dirty="0" sz="1000" spc="60">
                <a:latin typeface="Cambria"/>
                <a:cs typeface="Cambria"/>
              </a:rPr>
              <a:t>la </a:t>
            </a:r>
            <a:r>
              <a:rPr dirty="0" sz="1000" spc="90">
                <a:latin typeface="Cambria"/>
                <a:cs typeface="Cambria"/>
              </a:rPr>
              <a:t>II </a:t>
            </a:r>
            <a:r>
              <a:rPr dirty="0" sz="1000" spc="110">
                <a:latin typeface="Cambria"/>
                <a:cs typeface="Cambria"/>
              </a:rPr>
              <a:t>Guerra </a:t>
            </a:r>
            <a:r>
              <a:rPr dirty="0" sz="1000" spc="114">
                <a:latin typeface="Cambria"/>
                <a:cs typeface="Cambria"/>
              </a:rPr>
              <a:t>Mundial </a:t>
            </a:r>
            <a:r>
              <a:rPr dirty="0" sz="1000" spc="35">
                <a:latin typeface="Cambria"/>
                <a:cs typeface="Cambria"/>
              </a:rPr>
              <a:t>(1939-  </a:t>
            </a:r>
            <a:r>
              <a:rPr dirty="0" sz="1000" spc="-5">
                <a:latin typeface="Cambria"/>
                <a:cs typeface="Cambria"/>
              </a:rPr>
              <a:t>1945) </a:t>
            </a:r>
            <a:r>
              <a:rPr dirty="0" sz="1000" spc="65">
                <a:latin typeface="Cambria"/>
                <a:cs typeface="Cambria"/>
              </a:rPr>
              <a:t>el </a:t>
            </a:r>
            <a:r>
              <a:rPr dirty="0" sz="1000" spc="120">
                <a:latin typeface="Cambria"/>
                <a:cs typeface="Cambria"/>
              </a:rPr>
              <a:t>amor </a:t>
            </a:r>
            <a:r>
              <a:rPr dirty="0" sz="1000" spc="85">
                <a:latin typeface="Cambria"/>
                <a:cs typeface="Cambria"/>
              </a:rPr>
              <a:t>renace </a:t>
            </a:r>
            <a:r>
              <a:rPr dirty="0" sz="1000" spc="75">
                <a:latin typeface="Cambria"/>
                <a:cs typeface="Cambria"/>
              </a:rPr>
              <a:t>entre </a:t>
            </a:r>
            <a:r>
              <a:rPr dirty="0" sz="1000" spc="60">
                <a:latin typeface="Cambria"/>
                <a:cs typeface="Cambria"/>
              </a:rPr>
              <a:t>ellos; </a:t>
            </a:r>
            <a:r>
              <a:rPr dirty="0" sz="1000" spc="95">
                <a:latin typeface="Cambria"/>
                <a:cs typeface="Cambria"/>
              </a:rPr>
              <a:t>pero </a:t>
            </a:r>
            <a:r>
              <a:rPr dirty="0" sz="1000" spc="114">
                <a:latin typeface="Cambria"/>
                <a:cs typeface="Cambria"/>
              </a:rPr>
              <a:t>Dylan </a:t>
            </a:r>
            <a:r>
              <a:rPr dirty="0" sz="1000" spc="95">
                <a:latin typeface="Cambria"/>
                <a:cs typeface="Cambria"/>
              </a:rPr>
              <a:t>ya </a:t>
            </a:r>
            <a:r>
              <a:rPr dirty="0" sz="1000" spc="50">
                <a:latin typeface="Cambria"/>
                <a:cs typeface="Cambria"/>
              </a:rPr>
              <a:t>está  </a:t>
            </a:r>
            <a:r>
              <a:rPr dirty="0" sz="1000" spc="75">
                <a:latin typeface="Cambria"/>
                <a:cs typeface="Cambria"/>
              </a:rPr>
              <a:t>casado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con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alegre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aventurera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Caitlin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(Sienna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50">
                <a:latin typeface="Cambria"/>
                <a:cs typeface="Cambria"/>
              </a:rPr>
              <a:t>Mi-  </a:t>
            </a:r>
            <a:r>
              <a:rPr dirty="0" sz="1000" spc="35">
                <a:latin typeface="Cambria"/>
                <a:cs typeface="Cambria"/>
              </a:rPr>
              <a:t>ller).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45">
                <a:latin typeface="Cambria"/>
                <a:cs typeface="Cambria"/>
              </a:rPr>
              <a:t>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pesar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6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que</a:t>
            </a:r>
            <a:r>
              <a:rPr dirty="0" sz="1000" spc="6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las</a:t>
            </a:r>
            <a:r>
              <a:rPr dirty="0" sz="1000" spc="6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dos</a:t>
            </a:r>
            <a:r>
              <a:rPr dirty="0" sz="1000" spc="6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mujeres</a:t>
            </a:r>
            <a:r>
              <a:rPr dirty="0" sz="1000" spc="6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aman</a:t>
            </a:r>
            <a:r>
              <a:rPr dirty="0" sz="1000" spc="6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al</a:t>
            </a:r>
            <a:r>
              <a:rPr dirty="0" sz="1000" spc="6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mismo  </a:t>
            </a:r>
            <a:r>
              <a:rPr dirty="0" sz="1000" spc="120">
                <a:latin typeface="Cambria"/>
                <a:cs typeface="Cambria"/>
              </a:rPr>
              <a:t>hombre, </a:t>
            </a:r>
            <a:r>
              <a:rPr dirty="0" sz="1000" spc="55">
                <a:latin typeface="Cambria"/>
                <a:cs typeface="Cambria"/>
              </a:rPr>
              <a:t>se </a:t>
            </a:r>
            <a:r>
              <a:rPr dirty="0" sz="1000" spc="110">
                <a:latin typeface="Cambria"/>
                <a:cs typeface="Cambria"/>
              </a:rPr>
              <a:t>hacen </a:t>
            </a:r>
            <a:r>
              <a:rPr dirty="0" sz="1000" spc="100">
                <a:latin typeface="Cambria"/>
                <a:cs typeface="Cambria"/>
              </a:rPr>
              <a:t>amigas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00">
                <a:latin typeface="Cambria"/>
                <a:cs typeface="Cambria"/>
              </a:rPr>
              <a:t>cómplices. </a:t>
            </a:r>
            <a:r>
              <a:rPr dirty="0" sz="1000" spc="145">
                <a:latin typeface="Cambria"/>
                <a:cs typeface="Cambria"/>
              </a:rPr>
              <a:t>A </a:t>
            </a:r>
            <a:r>
              <a:rPr dirty="0" sz="1000" spc="75">
                <a:latin typeface="Cambria"/>
                <a:cs typeface="Cambria"/>
              </a:rPr>
              <a:t>pesar </a:t>
            </a:r>
            <a:r>
              <a:rPr dirty="0" sz="1000" spc="105">
                <a:latin typeface="Cambria"/>
                <a:cs typeface="Cambria"/>
              </a:rPr>
              <a:t>de  </a:t>
            </a:r>
            <a:r>
              <a:rPr dirty="0" sz="1000" spc="100">
                <a:latin typeface="Cambria"/>
                <a:cs typeface="Cambria"/>
              </a:rPr>
              <a:t>todo, </a:t>
            </a:r>
            <a:r>
              <a:rPr dirty="0" sz="1000" spc="85">
                <a:latin typeface="Cambria"/>
                <a:cs typeface="Cambria"/>
              </a:rPr>
              <a:t>Vera </a:t>
            </a:r>
            <a:r>
              <a:rPr dirty="0" sz="1000" spc="55">
                <a:latin typeface="Cambria"/>
                <a:cs typeface="Cambria"/>
              </a:rPr>
              <a:t>se </a:t>
            </a:r>
            <a:r>
              <a:rPr dirty="0" sz="1000" spc="70">
                <a:latin typeface="Cambria"/>
                <a:cs typeface="Cambria"/>
              </a:rPr>
              <a:t>casa </a:t>
            </a:r>
            <a:r>
              <a:rPr dirty="0" sz="1000" spc="120">
                <a:latin typeface="Cambria"/>
                <a:cs typeface="Cambria"/>
              </a:rPr>
              <a:t>con William </a:t>
            </a:r>
            <a:r>
              <a:rPr dirty="0" sz="1000" spc="80">
                <a:latin typeface="Cambria"/>
                <a:cs typeface="Cambria"/>
              </a:rPr>
              <a:t>(Cillian </a:t>
            </a:r>
            <a:r>
              <a:rPr dirty="0" sz="1000" spc="110">
                <a:latin typeface="Cambria"/>
                <a:cs typeface="Cambria"/>
              </a:rPr>
              <a:t>Murphy)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114">
                <a:latin typeface="Cambria"/>
                <a:cs typeface="Cambria"/>
              </a:rPr>
              <a:t>cuando </a:t>
            </a:r>
            <a:r>
              <a:rPr dirty="0" sz="1000" spc="65">
                <a:latin typeface="Cambria"/>
                <a:cs typeface="Cambria"/>
              </a:rPr>
              <a:t>éste </a:t>
            </a:r>
            <a:r>
              <a:rPr dirty="0" sz="1000" spc="55">
                <a:latin typeface="Cambria"/>
                <a:cs typeface="Cambria"/>
              </a:rPr>
              <a:t>es </a:t>
            </a:r>
            <a:r>
              <a:rPr dirty="0" sz="1000" spc="105">
                <a:latin typeface="Cambria"/>
                <a:cs typeface="Cambria"/>
              </a:rPr>
              <a:t>enviado </a:t>
            </a:r>
            <a:r>
              <a:rPr dirty="0" sz="1000" spc="60">
                <a:latin typeface="Cambria"/>
                <a:cs typeface="Cambria"/>
              </a:rPr>
              <a:t>al </a:t>
            </a:r>
            <a:r>
              <a:rPr dirty="0" sz="1000" spc="85">
                <a:latin typeface="Cambria"/>
                <a:cs typeface="Cambria"/>
              </a:rPr>
              <a:t>frente, </a:t>
            </a:r>
            <a:r>
              <a:rPr dirty="0" sz="1000" spc="70">
                <a:latin typeface="Cambria"/>
                <a:cs typeface="Cambria"/>
              </a:rPr>
              <a:t>ella regresa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75">
                <a:latin typeface="Cambria"/>
                <a:cs typeface="Cambria"/>
              </a:rPr>
              <a:t>su  </a:t>
            </a:r>
            <a:r>
              <a:rPr dirty="0" sz="1000" spc="105">
                <a:latin typeface="Cambria"/>
                <a:cs typeface="Cambria"/>
              </a:rPr>
              <a:t>Gales </a:t>
            </a:r>
            <a:r>
              <a:rPr dirty="0" sz="1000" spc="75">
                <a:latin typeface="Cambria"/>
                <a:cs typeface="Cambria"/>
              </a:rPr>
              <a:t>natal,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5">
                <a:latin typeface="Cambria"/>
                <a:cs typeface="Cambria"/>
              </a:rPr>
              <a:t>allí </a:t>
            </a:r>
            <a:r>
              <a:rPr dirty="0" sz="1000" spc="60">
                <a:latin typeface="Cambria"/>
                <a:cs typeface="Cambria"/>
              </a:rPr>
              <a:t>estalla la </a:t>
            </a:r>
            <a:r>
              <a:rPr dirty="0" sz="1000" spc="70">
                <a:latin typeface="Cambria"/>
                <a:cs typeface="Cambria"/>
              </a:rPr>
              <a:t>batalla </a:t>
            </a:r>
            <a:r>
              <a:rPr dirty="0" sz="1000" spc="85">
                <a:latin typeface="Cambria"/>
                <a:cs typeface="Cambria"/>
              </a:rPr>
              <a:t>entre </a:t>
            </a:r>
            <a:r>
              <a:rPr dirty="0" sz="1000" spc="105">
                <a:latin typeface="Cambria"/>
                <a:cs typeface="Cambria"/>
              </a:rPr>
              <a:t>corazón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90">
                <a:latin typeface="Cambria"/>
                <a:cs typeface="Cambria"/>
              </a:rPr>
              <a:t>razón.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700" spc="85">
                <a:latin typeface="Cambria"/>
                <a:cs typeface="Cambria"/>
              </a:rPr>
              <a:t>(FILMAFFINITY)</a:t>
            </a:r>
            <a:endParaRPr sz="700">
              <a:latin typeface="Cambria"/>
              <a:cs typeface="Cambria"/>
            </a:endParaRPr>
          </a:p>
          <a:p>
            <a:pPr algn="just" marL="12700" marR="5080">
              <a:lnSpc>
                <a:spcPct val="125000"/>
              </a:lnSpc>
              <a:spcBef>
                <a:spcPts val="280"/>
              </a:spcBef>
            </a:pPr>
            <a:r>
              <a:rPr dirty="0" sz="1000" spc="80" b="1">
                <a:latin typeface="Book Antiqua"/>
                <a:cs typeface="Book Antiqua"/>
              </a:rPr>
              <a:t>Dylan </a:t>
            </a:r>
            <a:r>
              <a:rPr dirty="0" sz="1000" spc="120" b="1">
                <a:latin typeface="Book Antiqua"/>
                <a:cs typeface="Book Antiqua"/>
              </a:rPr>
              <a:t>Thomas </a:t>
            </a:r>
            <a:r>
              <a:rPr dirty="0" sz="1000" spc="70">
                <a:latin typeface="Cambria"/>
                <a:cs typeface="Cambria"/>
              </a:rPr>
              <a:t>(Swansea, </a:t>
            </a:r>
            <a:r>
              <a:rPr dirty="0" sz="1000" spc="100">
                <a:latin typeface="Cambria"/>
                <a:cs typeface="Cambria"/>
              </a:rPr>
              <a:t>Gales, </a:t>
            </a:r>
            <a:r>
              <a:rPr dirty="0" sz="1000" spc="10">
                <a:latin typeface="Cambria"/>
                <a:cs typeface="Cambria"/>
              </a:rPr>
              <a:t>27 </a:t>
            </a:r>
            <a:r>
              <a:rPr dirty="0" sz="1000" spc="105">
                <a:latin typeface="Cambria"/>
                <a:cs typeface="Cambria"/>
              </a:rPr>
              <a:t>de </a:t>
            </a:r>
            <a:r>
              <a:rPr dirty="0" sz="1000" spc="95">
                <a:latin typeface="Cambria"/>
                <a:cs typeface="Cambria"/>
              </a:rPr>
              <a:t>octubre </a:t>
            </a:r>
            <a:r>
              <a:rPr dirty="0" sz="1000" spc="105">
                <a:latin typeface="Cambria"/>
                <a:cs typeface="Cambria"/>
              </a:rPr>
              <a:t>de  </a:t>
            </a:r>
            <a:r>
              <a:rPr dirty="0" sz="1000" spc="55">
                <a:latin typeface="Cambria"/>
                <a:cs typeface="Cambria"/>
              </a:rPr>
              <a:t>1914-Nueva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York,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9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noviembre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-20">
                <a:latin typeface="Cambria"/>
                <a:cs typeface="Cambria"/>
              </a:rPr>
              <a:t>1953)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Heredó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60">
                <a:latin typeface="Cambria"/>
                <a:cs typeface="Cambria"/>
              </a:rPr>
              <a:t>su </a:t>
            </a:r>
            <a:r>
              <a:rPr dirty="0" sz="1000" spc="65">
                <a:latin typeface="Cambria"/>
                <a:cs typeface="Cambria"/>
              </a:rPr>
              <a:t>padre, </a:t>
            </a:r>
            <a:r>
              <a:rPr dirty="0" sz="1000" spc="110">
                <a:latin typeface="Cambria"/>
                <a:cs typeface="Cambria"/>
              </a:rPr>
              <a:t>un </a:t>
            </a:r>
            <a:r>
              <a:rPr dirty="0" sz="1000" spc="65">
                <a:latin typeface="Cambria"/>
                <a:cs typeface="Cambria"/>
              </a:rPr>
              <a:t>profesor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0">
                <a:latin typeface="Cambria"/>
                <a:cs typeface="Cambria"/>
              </a:rPr>
              <a:t>frustrado </a:t>
            </a:r>
            <a:r>
              <a:rPr dirty="0" sz="1000" spc="70">
                <a:latin typeface="Cambria"/>
                <a:cs typeface="Cambria"/>
              </a:rPr>
              <a:t>poeta </a:t>
            </a:r>
            <a:r>
              <a:rPr dirty="0" sz="1000" spc="55">
                <a:latin typeface="Cambria"/>
                <a:cs typeface="Cambria"/>
              </a:rPr>
              <a:t>inglés,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80">
                <a:latin typeface="Cambria"/>
                <a:cs typeface="Cambria"/>
              </a:rPr>
              <a:t>ca-  </a:t>
            </a:r>
            <a:r>
              <a:rPr dirty="0" sz="1000" spc="70">
                <a:latin typeface="Cambria"/>
                <a:cs typeface="Cambria"/>
              </a:rPr>
              <a:t>pacidad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intelectual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literaria.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Poco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tiempo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después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75">
                <a:latin typeface="Cambria"/>
                <a:cs typeface="Cambria"/>
              </a:rPr>
              <a:t>terminar </a:t>
            </a:r>
            <a:r>
              <a:rPr dirty="0" sz="1000" spc="55">
                <a:latin typeface="Cambria"/>
                <a:cs typeface="Cambria"/>
              </a:rPr>
              <a:t>estudios </a:t>
            </a:r>
            <a:r>
              <a:rPr dirty="0" sz="1000" spc="50">
                <a:latin typeface="Cambria"/>
                <a:cs typeface="Cambria"/>
              </a:rPr>
              <a:t>básicos </a:t>
            </a:r>
            <a:r>
              <a:rPr dirty="0" sz="1000" spc="40">
                <a:latin typeface="Cambria"/>
                <a:cs typeface="Cambria"/>
              </a:rPr>
              <a:t>se </a:t>
            </a:r>
            <a:r>
              <a:rPr dirty="0" sz="1000" spc="55">
                <a:latin typeface="Cambria"/>
                <a:cs typeface="Cambria"/>
              </a:rPr>
              <a:t>casó,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00">
                <a:latin typeface="Cambria"/>
                <a:cs typeface="Cambria"/>
              </a:rPr>
              <a:t>con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90">
                <a:latin typeface="Cambria"/>
                <a:cs typeface="Cambria"/>
              </a:rPr>
              <a:t>ﬁn de </a:t>
            </a:r>
            <a:r>
              <a:rPr dirty="0" sz="1000" spc="60">
                <a:latin typeface="Cambria"/>
                <a:cs typeface="Cambria"/>
              </a:rPr>
              <a:t>sos-  tener su </a:t>
            </a:r>
            <a:r>
              <a:rPr dirty="0" sz="1000" spc="70">
                <a:latin typeface="Cambria"/>
                <a:cs typeface="Cambria"/>
              </a:rPr>
              <a:t>familia, </a:t>
            </a:r>
            <a:r>
              <a:rPr dirty="0" sz="1000" spc="60">
                <a:latin typeface="Cambria"/>
                <a:cs typeface="Cambria"/>
              </a:rPr>
              <a:t>alternó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0">
                <a:latin typeface="Cambria"/>
                <a:cs typeface="Cambria"/>
              </a:rPr>
              <a:t>actividad </a:t>
            </a:r>
            <a:r>
              <a:rPr dirty="0" sz="1000" spc="40">
                <a:latin typeface="Cambria"/>
                <a:cs typeface="Cambria"/>
              </a:rPr>
              <a:t>literaria </a:t>
            </a:r>
            <a:r>
              <a:rPr dirty="0" sz="1000" spc="100">
                <a:latin typeface="Cambria"/>
                <a:cs typeface="Cambria"/>
              </a:rPr>
              <a:t>con </a:t>
            </a:r>
            <a:r>
              <a:rPr dirty="0" sz="1000" spc="60">
                <a:latin typeface="Cambria"/>
                <a:cs typeface="Cambria"/>
              </a:rPr>
              <a:t>tra-  bajos diversos </a:t>
            </a:r>
            <a:r>
              <a:rPr dirty="0" sz="1000" spc="135">
                <a:latin typeface="Cambria"/>
                <a:cs typeface="Cambria"/>
              </a:rPr>
              <a:t>como </a:t>
            </a:r>
            <a:r>
              <a:rPr dirty="0" sz="1000" spc="60">
                <a:latin typeface="Cambria"/>
                <a:cs typeface="Cambria"/>
              </a:rPr>
              <a:t>actor, </a:t>
            </a:r>
            <a:r>
              <a:rPr dirty="0" sz="1000" spc="70">
                <a:latin typeface="Cambria"/>
                <a:cs typeface="Cambria"/>
              </a:rPr>
              <a:t>reportero, guionista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55">
                <a:latin typeface="Cambria"/>
                <a:cs typeface="Cambria"/>
              </a:rPr>
              <a:t>periodista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radial.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Su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primera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colección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poética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Diecio-  </a:t>
            </a:r>
            <a:r>
              <a:rPr dirty="0" sz="1000" spc="15" i="1">
                <a:latin typeface="Cambria"/>
                <a:cs typeface="Cambria"/>
              </a:rPr>
              <a:t>cho </a:t>
            </a:r>
            <a:r>
              <a:rPr dirty="0" sz="1000" spc="20" i="1">
                <a:latin typeface="Cambria"/>
                <a:cs typeface="Cambria"/>
              </a:rPr>
              <a:t>poemas</a:t>
            </a:r>
            <a:r>
              <a:rPr dirty="0" sz="1000" spc="20">
                <a:latin typeface="Cambria"/>
                <a:cs typeface="Cambria"/>
              </a:rPr>
              <a:t>, </a:t>
            </a:r>
            <a:r>
              <a:rPr dirty="0" sz="1000" spc="65">
                <a:latin typeface="Cambria"/>
                <a:cs typeface="Cambria"/>
              </a:rPr>
              <a:t>data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15">
                <a:latin typeface="Cambria"/>
                <a:cs typeface="Cambria"/>
              </a:rPr>
              <a:t>1934. </a:t>
            </a:r>
            <a:r>
              <a:rPr dirty="0" sz="1000" spc="85">
                <a:latin typeface="Cambria"/>
                <a:cs typeface="Cambria"/>
              </a:rPr>
              <a:t>Siguieron </a:t>
            </a:r>
            <a:r>
              <a:rPr dirty="0" sz="1000" spc="80">
                <a:latin typeface="Cambria"/>
                <a:cs typeface="Cambria"/>
              </a:rPr>
              <a:t>luego, </a:t>
            </a:r>
            <a:r>
              <a:rPr dirty="0" sz="1000" spc="35" i="1">
                <a:latin typeface="Cambria"/>
                <a:cs typeface="Cambria"/>
              </a:rPr>
              <a:t>Veinticinco  </a:t>
            </a:r>
            <a:r>
              <a:rPr dirty="0" sz="1000" spc="10" i="1">
                <a:latin typeface="Cambria"/>
                <a:cs typeface="Cambria"/>
              </a:rPr>
              <a:t>poemas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1936,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Mapa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de</a:t>
            </a:r>
            <a:r>
              <a:rPr dirty="0" sz="100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amor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5">
                <a:latin typeface="Cambria"/>
                <a:cs typeface="Cambria"/>
              </a:rPr>
              <a:t>1939.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Después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  </a:t>
            </a:r>
            <a:r>
              <a:rPr dirty="0" sz="1000" spc="90">
                <a:latin typeface="Cambria"/>
                <a:cs typeface="Cambria"/>
              </a:rPr>
              <a:t>Segunda Guerra </a:t>
            </a:r>
            <a:r>
              <a:rPr dirty="0" sz="1000" spc="95">
                <a:latin typeface="Cambria"/>
                <a:cs typeface="Cambria"/>
              </a:rPr>
              <a:t>mundial </a:t>
            </a:r>
            <a:r>
              <a:rPr dirty="0" sz="1000" spc="40">
                <a:latin typeface="Cambria"/>
                <a:cs typeface="Cambria"/>
              </a:rPr>
              <a:t>se </a:t>
            </a:r>
            <a:r>
              <a:rPr dirty="0" sz="1000" spc="85">
                <a:latin typeface="Cambria"/>
                <a:cs typeface="Cambria"/>
              </a:rPr>
              <a:t>dio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85">
                <a:latin typeface="Cambria"/>
                <a:cs typeface="Cambria"/>
              </a:rPr>
              <a:t>conocer </a:t>
            </a:r>
            <a:r>
              <a:rPr dirty="0" sz="1000" spc="130">
                <a:latin typeface="Cambria"/>
                <a:cs typeface="Cambria"/>
              </a:rPr>
              <a:t>como</a:t>
            </a:r>
            <a:r>
              <a:rPr dirty="0" sz="1000" spc="-9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bri-  </a:t>
            </a:r>
            <a:r>
              <a:rPr dirty="0" sz="1000" spc="60">
                <a:latin typeface="Cambria"/>
                <a:cs typeface="Cambria"/>
              </a:rPr>
              <a:t>llante </a:t>
            </a:r>
            <a:r>
              <a:rPr dirty="0" sz="1000" spc="75">
                <a:latin typeface="Cambria"/>
                <a:cs typeface="Cambria"/>
              </a:rPr>
              <a:t>poeta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85">
                <a:latin typeface="Cambria"/>
                <a:cs typeface="Cambria"/>
              </a:rPr>
              <a:t>dramaturgo, </a:t>
            </a:r>
            <a:r>
              <a:rPr dirty="0" sz="1000" spc="80">
                <a:latin typeface="Cambria"/>
                <a:cs typeface="Cambria"/>
              </a:rPr>
              <a:t>mientras </a:t>
            </a:r>
            <a:r>
              <a:rPr dirty="0" sz="1000" spc="90">
                <a:latin typeface="Cambria"/>
                <a:cs typeface="Cambria"/>
              </a:rPr>
              <a:t>ocupaba </a:t>
            </a:r>
            <a:r>
              <a:rPr dirty="0" sz="1000" spc="95">
                <a:latin typeface="Cambria"/>
                <a:cs typeface="Cambria"/>
              </a:rPr>
              <a:t>una  </a:t>
            </a:r>
            <a:r>
              <a:rPr dirty="0" sz="1000" spc="65">
                <a:latin typeface="Cambria"/>
                <a:cs typeface="Cambria"/>
              </a:rPr>
              <a:t>plaza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165">
                <a:latin typeface="Cambria"/>
                <a:cs typeface="Cambria"/>
              </a:rPr>
              <a:t>BBC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80">
                <a:latin typeface="Cambria"/>
                <a:cs typeface="Cambria"/>
              </a:rPr>
              <a:t>Londres. </a:t>
            </a:r>
            <a:r>
              <a:rPr dirty="0" sz="1000" spc="145">
                <a:latin typeface="Cambria"/>
                <a:cs typeface="Cambria"/>
              </a:rPr>
              <a:t>A </a:t>
            </a:r>
            <a:r>
              <a:rPr dirty="0" sz="1000" spc="50">
                <a:latin typeface="Cambria"/>
                <a:cs typeface="Cambria"/>
              </a:rPr>
              <a:t>partir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14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1950 </a:t>
            </a:r>
            <a:r>
              <a:rPr dirty="0" sz="1000" spc="60">
                <a:latin typeface="Cambria"/>
                <a:cs typeface="Cambria"/>
              </a:rPr>
              <a:t>realizó  </a:t>
            </a:r>
            <a:r>
              <a:rPr dirty="0" sz="1000" spc="45">
                <a:latin typeface="Cambria"/>
                <a:cs typeface="Cambria"/>
              </a:rPr>
              <a:t>varias giras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0">
                <a:latin typeface="Cambria"/>
                <a:cs typeface="Cambria"/>
              </a:rPr>
              <a:t>recitales </a:t>
            </a:r>
            <a:r>
              <a:rPr dirty="0" sz="1000" spc="65">
                <a:latin typeface="Cambria"/>
                <a:cs typeface="Cambria"/>
              </a:rPr>
              <a:t>poéticos </a:t>
            </a:r>
            <a:r>
              <a:rPr dirty="0" sz="1000" spc="85">
                <a:latin typeface="Cambria"/>
                <a:cs typeface="Cambria"/>
              </a:rPr>
              <a:t>por </a:t>
            </a:r>
            <a:r>
              <a:rPr dirty="0" sz="1000" spc="50">
                <a:latin typeface="Cambria"/>
                <a:cs typeface="Cambria"/>
              </a:rPr>
              <a:t>los </a:t>
            </a:r>
            <a:r>
              <a:rPr dirty="0" sz="1000" spc="60">
                <a:latin typeface="Cambria"/>
                <a:cs typeface="Cambria"/>
              </a:rPr>
              <a:t>Estados </a:t>
            </a:r>
            <a:r>
              <a:rPr dirty="0" sz="1000" spc="110">
                <a:latin typeface="Cambria"/>
                <a:cs typeface="Cambria"/>
              </a:rPr>
              <a:t>Uni-  </a:t>
            </a:r>
            <a:r>
              <a:rPr dirty="0" sz="1000" spc="65">
                <a:latin typeface="Cambria"/>
                <a:cs typeface="Cambria"/>
              </a:rPr>
              <a:t>dos.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Muertes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entradas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5">
                <a:latin typeface="Cambria"/>
                <a:cs typeface="Cambria"/>
              </a:rPr>
              <a:t>1946,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14" i="1">
                <a:latin typeface="Cambria"/>
                <a:cs typeface="Cambria"/>
              </a:rPr>
              <a:t>En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el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sueño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campestre</a:t>
            </a:r>
            <a:r>
              <a:rPr dirty="0" sz="1000" spc="20" i="1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76306" y="9120085"/>
            <a:ext cx="3355975" cy="967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-40">
                <a:latin typeface="Cambria"/>
                <a:cs typeface="Cambria"/>
              </a:rPr>
              <a:t>1951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45" i="1">
                <a:latin typeface="Cambria"/>
                <a:cs typeface="Cambria"/>
              </a:rPr>
              <a:t>Bajo </a:t>
            </a:r>
            <a:r>
              <a:rPr dirty="0" sz="1000" spc="15" i="1">
                <a:latin typeface="Cambria"/>
                <a:cs typeface="Cambria"/>
              </a:rPr>
              <a:t>el </a:t>
            </a:r>
            <a:r>
              <a:rPr dirty="0" sz="1000" spc="5" i="1">
                <a:latin typeface="Cambria"/>
                <a:cs typeface="Cambria"/>
              </a:rPr>
              <a:t>bosque </a:t>
            </a:r>
            <a:r>
              <a:rPr dirty="0" sz="1000" spc="15" i="1">
                <a:latin typeface="Cambria"/>
                <a:cs typeface="Cambria"/>
              </a:rPr>
              <a:t>lácteo, </a:t>
            </a:r>
            <a:r>
              <a:rPr dirty="0" sz="1000" spc="80">
                <a:latin typeface="Cambria"/>
                <a:cs typeface="Cambria"/>
              </a:rPr>
              <a:t>publicada </a:t>
            </a:r>
            <a:r>
              <a:rPr dirty="0" sz="1000" spc="70">
                <a:latin typeface="Cambria"/>
                <a:cs typeface="Cambria"/>
              </a:rPr>
              <a:t>después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su  </a:t>
            </a:r>
            <a:r>
              <a:rPr dirty="0" sz="1000" spc="90">
                <a:latin typeface="Cambria"/>
                <a:cs typeface="Cambria"/>
              </a:rPr>
              <a:t>muerte, </a:t>
            </a:r>
            <a:r>
              <a:rPr dirty="0" sz="1000" spc="75">
                <a:latin typeface="Cambria"/>
                <a:cs typeface="Cambria"/>
              </a:rPr>
              <a:t>constituyen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65">
                <a:latin typeface="Cambria"/>
                <a:cs typeface="Cambria"/>
              </a:rPr>
              <a:t>parte </a:t>
            </a:r>
            <a:r>
              <a:rPr dirty="0" sz="1000" spc="100">
                <a:latin typeface="Cambria"/>
                <a:cs typeface="Cambria"/>
              </a:rPr>
              <a:t>más </a:t>
            </a:r>
            <a:r>
              <a:rPr dirty="0" sz="1000" spc="85">
                <a:latin typeface="Cambria"/>
                <a:cs typeface="Cambria"/>
              </a:rPr>
              <a:t>importante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su  obra.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Su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vida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licenciosa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dedicada</a:t>
            </a:r>
            <a:r>
              <a:rPr dirty="0" sz="1000" spc="45">
                <a:latin typeface="Cambria"/>
                <a:cs typeface="Cambria"/>
              </a:rPr>
              <a:t> al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alcohol,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lo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con-  </a:t>
            </a:r>
            <a:r>
              <a:rPr dirty="0" sz="1000" spc="90">
                <a:latin typeface="Cambria"/>
                <a:cs typeface="Cambria"/>
              </a:rPr>
              <a:t>dujo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100">
                <a:latin typeface="Cambria"/>
                <a:cs typeface="Cambria"/>
              </a:rPr>
              <a:t>muerte, </a:t>
            </a:r>
            <a:r>
              <a:rPr dirty="0" sz="1000" spc="95">
                <a:latin typeface="Cambria"/>
                <a:cs typeface="Cambria"/>
              </a:rPr>
              <a:t>ocurrida </a:t>
            </a:r>
            <a:r>
              <a:rPr dirty="0" sz="1000" spc="110">
                <a:latin typeface="Cambria"/>
                <a:cs typeface="Cambria"/>
              </a:rPr>
              <a:t>en </a:t>
            </a:r>
            <a:r>
              <a:rPr dirty="0" sz="1000" spc="114">
                <a:latin typeface="Cambria"/>
                <a:cs typeface="Cambria"/>
              </a:rPr>
              <a:t>Nueva </a:t>
            </a:r>
            <a:r>
              <a:rPr dirty="0" sz="1000" spc="85">
                <a:latin typeface="Cambria"/>
                <a:cs typeface="Cambria"/>
              </a:rPr>
              <a:t>York, </a:t>
            </a:r>
            <a:r>
              <a:rPr dirty="0" sz="1000" spc="110">
                <a:latin typeface="Cambria"/>
                <a:cs typeface="Cambria"/>
              </a:rPr>
              <a:t>en </a:t>
            </a:r>
            <a:r>
              <a:rPr dirty="0" sz="1000" spc="125">
                <a:latin typeface="Cambria"/>
                <a:cs typeface="Cambria"/>
              </a:rPr>
              <a:t>no-  </a:t>
            </a:r>
            <a:r>
              <a:rPr dirty="0" sz="1000" spc="105">
                <a:latin typeface="Cambria"/>
                <a:cs typeface="Cambria"/>
              </a:rPr>
              <a:t>viembre</a:t>
            </a:r>
            <a:r>
              <a:rPr dirty="0" sz="1000" spc="-13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20">
                <a:latin typeface="Cambria"/>
                <a:cs typeface="Cambria"/>
              </a:rPr>
              <a:t>1953. </a:t>
            </a:r>
            <a:r>
              <a:rPr dirty="0" sz="700" spc="30">
                <a:latin typeface="Cambria"/>
                <a:cs typeface="Cambria"/>
              </a:rPr>
              <a:t>(A </a:t>
            </a:r>
            <a:r>
              <a:rPr dirty="0" sz="700" spc="120">
                <a:latin typeface="Cambria"/>
                <a:cs typeface="Cambria"/>
              </a:rPr>
              <a:t>MEDIA </a:t>
            </a:r>
            <a:r>
              <a:rPr dirty="0" sz="700" spc="140">
                <a:latin typeface="Cambria"/>
                <a:cs typeface="Cambria"/>
              </a:rPr>
              <a:t>Voz)</a:t>
            </a:r>
            <a:endParaRPr sz="7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18079" y="360042"/>
            <a:ext cx="4613910" cy="13246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L="2292985" marR="5080" indent="-715645">
              <a:lnSpc>
                <a:spcPct val="77400"/>
              </a:lnSpc>
            </a:pPr>
            <a:r>
              <a:rPr dirty="0" sz="1400" spc="-10">
                <a:latin typeface="Calibri"/>
                <a:cs typeface="Calibri"/>
              </a:rPr>
              <a:t>25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10">
                <a:latin typeface="Calibri"/>
                <a:cs typeface="Calibri"/>
              </a:rPr>
              <a:t>JuLiO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95">
                <a:latin typeface="Calibri"/>
                <a:cs typeface="Calibri"/>
              </a:rPr>
              <a:t>MARtES</a:t>
            </a:r>
            <a:r>
              <a:rPr dirty="0" sz="1400" spc="-150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20:15</a:t>
            </a:r>
            <a:r>
              <a:rPr dirty="0" sz="1400" spc="20">
                <a:latin typeface="Calibri"/>
                <a:cs typeface="Calibri"/>
              </a:rPr>
              <a:t> </a:t>
            </a:r>
            <a:r>
              <a:rPr dirty="0" sz="1400" spc="170">
                <a:latin typeface="Calibri"/>
                <a:cs typeface="Calibri"/>
              </a:rPr>
              <a:t>h. </a:t>
            </a:r>
            <a:r>
              <a:rPr dirty="0" sz="1400" spc="95">
                <a:latin typeface="Calibri"/>
                <a:cs typeface="Calibri"/>
              </a:rPr>
              <a:t> </a:t>
            </a:r>
            <a:r>
              <a:rPr dirty="0" sz="1400" spc="105">
                <a:latin typeface="Calibri"/>
                <a:cs typeface="Calibri"/>
              </a:rPr>
              <a:t>FiLMOtECA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 spc="60">
                <a:latin typeface="Calibri"/>
                <a:cs typeface="Calibri"/>
              </a:rPr>
              <a:t>RAFAEL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 spc="145">
                <a:latin typeface="Calibri"/>
                <a:cs typeface="Calibri"/>
              </a:rPr>
              <a:t>AzCOnA </a:t>
            </a:r>
            <a:r>
              <a:rPr dirty="0" sz="1400" spc="60">
                <a:latin typeface="Calibri"/>
                <a:cs typeface="Calibri"/>
              </a:rPr>
              <a:t> </a:t>
            </a:r>
            <a:r>
              <a:rPr dirty="0" sz="1400" spc="145">
                <a:latin typeface="Calibri"/>
                <a:cs typeface="Calibri"/>
              </a:rPr>
              <a:t>LOGROñO </a:t>
            </a:r>
            <a:r>
              <a:rPr dirty="0" sz="1400" spc="-5">
                <a:latin typeface="Calibri"/>
                <a:cs typeface="Calibri"/>
              </a:rPr>
              <a:t>. </a:t>
            </a:r>
            <a:r>
              <a:rPr dirty="0" sz="1400" spc="120">
                <a:latin typeface="Calibri"/>
                <a:cs typeface="Calibri"/>
              </a:rPr>
              <a:t>tAquiLLA:</a:t>
            </a:r>
            <a:r>
              <a:rPr dirty="0" sz="1400" spc="-125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2,5€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2740"/>
              </a:lnSpc>
              <a:spcBef>
                <a:spcPts val="315"/>
              </a:spcBef>
            </a:pPr>
            <a:r>
              <a:rPr dirty="0" sz="2400" spc="180" b="1">
                <a:latin typeface="Calibri"/>
                <a:cs typeface="Calibri"/>
              </a:rPr>
              <a:t>EN </a:t>
            </a:r>
            <a:r>
              <a:rPr dirty="0" sz="2400" spc="145" b="1">
                <a:latin typeface="Calibri"/>
                <a:cs typeface="Calibri"/>
              </a:rPr>
              <a:t>EL </a:t>
            </a:r>
            <a:r>
              <a:rPr dirty="0" sz="2400" spc="95" b="1">
                <a:latin typeface="Calibri"/>
                <a:cs typeface="Calibri"/>
              </a:rPr>
              <a:t>LÍMITE </a:t>
            </a:r>
            <a:r>
              <a:rPr dirty="0" sz="2400" spc="160" b="1">
                <a:latin typeface="Calibri"/>
                <a:cs typeface="Calibri"/>
              </a:rPr>
              <a:t>DEL</a:t>
            </a:r>
            <a:r>
              <a:rPr dirty="0" sz="2400" spc="-280" b="1">
                <a:latin typeface="Calibri"/>
                <a:cs typeface="Calibri"/>
              </a:rPr>
              <a:t> </a:t>
            </a:r>
            <a:r>
              <a:rPr dirty="0" sz="2400" spc="60" b="1">
                <a:latin typeface="Calibri"/>
                <a:cs typeface="Calibri"/>
              </a:rPr>
              <a:t>AMOR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660"/>
              </a:lnSpc>
            </a:pPr>
            <a:r>
              <a:rPr dirty="0" sz="1500" spc="95" b="1">
                <a:latin typeface="Calibri"/>
                <a:cs typeface="Calibri"/>
              </a:rPr>
              <a:t>DE </a:t>
            </a:r>
            <a:r>
              <a:rPr dirty="0" sz="1500" spc="110" b="1">
                <a:latin typeface="Calibri"/>
                <a:cs typeface="Calibri"/>
              </a:rPr>
              <a:t>JOHN</a:t>
            </a:r>
            <a:r>
              <a:rPr dirty="0" sz="1500" spc="-100" b="1">
                <a:latin typeface="Calibri"/>
                <a:cs typeface="Calibri"/>
              </a:rPr>
              <a:t> </a:t>
            </a:r>
            <a:r>
              <a:rPr dirty="0" sz="1500" spc="20" b="1">
                <a:latin typeface="Calibri"/>
                <a:cs typeface="Calibri"/>
              </a:rPr>
              <a:t>MAYBURY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300" spc="80">
                <a:latin typeface="Calibri"/>
                <a:cs typeface="Calibri"/>
              </a:rPr>
              <a:t>(RECitAL </a:t>
            </a:r>
            <a:r>
              <a:rPr dirty="0" sz="1300" spc="150">
                <a:latin typeface="Calibri"/>
                <a:cs typeface="Calibri"/>
              </a:rPr>
              <a:t>intRODuCtORiO</a:t>
            </a:r>
            <a:r>
              <a:rPr dirty="0" sz="1300" spc="-140">
                <a:latin typeface="Calibri"/>
                <a:cs typeface="Calibri"/>
              </a:rPr>
              <a:t> </a:t>
            </a:r>
            <a:r>
              <a:rPr dirty="0" sz="1300" spc="20">
                <a:latin typeface="Calibri"/>
                <a:cs typeface="Calibri"/>
              </a:rPr>
              <a:t>A </a:t>
            </a:r>
            <a:r>
              <a:rPr dirty="0" sz="1300" spc="75">
                <a:latin typeface="Calibri"/>
                <a:cs typeface="Calibri"/>
              </a:rPr>
              <a:t>CARGO </a:t>
            </a:r>
            <a:r>
              <a:rPr dirty="0" sz="1300" spc="95">
                <a:latin typeface="Calibri"/>
                <a:cs typeface="Calibri"/>
              </a:rPr>
              <a:t>DE </a:t>
            </a:r>
            <a:r>
              <a:rPr dirty="0" sz="1300" spc="55" b="1">
                <a:latin typeface="Calibri"/>
                <a:cs typeface="Calibri"/>
              </a:rPr>
              <a:t>RICARDO ROMANOS</a:t>
            </a:r>
            <a:r>
              <a:rPr dirty="0" sz="1300" spc="55">
                <a:latin typeface="Calibri"/>
                <a:cs typeface="Calibri"/>
              </a:rPr>
              <a:t>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88727" y="1944001"/>
            <a:ext cx="3330003" cy="49256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 rot="21120000">
            <a:off x="1132440" y="660214"/>
            <a:ext cx="1526588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70"/>
              </a:lnSpc>
            </a:pPr>
            <a:r>
              <a:rPr dirty="0" sz="3000" spc="-459">
                <a:latin typeface="Arial"/>
                <a:cs typeface="Arial"/>
              </a:rPr>
              <a:t>Dylan</a:t>
            </a:r>
            <a:r>
              <a:rPr dirty="0" sz="3000" spc="-365">
                <a:latin typeface="Arial"/>
                <a:cs typeface="Arial"/>
              </a:rPr>
              <a:t> </a:t>
            </a:r>
            <a:r>
              <a:rPr dirty="0" baseline="1851" sz="4500" spc="-1305">
                <a:latin typeface="Arial"/>
                <a:cs typeface="Arial"/>
              </a:rPr>
              <a:t>Thomas</a:t>
            </a:r>
            <a:endParaRPr baseline="1851" sz="45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88727" y="7002005"/>
            <a:ext cx="3330003" cy="19726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8580">
              <a:lnSpc>
                <a:spcPts val="1090"/>
              </a:lnSpc>
            </a:pPr>
            <a:fld id="{81D60167-4931-47E6-BA6A-407CBD079E47}" type="slidenum">
              <a:rPr dirty="0" spc="85"/>
              <a:t>6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6410" y="1940229"/>
            <a:ext cx="3359785" cy="80746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8890">
              <a:lnSpc>
                <a:spcPct val="100000"/>
              </a:lnSpc>
            </a:pPr>
            <a:r>
              <a:rPr dirty="0" sz="1000" spc="85">
                <a:latin typeface="Cambria"/>
                <a:cs typeface="Cambria"/>
              </a:rPr>
              <a:t>Director, </a:t>
            </a:r>
            <a:r>
              <a:rPr dirty="0" sz="1000" spc="75">
                <a:latin typeface="Cambria"/>
                <a:cs typeface="Cambria"/>
              </a:rPr>
              <a:t>guionista: </a:t>
            </a:r>
            <a:r>
              <a:rPr dirty="0" sz="1000" spc="95">
                <a:latin typeface="Cambria"/>
                <a:cs typeface="Cambria"/>
              </a:rPr>
              <a:t>Sigfrid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Monleón</a:t>
            </a:r>
            <a:endParaRPr sz="1000">
              <a:latin typeface="Cambria"/>
              <a:cs typeface="Cambria"/>
            </a:endParaRPr>
          </a:p>
          <a:p>
            <a:pPr algn="r" marL="1544955" marR="8890" indent="1003935">
              <a:lnSpc>
                <a:spcPct val="148600"/>
              </a:lnSpc>
            </a:pPr>
            <a:r>
              <a:rPr dirty="0" sz="1000" spc="55">
                <a:latin typeface="Cambria"/>
                <a:cs typeface="Cambria"/>
              </a:rPr>
              <a:t>País: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España 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Duración: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80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min. </a:t>
            </a:r>
            <a:r>
              <a:rPr dirty="0" sz="1000" spc="5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Fotografía: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César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Hernando 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Montador: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Buster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Franco 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Música: </a:t>
            </a:r>
            <a:r>
              <a:rPr dirty="0" sz="1000" spc="95">
                <a:latin typeface="Cambria"/>
                <a:cs typeface="Cambria"/>
              </a:rPr>
              <a:t>Sergio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la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Puente 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Productor: </a:t>
            </a:r>
            <a:r>
              <a:rPr dirty="0" sz="1000" spc="105">
                <a:latin typeface="Cambria"/>
                <a:cs typeface="Cambria"/>
              </a:rPr>
              <a:t>Antonio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Hens</a:t>
            </a:r>
            <a:endParaRPr sz="1000">
              <a:latin typeface="Cambria"/>
              <a:cs typeface="Cambria"/>
            </a:endParaRPr>
          </a:p>
          <a:p>
            <a:pPr algn="just" marL="12700" marR="5080">
              <a:lnSpc>
                <a:spcPct val="125000"/>
              </a:lnSpc>
              <a:spcBef>
                <a:spcPts val="280"/>
              </a:spcBef>
            </a:pPr>
            <a:r>
              <a:rPr dirty="0" sz="1000" spc="45" i="1">
                <a:latin typeface="Cambria"/>
                <a:cs typeface="Cambria"/>
              </a:rPr>
              <a:t>Cántico </a:t>
            </a:r>
            <a:r>
              <a:rPr dirty="0" sz="1000" spc="40">
                <a:latin typeface="Cambria"/>
                <a:cs typeface="Cambria"/>
              </a:rPr>
              <a:t>es </a:t>
            </a:r>
            <a:r>
              <a:rPr dirty="0" sz="1000" spc="85">
                <a:latin typeface="Cambria"/>
                <a:cs typeface="Cambria"/>
              </a:rPr>
              <a:t>una </a:t>
            </a:r>
            <a:r>
              <a:rPr dirty="0" sz="1000" spc="70">
                <a:latin typeface="Cambria"/>
                <a:cs typeface="Cambria"/>
              </a:rPr>
              <a:t>indagación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50">
                <a:latin typeface="Cambria"/>
                <a:cs typeface="Cambria"/>
              </a:rPr>
              <a:t>historia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0">
                <a:latin typeface="Cambria"/>
                <a:cs typeface="Cambria"/>
              </a:rPr>
              <a:t>poesía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70">
                <a:latin typeface="Cambria"/>
                <a:cs typeface="Cambria"/>
              </a:rPr>
              <a:t>Pablo </a:t>
            </a:r>
            <a:r>
              <a:rPr dirty="0" sz="1000" spc="75">
                <a:latin typeface="Cambria"/>
                <a:cs typeface="Cambria"/>
              </a:rPr>
              <a:t>García </a:t>
            </a:r>
            <a:r>
              <a:rPr dirty="0" sz="1000" spc="80">
                <a:latin typeface="Cambria"/>
                <a:cs typeface="Cambria"/>
              </a:rPr>
              <a:t>Baena </a:t>
            </a:r>
            <a:r>
              <a:rPr dirty="0" sz="1000" spc="65">
                <a:latin typeface="Cambria"/>
                <a:cs typeface="Cambria"/>
              </a:rPr>
              <a:t>(Córdoba, </a:t>
            </a:r>
            <a:r>
              <a:rPr dirty="0" sz="1000" spc="-30">
                <a:latin typeface="Cambria"/>
                <a:cs typeface="Cambria"/>
              </a:rPr>
              <a:t>1921),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120">
                <a:latin typeface="Cambria"/>
                <a:cs typeface="Cambria"/>
              </a:rPr>
              <a:t>máximo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expo-  </a:t>
            </a:r>
            <a:r>
              <a:rPr dirty="0" sz="1000" spc="70">
                <a:latin typeface="Cambria"/>
                <a:cs typeface="Cambria"/>
              </a:rPr>
              <a:t>nente </a:t>
            </a:r>
            <a:r>
              <a:rPr dirty="0" sz="1000" spc="65">
                <a:latin typeface="Cambria"/>
                <a:cs typeface="Cambria"/>
              </a:rPr>
              <a:t>del </a:t>
            </a:r>
            <a:r>
              <a:rPr dirty="0" sz="1000" spc="85">
                <a:latin typeface="Cambria"/>
                <a:cs typeface="Cambria"/>
              </a:rPr>
              <a:t>grupo </a:t>
            </a:r>
            <a:r>
              <a:rPr dirty="0" sz="1000" spc="70">
                <a:latin typeface="Cambria"/>
                <a:cs typeface="Cambria"/>
              </a:rPr>
              <a:t>poético </a:t>
            </a:r>
            <a:r>
              <a:rPr dirty="0" sz="1000" spc="65">
                <a:latin typeface="Cambria"/>
                <a:cs typeface="Cambria"/>
              </a:rPr>
              <a:t>cordobés </a:t>
            </a:r>
            <a:r>
              <a:rPr dirty="0" sz="1000" spc="95">
                <a:latin typeface="Cambria"/>
                <a:cs typeface="Cambria"/>
              </a:rPr>
              <a:t>formado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alrededor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revista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14">
                <a:latin typeface="Cambria"/>
                <a:cs typeface="Cambria"/>
              </a:rPr>
              <a:t>mismo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nombre.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Comienza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30">
                <a:latin typeface="Cambria"/>
                <a:cs typeface="Cambria"/>
              </a:rPr>
              <a:t>modo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70">
                <a:latin typeface="Cambria"/>
                <a:cs typeface="Cambria"/>
              </a:rPr>
              <a:t>diario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rodaje, </a:t>
            </a:r>
            <a:r>
              <a:rPr dirty="0" sz="1000" spc="90">
                <a:latin typeface="Cambria"/>
                <a:cs typeface="Cambria"/>
              </a:rPr>
              <a:t>mostrando </a:t>
            </a:r>
            <a:r>
              <a:rPr dirty="0" sz="1000" spc="35">
                <a:latin typeface="Cambria"/>
                <a:cs typeface="Cambria"/>
              </a:rPr>
              <a:t>las </a:t>
            </a:r>
            <a:r>
              <a:rPr dirty="0" sz="1000" spc="60">
                <a:latin typeface="Cambria"/>
                <a:cs typeface="Cambria"/>
              </a:rPr>
              <a:t>diﬁcultades </a:t>
            </a:r>
            <a:r>
              <a:rPr dirty="0" sz="1000" spc="75">
                <a:latin typeface="Cambria"/>
                <a:cs typeface="Cambria"/>
              </a:rPr>
              <a:t>del </a:t>
            </a:r>
            <a:r>
              <a:rPr dirty="0" sz="1000" spc="90">
                <a:latin typeface="Cambria"/>
                <a:cs typeface="Cambria"/>
              </a:rPr>
              <a:t>pro-  </a:t>
            </a:r>
            <a:r>
              <a:rPr dirty="0" sz="1000" spc="55">
                <a:latin typeface="Cambria"/>
                <a:cs typeface="Cambria"/>
              </a:rPr>
              <a:t>yecto,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porque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poeta,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sus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94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años,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considera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que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esta  </a:t>
            </a:r>
            <a:r>
              <a:rPr dirty="0" sz="1000" spc="60">
                <a:latin typeface="Cambria"/>
                <a:cs typeface="Cambria"/>
              </a:rPr>
              <a:t>película </a:t>
            </a:r>
            <a:r>
              <a:rPr dirty="0" sz="1000" spc="50">
                <a:latin typeface="Cambria"/>
                <a:cs typeface="Cambria"/>
              </a:rPr>
              <a:t>llega tarde, </a:t>
            </a:r>
            <a:r>
              <a:rPr dirty="0" sz="1000" spc="85">
                <a:latin typeface="Cambria"/>
                <a:cs typeface="Cambria"/>
              </a:rPr>
              <a:t>cuando </a:t>
            </a:r>
            <a:r>
              <a:rPr dirty="0" sz="1000" spc="80">
                <a:latin typeface="Cambria"/>
                <a:cs typeface="Cambria"/>
              </a:rPr>
              <a:t>ya </a:t>
            </a:r>
            <a:r>
              <a:rPr dirty="0" sz="1000" spc="90">
                <a:latin typeface="Cambria"/>
                <a:cs typeface="Cambria"/>
              </a:rPr>
              <a:t>han </a:t>
            </a:r>
            <a:r>
              <a:rPr dirty="0" sz="1000" spc="60">
                <a:latin typeface="Cambria"/>
                <a:cs typeface="Cambria"/>
              </a:rPr>
              <a:t>fallecido </a:t>
            </a:r>
            <a:r>
              <a:rPr dirty="0" sz="1000" spc="65">
                <a:latin typeface="Cambria"/>
                <a:cs typeface="Cambria"/>
              </a:rPr>
              <a:t>todos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sus  </a:t>
            </a:r>
            <a:r>
              <a:rPr dirty="0" sz="1000" spc="75">
                <a:latin typeface="Cambria"/>
                <a:cs typeface="Cambria"/>
              </a:rPr>
              <a:t>compañeros. </a:t>
            </a:r>
            <a:r>
              <a:rPr dirty="0" sz="1000" spc="65">
                <a:latin typeface="Cambria"/>
                <a:cs typeface="Cambria"/>
              </a:rPr>
              <a:t>Pero </a:t>
            </a:r>
            <a:r>
              <a:rPr dirty="0" sz="1000" spc="85">
                <a:latin typeface="Cambria"/>
                <a:cs typeface="Cambria"/>
              </a:rPr>
              <a:t>una </a:t>
            </a:r>
            <a:r>
              <a:rPr dirty="0" sz="1000" spc="70">
                <a:latin typeface="Cambria"/>
                <a:cs typeface="Cambria"/>
              </a:rPr>
              <a:t>vez </a:t>
            </a:r>
            <a:r>
              <a:rPr dirty="0" sz="1000" spc="75">
                <a:latin typeface="Cambria"/>
                <a:cs typeface="Cambria"/>
              </a:rPr>
              <a:t>nos </a:t>
            </a:r>
            <a:r>
              <a:rPr dirty="0" sz="1000" spc="55">
                <a:latin typeface="Cambria"/>
                <a:cs typeface="Cambria"/>
              </a:rPr>
              <a:t>abra </a:t>
            </a:r>
            <a:r>
              <a:rPr dirty="0" sz="1000" spc="30">
                <a:latin typeface="Cambria"/>
                <a:cs typeface="Cambria"/>
              </a:rPr>
              <a:t>las </a:t>
            </a:r>
            <a:r>
              <a:rPr dirty="0" sz="1000" spc="50">
                <a:latin typeface="Cambria"/>
                <a:cs typeface="Cambria"/>
              </a:rPr>
              <a:t>puertas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su  </a:t>
            </a:r>
            <a:r>
              <a:rPr dirty="0" sz="1000" spc="35">
                <a:latin typeface="Cambria"/>
                <a:cs typeface="Cambria"/>
              </a:rPr>
              <a:t>casa,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sus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fotografías,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objetos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libros,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sus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recuerdos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re-  </a:t>
            </a:r>
            <a:r>
              <a:rPr dirty="0" sz="1000" spc="60">
                <a:latin typeface="Cambria"/>
                <a:cs typeface="Cambria"/>
              </a:rPr>
              <a:t>ﬂexiones,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dan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paso,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más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allá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sus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vivencias,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un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viaje  sensorial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claves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estéticas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poesía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expe-  </a:t>
            </a:r>
            <a:r>
              <a:rPr dirty="0" sz="1000" spc="55">
                <a:latin typeface="Cambria"/>
                <a:cs typeface="Cambria"/>
              </a:rPr>
              <a:t>riencia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lenguaje.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700" spc="70">
                <a:latin typeface="Cambria"/>
                <a:cs typeface="Cambria"/>
              </a:rPr>
              <a:t>(AULA</a:t>
            </a:r>
            <a:r>
              <a:rPr dirty="0" sz="700" spc="-25">
                <a:latin typeface="Cambria"/>
                <a:cs typeface="Cambria"/>
              </a:rPr>
              <a:t> </a:t>
            </a:r>
            <a:r>
              <a:rPr dirty="0" sz="700" spc="114">
                <a:latin typeface="Cambria"/>
                <a:cs typeface="Cambria"/>
              </a:rPr>
              <a:t>DE</a:t>
            </a:r>
            <a:r>
              <a:rPr dirty="0" sz="700" spc="5">
                <a:latin typeface="Cambria"/>
                <a:cs typeface="Cambria"/>
              </a:rPr>
              <a:t> </a:t>
            </a:r>
            <a:r>
              <a:rPr dirty="0" sz="700" spc="90">
                <a:latin typeface="Cambria"/>
                <a:cs typeface="Cambria"/>
              </a:rPr>
              <a:t>CINE.</a:t>
            </a:r>
            <a:r>
              <a:rPr dirty="0" sz="700" spc="5">
                <a:latin typeface="Cambria"/>
                <a:cs typeface="Cambria"/>
              </a:rPr>
              <a:t> </a:t>
            </a:r>
            <a:r>
              <a:rPr dirty="0" sz="700" spc="95">
                <a:latin typeface="Cambria"/>
                <a:cs typeface="Cambria"/>
              </a:rPr>
              <a:t>JUNTA</a:t>
            </a:r>
            <a:r>
              <a:rPr dirty="0" sz="700" spc="-25">
                <a:latin typeface="Cambria"/>
                <a:cs typeface="Cambria"/>
              </a:rPr>
              <a:t> </a:t>
            </a:r>
            <a:r>
              <a:rPr dirty="0" sz="700" spc="114">
                <a:latin typeface="Cambria"/>
                <a:cs typeface="Cambria"/>
              </a:rPr>
              <a:t>DE</a:t>
            </a:r>
            <a:r>
              <a:rPr dirty="0" sz="700" spc="-25">
                <a:latin typeface="Cambria"/>
                <a:cs typeface="Cambria"/>
              </a:rPr>
              <a:t> </a:t>
            </a:r>
            <a:r>
              <a:rPr dirty="0" sz="700" spc="90">
                <a:latin typeface="Cambria"/>
                <a:cs typeface="Cambria"/>
              </a:rPr>
              <a:t>ANDALUCíA)</a:t>
            </a:r>
            <a:endParaRPr sz="700">
              <a:latin typeface="Cambria"/>
              <a:cs typeface="Cambria"/>
            </a:endParaRPr>
          </a:p>
          <a:p>
            <a:pPr algn="just" marL="12700" marR="5080">
              <a:lnSpc>
                <a:spcPct val="125000"/>
              </a:lnSpc>
              <a:spcBef>
                <a:spcPts val="280"/>
              </a:spcBef>
            </a:pPr>
            <a:r>
              <a:rPr dirty="0" sz="1000" spc="40" i="1">
                <a:latin typeface="Cambria"/>
                <a:cs typeface="Cambria"/>
              </a:rPr>
              <a:t>Cántico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fue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una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revista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poesía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editada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grupo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poetas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ilustradores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cordobeses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entre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años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40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70">
                <a:latin typeface="Cambria"/>
                <a:cs typeface="Cambria"/>
              </a:rPr>
              <a:t>50 </a:t>
            </a:r>
            <a:r>
              <a:rPr dirty="0" sz="1000" spc="65">
                <a:latin typeface="Cambria"/>
                <a:cs typeface="Cambria"/>
              </a:rPr>
              <a:t>del pasado </a:t>
            </a:r>
            <a:r>
              <a:rPr dirty="0" sz="1000" spc="50">
                <a:latin typeface="Cambria"/>
                <a:cs typeface="Cambria"/>
              </a:rPr>
              <a:t>siglo. </a:t>
            </a:r>
            <a:r>
              <a:rPr dirty="0" sz="1000" spc="120">
                <a:latin typeface="Cambria"/>
                <a:cs typeface="Cambria"/>
              </a:rPr>
              <a:t>Su </a:t>
            </a:r>
            <a:r>
              <a:rPr dirty="0" sz="1000" spc="60">
                <a:latin typeface="Cambria"/>
                <a:cs typeface="Cambria"/>
              </a:rPr>
              <a:t>repercusión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75">
                <a:latin typeface="Cambria"/>
                <a:cs typeface="Cambria"/>
              </a:rPr>
              <a:t>conjunto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55">
                <a:latin typeface="Cambria"/>
                <a:cs typeface="Cambria"/>
              </a:rPr>
              <a:t>Literatura </a:t>
            </a:r>
            <a:r>
              <a:rPr dirty="0" sz="1000" spc="70">
                <a:latin typeface="Cambria"/>
                <a:cs typeface="Cambria"/>
              </a:rPr>
              <a:t>Española </a:t>
            </a:r>
            <a:r>
              <a:rPr dirty="0" sz="1000" spc="85">
                <a:latin typeface="Cambria"/>
                <a:cs typeface="Cambria"/>
              </a:rPr>
              <a:t>fue </a:t>
            </a:r>
            <a:r>
              <a:rPr dirty="0" sz="1000" spc="55">
                <a:latin typeface="Cambria"/>
                <a:cs typeface="Cambria"/>
              </a:rPr>
              <a:t>deﬁnitiva </a:t>
            </a:r>
            <a:r>
              <a:rPr dirty="0" sz="1000" spc="80">
                <a:latin typeface="Cambria"/>
                <a:cs typeface="Cambria"/>
              </a:rPr>
              <a:t>porque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0">
                <a:latin typeface="Cambria"/>
                <a:cs typeface="Cambria"/>
              </a:rPr>
              <a:t>poesía  </a:t>
            </a:r>
            <a:r>
              <a:rPr dirty="0" sz="1000" spc="40">
                <a:latin typeface="Cambria"/>
                <a:cs typeface="Cambria"/>
              </a:rPr>
              <a:t>escrita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para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ser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publicada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revista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supuso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con-  </a:t>
            </a:r>
            <a:r>
              <a:rPr dirty="0" sz="1000" spc="55">
                <a:latin typeface="Cambria"/>
                <a:cs typeface="Cambria"/>
              </a:rPr>
              <a:t>tinuidad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una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tradición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poética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culta,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donde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primaba 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uso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lenguaje,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sublimación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sentimientos, 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búsqueda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palabra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rica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justa,</a:t>
            </a:r>
            <a:r>
              <a:rPr dirty="0" sz="1000" spc="27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deﬁnitiva,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  </a:t>
            </a:r>
            <a:r>
              <a:rPr dirty="0" sz="1000" spc="35">
                <a:latin typeface="Cambria"/>
                <a:cs typeface="Cambria"/>
              </a:rPr>
              <a:t>estilo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que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estaba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abocado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desaparecer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tras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los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estragos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una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guerra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civil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exilio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una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buena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parte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  </a:t>
            </a:r>
            <a:r>
              <a:rPr dirty="0" sz="1000" spc="50">
                <a:latin typeface="Cambria"/>
                <a:cs typeface="Cambria"/>
              </a:rPr>
              <a:t>intelectualidad.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importancia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capital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que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luego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se  </a:t>
            </a:r>
            <a:r>
              <a:rPr dirty="0" sz="1000" spc="105">
                <a:latin typeface="Cambria"/>
                <a:cs typeface="Cambria"/>
              </a:rPr>
              <a:t>denominó </a:t>
            </a:r>
            <a:r>
              <a:rPr dirty="0" sz="1000" spc="114">
                <a:latin typeface="Cambria"/>
                <a:cs typeface="Cambria"/>
              </a:rPr>
              <a:t>Grupo </a:t>
            </a:r>
            <a:r>
              <a:rPr dirty="0" sz="1000" spc="85">
                <a:latin typeface="Cambria"/>
                <a:cs typeface="Cambria"/>
              </a:rPr>
              <a:t>Cántico </a:t>
            </a:r>
            <a:r>
              <a:rPr dirty="0" sz="1000" spc="40">
                <a:latin typeface="Cambria"/>
                <a:cs typeface="Cambria"/>
              </a:rPr>
              <a:t>es </a:t>
            </a:r>
            <a:r>
              <a:rPr dirty="0" sz="1000" spc="35">
                <a:latin typeface="Cambria"/>
                <a:cs typeface="Cambria"/>
              </a:rPr>
              <a:t>tal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40">
                <a:latin typeface="Cambria"/>
                <a:cs typeface="Cambria"/>
              </a:rPr>
              <a:t>se </a:t>
            </a:r>
            <a:r>
              <a:rPr dirty="0" sz="1000" spc="60">
                <a:latin typeface="Cambria"/>
                <a:cs typeface="Cambria"/>
              </a:rPr>
              <a:t>considera</a:t>
            </a:r>
            <a:r>
              <a:rPr dirty="0" sz="1000" spc="-9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uno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expresiones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poéticas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fundamentales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litera-  </a:t>
            </a:r>
            <a:r>
              <a:rPr dirty="0" sz="1000" spc="50">
                <a:latin typeface="Cambria"/>
                <a:cs typeface="Cambria"/>
              </a:rPr>
              <a:t>tura </a:t>
            </a:r>
            <a:r>
              <a:rPr dirty="0" sz="1000" spc="60">
                <a:latin typeface="Cambria"/>
                <a:cs typeface="Cambria"/>
              </a:rPr>
              <a:t>española </a:t>
            </a:r>
            <a:r>
              <a:rPr dirty="0" sz="1000" spc="65">
                <a:latin typeface="Cambria"/>
                <a:cs typeface="Cambria"/>
              </a:rPr>
              <a:t>del </a:t>
            </a:r>
            <a:r>
              <a:rPr dirty="0" sz="1000" spc="50">
                <a:latin typeface="Cambria"/>
                <a:cs typeface="Cambria"/>
              </a:rPr>
              <a:t>siglo </a:t>
            </a:r>
            <a:r>
              <a:rPr dirty="0" sz="1000" spc="170">
                <a:latin typeface="Cambria"/>
                <a:cs typeface="Cambria"/>
              </a:rPr>
              <a:t>XX,</a:t>
            </a:r>
            <a:r>
              <a:rPr dirty="0" sz="1000" spc="-1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heredera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70">
                <a:latin typeface="Cambria"/>
                <a:cs typeface="Cambria"/>
              </a:rPr>
              <a:t>Bécquer, </a:t>
            </a:r>
            <a:r>
              <a:rPr dirty="0" sz="1000" spc="75">
                <a:latin typeface="Cambria"/>
                <a:cs typeface="Cambria"/>
              </a:rPr>
              <a:t>Juan  </a:t>
            </a:r>
            <a:r>
              <a:rPr dirty="0" sz="1000" spc="114">
                <a:latin typeface="Cambria"/>
                <a:cs typeface="Cambria"/>
              </a:rPr>
              <a:t>Ramón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Jiménez,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Federico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García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Lorca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o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Luis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Cernuda 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55">
                <a:latin typeface="Cambria"/>
                <a:cs typeface="Cambria"/>
              </a:rPr>
              <a:t>precursora </a:t>
            </a:r>
            <a:r>
              <a:rPr dirty="0" sz="1000" spc="65">
                <a:latin typeface="Cambria"/>
                <a:cs typeface="Cambria"/>
              </a:rPr>
              <a:t>del </a:t>
            </a:r>
            <a:r>
              <a:rPr dirty="0" sz="1000" spc="80">
                <a:latin typeface="Cambria"/>
                <a:cs typeface="Cambria"/>
              </a:rPr>
              <a:t>llamado </a:t>
            </a:r>
            <a:r>
              <a:rPr dirty="0" sz="1000" spc="85">
                <a:latin typeface="Cambria"/>
                <a:cs typeface="Cambria"/>
              </a:rPr>
              <a:t>grupo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0">
                <a:latin typeface="Cambria"/>
                <a:cs typeface="Cambria"/>
              </a:rPr>
              <a:t>los </a:t>
            </a:r>
            <a:r>
              <a:rPr dirty="0" sz="1000" spc="75">
                <a:latin typeface="Cambria"/>
                <a:cs typeface="Cambria"/>
              </a:rPr>
              <a:t>Novísimos. Es  por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ello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que,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antes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que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nada,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documental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Cántico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que  </a:t>
            </a:r>
            <a:r>
              <a:rPr dirty="0" sz="1000" spc="65">
                <a:latin typeface="Cambria"/>
                <a:cs typeface="Cambria"/>
              </a:rPr>
              <a:t>aquí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presentamos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favorece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desarrollo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competen-  </a:t>
            </a:r>
            <a:r>
              <a:rPr dirty="0" sz="1000" spc="35">
                <a:latin typeface="Cambria"/>
                <a:cs typeface="Cambria"/>
              </a:rPr>
              <a:t>cias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culturales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artísticas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su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difusión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ayuda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conocer,  </a:t>
            </a:r>
            <a:r>
              <a:rPr dirty="0" sz="1000" spc="80">
                <a:latin typeface="Cambria"/>
                <a:cs typeface="Cambria"/>
              </a:rPr>
              <a:t>comprender,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apreciar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valorar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críticamente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poesía, 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literatura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general,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pero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también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costumbres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0">
                <a:latin typeface="Cambria"/>
                <a:cs typeface="Cambria"/>
              </a:rPr>
              <a:t>Historia, </a:t>
            </a:r>
            <a:r>
              <a:rPr dirty="0" sz="1000" spc="80">
                <a:latin typeface="Cambria"/>
                <a:cs typeface="Cambria"/>
              </a:rPr>
              <a:t>todo </a:t>
            </a:r>
            <a:r>
              <a:rPr dirty="0" sz="1000" spc="75">
                <a:latin typeface="Cambria"/>
                <a:cs typeface="Cambria"/>
              </a:rPr>
              <a:t>lo </a:t>
            </a:r>
            <a:r>
              <a:rPr dirty="0" sz="1000" spc="60">
                <a:latin typeface="Cambria"/>
                <a:cs typeface="Cambria"/>
              </a:rPr>
              <a:t>cual </a:t>
            </a:r>
            <a:r>
              <a:rPr dirty="0" sz="1000" spc="40">
                <a:latin typeface="Cambria"/>
                <a:cs typeface="Cambria"/>
              </a:rPr>
              <a:t>sirve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70">
                <a:latin typeface="Cambria"/>
                <a:cs typeface="Cambria"/>
              </a:rPr>
              <a:t>fuente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8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enriqueci-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66565" y="6767931"/>
            <a:ext cx="3359150" cy="32531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90">
                <a:latin typeface="Cambria"/>
                <a:cs typeface="Cambria"/>
              </a:rPr>
              <a:t>miento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disfrute.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Pero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Cántico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también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“experi-  </a:t>
            </a:r>
            <a:r>
              <a:rPr dirty="0" sz="1000" spc="85">
                <a:latin typeface="Cambria"/>
                <a:cs typeface="Cambria"/>
              </a:rPr>
              <a:t>mento”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audiovisual: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tentados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siempre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difícil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reto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llevar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literatura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gran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pantalla,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mano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  </a:t>
            </a:r>
            <a:r>
              <a:rPr dirty="0" sz="1000" spc="45">
                <a:latin typeface="Cambria"/>
                <a:cs typeface="Cambria"/>
              </a:rPr>
              <a:t>director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Sigfrid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Monleón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se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procede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un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viaje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toda 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literatura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poetas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grupo,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especialmente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 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único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permanece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vivo,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Pablo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García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Baena.  </a:t>
            </a:r>
            <a:r>
              <a:rPr dirty="0" sz="1000" spc="60">
                <a:latin typeface="Cambria"/>
                <a:cs typeface="Cambria"/>
              </a:rPr>
              <a:t>Así </a:t>
            </a:r>
            <a:r>
              <a:rPr dirty="0" sz="1000" spc="70">
                <a:latin typeface="Cambria"/>
                <a:cs typeface="Cambria"/>
              </a:rPr>
              <a:t>Sigfrid </a:t>
            </a:r>
            <a:r>
              <a:rPr dirty="0" sz="1000" spc="105">
                <a:latin typeface="Cambria"/>
                <a:cs typeface="Cambria"/>
              </a:rPr>
              <a:t>Monleón </a:t>
            </a:r>
            <a:r>
              <a:rPr dirty="0" sz="1000" spc="70">
                <a:latin typeface="Cambria"/>
                <a:cs typeface="Cambria"/>
              </a:rPr>
              <a:t>ofrece </a:t>
            </a:r>
            <a:r>
              <a:rPr dirty="0" sz="1000" spc="45">
                <a:latin typeface="Cambria"/>
                <a:cs typeface="Cambria"/>
              </a:rPr>
              <a:t>al </a:t>
            </a:r>
            <a:r>
              <a:rPr dirty="0" sz="1000" spc="60">
                <a:latin typeface="Cambria"/>
                <a:cs typeface="Cambria"/>
              </a:rPr>
              <a:t>espectador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0">
                <a:latin typeface="Cambria"/>
                <a:cs typeface="Cambria"/>
              </a:rPr>
              <a:t>poesía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85">
                <a:latin typeface="Cambria"/>
                <a:cs typeface="Cambria"/>
              </a:rPr>
              <a:t>Cántico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55">
                <a:latin typeface="Cambria"/>
                <a:cs typeface="Cambria"/>
              </a:rPr>
              <a:t>estado </a:t>
            </a:r>
            <a:r>
              <a:rPr dirty="0" sz="1000" spc="80">
                <a:latin typeface="Cambria"/>
                <a:cs typeface="Cambria"/>
              </a:rPr>
              <a:t>puro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70">
                <a:latin typeface="Cambria"/>
                <a:cs typeface="Cambria"/>
              </a:rPr>
              <a:t>confronta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30">
                <a:latin typeface="Cambria"/>
                <a:cs typeface="Cambria"/>
              </a:rPr>
              <a:t>las </a:t>
            </a:r>
            <a:r>
              <a:rPr dirty="0" sz="1000" spc="55">
                <a:latin typeface="Cambria"/>
                <a:cs typeface="Cambria"/>
              </a:rPr>
              <a:t>biografías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personas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escribieron,</a:t>
            </a:r>
            <a:r>
              <a:rPr dirty="0" sz="1000" spc="6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al</a:t>
            </a:r>
            <a:r>
              <a:rPr dirty="0" sz="1000" spc="6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ambiente</a:t>
            </a:r>
            <a:r>
              <a:rPr dirty="0" sz="1000" spc="6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social  </a:t>
            </a:r>
            <a:r>
              <a:rPr dirty="0" sz="1000" spc="100">
                <a:latin typeface="Cambria"/>
                <a:cs typeface="Cambria"/>
              </a:rPr>
              <a:t>cordobés </a:t>
            </a:r>
            <a:r>
              <a:rPr dirty="0" sz="1000" spc="105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la </a:t>
            </a:r>
            <a:r>
              <a:rPr dirty="0" sz="1000" spc="105">
                <a:latin typeface="Cambria"/>
                <a:cs typeface="Cambria"/>
              </a:rPr>
              <a:t>época </a:t>
            </a:r>
            <a:r>
              <a:rPr dirty="0" sz="1000" spc="110">
                <a:latin typeface="Cambria"/>
                <a:cs typeface="Cambria"/>
              </a:rPr>
              <a:t>en </a:t>
            </a:r>
            <a:r>
              <a:rPr dirty="0" sz="1000" spc="105">
                <a:latin typeface="Cambria"/>
                <a:cs typeface="Cambria"/>
              </a:rPr>
              <a:t>que </a:t>
            </a:r>
            <a:r>
              <a:rPr dirty="0" sz="1000" spc="110">
                <a:latin typeface="Cambria"/>
                <a:cs typeface="Cambria"/>
              </a:rPr>
              <a:t>fue </a:t>
            </a:r>
            <a:r>
              <a:rPr dirty="0" sz="1000" spc="70">
                <a:latin typeface="Cambria"/>
                <a:cs typeface="Cambria"/>
              </a:rPr>
              <a:t>escrita </a:t>
            </a:r>
            <a:r>
              <a:rPr dirty="0" sz="1000" spc="110">
                <a:latin typeface="Cambria"/>
                <a:cs typeface="Cambria"/>
              </a:rPr>
              <a:t>en </a:t>
            </a:r>
            <a:r>
              <a:rPr dirty="0" sz="1000" spc="125">
                <a:latin typeface="Cambria"/>
                <a:cs typeface="Cambria"/>
              </a:rPr>
              <a:t>un </a:t>
            </a:r>
            <a:r>
              <a:rPr dirty="0" sz="1000" spc="120">
                <a:latin typeface="Cambria"/>
                <a:cs typeface="Cambria"/>
              </a:rPr>
              <a:t>en-  </a:t>
            </a:r>
            <a:r>
              <a:rPr dirty="0" sz="1000" spc="95">
                <a:latin typeface="Cambria"/>
                <a:cs typeface="Cambria"/>
              </a:rPr>
              <a:t>torno </a:t>
            </a:r>
            <a:r>
              <a:rPr dirty="0" sz="1000" spc="100">
                <a:latin typeface="Cambria"/>
                <a:cs typeface="Cambria"/>
              </a:rPr>
              <a:t>urbano </a:t>
            </a:r>
            <a:r>
              <a:rPr dirty="0" sz="1000" spc="114">
                <a:latin typeface="Cambria"/>
                <a:cs typeface="Cambria"/>
              </a:rPr>
              <a:t>con </a:t>
            </a:r>
            <a:r>
              <a:rPr dirty="0" sz="1000" spc="110">
                <a:latin typeface="Cambria"/>
                <a:cs typeface="Cambria"/>
              </a:rPr>
              <a:t>más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114">
                <a:latin typeface="Cambria"/>
                <a:cs typeface="Cambria"/>
              </a:rPr>
              <a:t>mil </a:t>
            </a:r>
            <a:r>
              <a:rPr dirty="0" sz="1000" spc="85">
                <a:latin typeface="Cambria"/>
                <a:cs typeface="Cambria"/>
              </a:rPr>
              <a:t>años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70">
                <a:latin typeface="Cambria"/>
                <a:cs typeface="Cambria"/>
              </a:rPr>
              <a:t>historia,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las  </a:t>
            </a:r>
            <a:r>
              <a:rPr dirty="0" sz="1000" spc="70">
                <a:latin typeface="Cambria"/>
                <a:cs typeface="Cambria"/>
              </a:rPr>
              <a:t>tradiciones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religiosas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andaluzas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su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vívida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iconogra-  </a:t>
            </a:r>
            <a:r>
              <a:rPr dirty="0" sz="1000" spc="75">
                <a:latin typeface="Cambria"/>
                <a:cs typeface="Cambria"/>
              </a:rPr>
              <a:t>fía, </a:t>
            </a:r>
            <a:r>
              <a:rPr dirty="0" sz="1000" spc="55">
                <a:latin typeface="Cambria"/>
                <a:cs typeface="Cambria"/>
              </a:rPr>
              <a:t>al </a:t>
            </a:r>
            <a:r>
              <a:rPr dirty="0" sz="1000" spc="75">
                <a:latin typeface="Cambria"/>
                <a:cs typeface="Cambria"/>
              </a:rPr>
              <a:t>desarrollo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la </a:t>
            </a:r>
            <a:r>
              <a:rPr dirty="0" sz="1000" spc="80">
                <a:latin typeface="Cambria"/>
                <a:cs typeface="Cambria"/>
              </a:rPr>
              <a:t>guerra </a:t>
            </a:r>
            <a:r>
              <a:rPr dirty="0" sz="1000" spc="70">
                <a:latin typeface="Cambria"/>
                <a:cs typeface="Cambria"/>
              </a:rPr>
              <a:t>civil,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55">
                <a:latin typeface="Cambria"/>
                <a:cs typeface="Cambria"/>
              </a:rPr>
              <a:t>la </a:t>
            </a:r>
            <a:r>
              <a:rPr dirty="0" sz="1000" spc="65">
                <a:latin typeface="Cambria"/>
                <a:cs typeface="Cambria"/>
              </a:rPr>
              <a:t>literatura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el  </a:t>
            </a:r>
            <a:r>
              <a:rPr dirty="0" sz="1000" spc="60">
                <a:latin typeface="Cambria"/>
                <a:cs typeface="Cambria"/>
              </a:rPr>
              <a:t>arte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45">
                <a:latin typeface="Cambria"/>
                <a:cs typeface="Cambria"/>
              </a:rPr>
              <a:t>como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refugio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para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muchos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las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miserias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la  </a:t>
            </a:r>
            <a:r>
              <a:rPr dirty="0" sz="1000" spc="80">
                <a:latin typeface="Cambria"/>
                <a:cs typeface="Cambria"/>
              </a:rPr>
              <a:t>posguerra,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55">
                <a:latin typeface="Cambria"/>
                <a:cs typeface="Cambria"/>
              </a:rPr>
              <a:t>la </a:t>
            </a:r>
            <a:r>
              <a:rPr dirty="0" sz="1000" spc="85">
                <a:latin typeface="Cambria"/>
                <a:cs typeface="Cambria"/>
              </a:rPr>
              <a:t>vida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los </a:t>
            </a:r>
            <a:r>
              <a:rPr dirty="0" sz="1000" spc="95">
                <a:latin typeface="Cambria"/>
                <a:cs typeface="Cambria"/>
              </a:rPr>
              <a:t>homosexuales </a:t>
            </a:r>
            <a:r>
              <a:rPr dirty="0" sz="1000" spc="10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las </a:t>
            </a:r>
            <a:r>
              <a:rPr dirty="0" sz="1000" spc="100">
                <a:latin typeface="Cambria"/>
                <a:cs typeface="Cambria"/>
              </a:rPr>
              <a:t>ciu-  </a:t>
            </a:r>
            <a:r>
              <a:rPr dirty="0" sz="1000" spc="80">
                <a:latin typeface="Cambria"/>
                <a:cs typeface="Cambria"/>
              </a:rPr>
              <a:t>dades </a:t>
            </a:r>
            <a:r>
              <a:rPr dirty="0" sz="1000" spc="100">
                <a:latin typeface="Cambria"/>
                <a:cs typeface="Cambria"/>
              </a:rPr>
              <a:t>de </a:t>
            </a:r>
            <a:r>
              <a:rPr dirty="0" sz="1000" spc="85">
                <a:latin typeface="Cambria"/>
                <a:cs typeface="Cambria"/>
              </a:rPr>
              <a:t>provincia, </a:t>
            </a:r>
            <a:r>
              <a:rPr dirty="0" sz="1000" spc="75">
                <a:latin typeface="Cambria"/>
                <a:cs typeface="Cambria"/>
              </a:rPr>
              <a:t>para </a:t>
            </a:r>
            <a:r>
              <a:rPr dirty="0" sz="1000" spc="90">
                <a:latin typeface="Cambria"/>
                <a:cs typeface="Cambria"/>
              </a:rPr>
              <a:t>concluir </a:t>
            </a:r>
            <a:r>
              <a:rPr dirty="0" sz="1000" spc="100">
                <a:latin typeface="Cambria"/>
                <a:cs typeface="Cambria"/>
              </a:rPr>
              <a:t>que una </a:t>
            </a:r>
            <a:r>
              <a:rPr dirty="0" sz="1000" spc="50">
                <a:latin typeface="Cambria"/>
                <a:cs typeface="Cambria"/>
              </a:rPr>
              <a:t>es </a:t>
            </a:r>
            <a:r>
              <a:rPr dirty="0" sz="1000" spc="75">
                <a:latin typeface="Cambria"/>
                <a:cs typeface="Cambria"/>
              </a:rPr>
              <a:t>resul-  </a:t>
            </a:r>
            <a:r>
              <a:rPr dirty="0" sz="1000" spc="80">
                <a:latin typeface="Cambria"/>
                <a:cs typeface="Cambria"/>
              </a:rPr>
              <a:t>tado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otra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que,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boca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Pablo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García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Baena,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08707" y="311823"/>
            <a:ext cx="4613910" cy="1372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0">
                <a:latin typeface="Calibri"/>
                <a:cs typeface="Calibri"/>
              </a:rPr>
              <a:t>26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10">
                <a:latin typeface="Calibri"/>
                <a:cs typeface="Calibri"/>
              </a:rPr>
              <a:t>JuLiO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85">
                <a:latin typeface="Calibri"/>
                <a:cs typeface="Calibri"/>
              </a:rPr>
              <a:t>MiéRCOLES</a:t>
            </a:r>
            <a:r>
              <a:rPr dirty="0" sz="1400" spc="-114">
                <a:latin typeface="Calibri"/>
                <a:cs typeface="Calibri"/>
              </a:rPr>
              <a:t> </a:t>
            </a:r>
            <a:r>
              <a:rPr dirty="0" sz="1400" spc="-15">
                <a:latin typeface="Calibri"/>
                <a:cs typeface="Calibri"/>
              </a:rPr>
              <a:t>20:15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L="2413000" marR="5080" indent="-120650">
              <a:lnSpc>
                <a:spcPct val="77400"/>
              </a:lnSpc>
              <a:spcBef>
                <a:spcPts val="190"/>
              </a:spcBef>
            </a:pPr>
            <a:r>
              <a:rPr dirty="0" sz="1400" spc="105">
                <a:latin typeface="Calibri"/>
                <a:cs typeface="Calibri"/>
              </a:rPr>
              <a:t>FiLMOtECA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 spc="60">
                <a:latin typeface="Calibri"/>
                <a:cs typeface="Calibri"/>
              </a:rPr>
              <a:t>RAFAEL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 spc="145">
                <a:latin typeface="Calibri"/>
                <a:cs typeface="Calibri"/>
              </a:rPr>
              <a:t>AzCOnA </a:t>
            </a:r>
            <a:r>
              <a:rPr dirty="0" sz="1400" spc="60">
                <a:latin typeface="Calibri"/>
                <a:cs typeface="Calibri"/>
              </a:rPr>
              <a:t> </a:t>
            </a:r>
            <a:r>
              <a:rPr dirty="0" sz="1400" spc="145">
                <a:latin typeface="Calibri"/>
                <a:cs typeface="Calibri"/>
              </a:rPr>
              <a:t>LOGROñO </a:t>
            </a:r>
            <a:r>
              <a:rPr dirty="0" sz="1400" spc="-5">
                <a:latin typeface="Calibri"/>
                <a:cs typeface="Calibri"/>
              </a:rPr>
              <a:t>. </a:t>
            </a:r>
            <a:r>
              <a:rPr dirty="0" sz="1400" spc="120">
                <a:latin typeface="Calibri"/>
                <a:cs typeface="Calibri"/>
              </a:rPr>
              <a:t>tAquiLLA:</a:t>
            </a:r>
            <a:r>
              <a:rPr dirty="0" sz="1400" spc="-125">
                <a:latin typeface="Calibri"/>
                <a:cs typeface="Calibri"/>
              </a:rPr>
              <a:t> </a:t>
            </a:r>
            <a:r>
              <a:rPr dirty="0" sz="1400" spc="10">
                <a:latin typeface="Calibri"/>
                <a:cs typeface="Calibri"/>
              </a:rPr>
              <a:t>2,5€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2740"/>
              </a:lnSpc>
              <a:spcBef>
                <a:spcPts val="315"/>
              </a:spcBef>
            </a:pPr>
            <a:r>
              <a:rPr dirty="0" sz="2400" spc="135" b="1">
                <a:latin typeface="Calibri"/>
                <a:cs typeface="Calibri"/>
              </a:rPr>
              <a:t>CÁNTICO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660"/>
              </a:lnSpc>
            </a:pPr>
            <a:r>
              <a:rPr dirty="0" sz="1500" spc="95" b="1">
                <a:latin typeface="Calibri"/>
                <a:cs typeface="Calibri"/>
              </a:rPr>
              <a:t>DE </a:t>
            </a:r>
            <a:r>
              <a:rPr dirty="0" sz="1500" spc="75" b="1">
                <a:latin typeface="Calibri"/>
                <a:cs typeface="Calibri"/>
              </a:rPr>
              <a:t>SIGFRID</a:t>
            </a:r>
            <a:r>
              <a:rPr dirty="0" sz="1500" spc="-80" b="1">
                <a:latin typeface="Calibri"/>
                <a:cs typeface="Calibri"/>
              </a:rPr>
              <a:t> </a:t>
            </a:r>
            <a:r>
              <a:rPr dirty="0" sz="1500" spc="105" b="1">
                <a:latin typeface="Calibri"/>
                <a:cs typeface="Calibri"/>
              </a:rPr>
              <a:t>MONLEÓN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300" spc="80">
                <a:latin typeface="Calibri"/>
                <a:cs typeface="Calibri"/>
              </a:rPr>
              <a:t>(RECitAL </a:t>
            </a:r>
            <a:r>
              <a:rPr dirty="0" sz="1300" spc="150">
                <a:latin typeface="Calibri"/>
                <a:cs typeface="Calibri"/>
              </a:rPr>
              <a:t>intRODuCtORiO</a:t>
            </a:r>
            <a:r>
              <a:rPr dirty="0" sz="1300" spc="-140">
                <a:latin typeface="Calibri"/>
                <a:cs typeface="Calibri"/>
              </a:rPr>
              <a:t> </a:t>
            </a:r>
            <a:r>
              <a:rPr dirty="0" sz="1300" spc="20">
                <a:latin typeface="Calibri"/>
                <a:cs typeface="Calibri"/>
              </a:rPr>
              <a:t>A </a:t>
            </a:r>
            <a:r>
              <a:rPr dirty="0" sz="1300" spc="75">
                <a:latin typeface="Calibri"/>
                <a:cs typeface="Calibri"/>
              </a:rPr>
              <a:t>CARGO </a:t>
            </a:r>
            <a:r>
              <a:rPr dirty="0" sz="1300" spc="95">
                <a:latin typeface="Calibri"/>
                <a:cs typeface="Calibri"/>
              </a:rPr>
              <a:t>DE </a:t>
            </a:r>
            <a:r>
              <a:rPr dirty="0" sz="1300" spc="55" b="1">
                <a:latin typeface="Calibri"/>
                <a:cs typeface="Calibri"/>
              </a:rPr>
              <a:t>RICARDO ROMANOS</a:t>
            </a:r>
            <a:r>
              <a:rPr dirty="0" sz="1300" spc="55">
                <a:latin typeface="Calibri"/>
                <a:cs typeface="Calibri"/>
              </a:rPr>
              <a:t>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79367" y="1944001"/>
            <a:ext cx="3329990" cy="4865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 rot="21120000">
            <a:off x="515365" y="330000"/>
            <a:ext cx="218235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05"/>
              </a:lnSpc>
            </a:pPr>
            <a:r>
              <a:rPr dirty="0" sz="3000" spc="-590">
                <a:latin typeface="Arial"/>
                <a:cs typeface="Arial"/>
              </a:rPr>
              <a:t>Pablo  </a:t>
            </a:r>
            <a:r>
              <a:rPr dirty="0" sz="3000" spc="-580">
                <a:latin typeface="Arial"/>
                <a:cs typeface="Arial"/>
              </a:rPr>
              <a:t>García </a:t>
            </a:r>
            <a:r>
              <a:rPr dirty="0" sz="3000" spc="-550">
                <a:latin typeface="Arial"/>
                <a:cs typeface="Arial"/>
              </a:rPr>
              <a:t> </a:t>
            </a:r>
            <a:r>
              <a:rPr dirty="0" baseline="2777" sz="4500" spc="-975">
                <a:latin typeface="Arial"/>
                <a:cs typeface="Arial"/>
              </a:rPr>
              <a:t>Baena</a:t>
            </a:r>
            <a:endParaRPr baseline="2777" sz="45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8580">
              <a:lnSpc>
                <a:spcPts val="1090"/>
              </a:lnSpc>
            </a:pPr>
            <a:fld id="{81D60167-4931-47E6-BA6A-407CBD079E47}" type="slidenum">
              <a:rPr dirty="0" spc="85"/>
              <a:t>6</a:t>
            </a:fld>
          </a:p>
        </p:txBody>
      </p:sp>
      <p:sp>
        <p:nvSpPr>
          <p:cNvPr id="7" name="object 7"/>
          <p:cNvSpPr txBox="1"/>
          <p:nvPr/>
        </p:nvSpPr>
        <p:spPr>
          <a:xfrm rot="21120000">
            <a:off x="811159" y="643722"/>
            <a:ext cx="1686967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80"/>
              </a:lnSpc>
            </a:pPr>
            <a:r>
              <a:rPr dirty="0" sz="3000" spc="-545">
                <a:latin typeface="Arial"/>
                <a:cs typeface="Arial"/>
              </a:rPr>
              <a:t>Ricardo</a:t>
            </a:r>
            <a:r>
              <a:rPr dirty="0" sz="3000" spc="-375">
                <a:latin typeface="Arial"/>
                <a:cs typeface="Arial"/>
              </a:rPr>
              <a:t> </a:t>
            </a:r>
            <a:r>
              <a:rPr dirty="0" baseline="1851" sz="4500" spc="-765">
                <a:latin typeface="Arial"/>
                <a:cs typeface="Arial"/>
              </a:rPr>
              <a:t>Molina</a:t>
            </a:r>
            <a:endParaRPr baseline="1851" sz="4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 rot="21120000">
            <a:off x="937866" y="957409"/>
            <a:ext cx="1530278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70"/>
              </a:lnSpc>
            </a:pPr>
            <a:r>
              <a:rPr dirty="0" sz="3000" spc="-525">
                <a:latin typeface="Arial"/>
                <a:cs typeface="Arial"/>
              </a:rPr>
              <a:t>Julio</a:t>
            </a:r>
            <a:r>
              <a:rPr dirty="0" sz="3000" spc="-350">
                <a:latin typeface="Arial"/>
                <a:cs typeface="Arial"/>
              </a:rPr>
              <a:t> </a:t>
            </a:r>
            <a:r>
              <a:rPr dirty="0" sz="3000" spc="-650">
                <a:latin typeface="Arial"/>
                <a:cs typeface="Arial"/>
              </a:rPr>
              <a:t>Aumente</a:t>
            </a:r>
            <a:endParaRPr sz="3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21120000">
            <a:off x="1055620" y="1271081"/>
            <a:ext cx="1391746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65"/>
              </a:lnSpc>
            </a:pPr>
            <a:r>
              <a:rPr dirty="0" sz="3000" spc="-655">
                <a:latin typeface="Arial"/>
                <a:cs typeface="Arial"/>
              </a:rPr>
              <a:t>Juan </a:t>
            </a:r>
            <a:r>
              <a:rPr dirty="0" sz="3000" spc="-540">
                <a:latin typeface="Arial"/>
                <a:cs typeface="Arial"/>
              </a:rPr>
              <a:t> </a:t>
            </a:r>
            <a:r>
              <a:rPr dirty="0" sz="3000" spc="-525">
                <a:latin typeface="Arial"/>
                <a:cs typeface="Arial"/>
              </a:rPr>
              <a:t>Bernier</a:t>
            </a:r>
            <a:endParaRPr sz="3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 rot="21120000">
            <a:off x="1116676" y="1584765"/>
            <a:ext cx="1366114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60"/>
              </a:lnSpc>
            </a:pPr>
            <a:r>
              <a:rPr dirty="0" sz="3000" spc="-495">
                <a:latin typeface="Arial"/>
                <a:cs typeface="Arial"/>
              </a:rPr>
              <a:t>Mario</a:t>
            </a:r>
            <a:r>
              <a:rPr dirty="0" sz="3000" spc="-365">
                <a:latin typeface="Arial"/>
                <a:cs typeface="Arial"/>
              </a:rPr>
              <a:t> </a:t>
            </a:r>
            <a:r>
              <a:rPr dirty="0" sz="3000" spc="-705">
                <a:latin typeface="Arial"/>
                <a:cs typeface="Arial"/>
              </a:rPr>
              <a:t>López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257" y="3305226"/>
            <a:ext cx="3359785" cy="4424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8890">
              <a:lnSpc>
                <a:spcPct val="125000"/>
              </a:lnSpc>
            </a:pPr>
            <a:r>
              <a:rPr dirty="0" sz="1000" spc="50" i="1">
                <a:latin typeface="Cambria"/>
                <a:cs typeface="Cambria"/>
              </a:rPr>
              <a:t>no </a:t>
            </a:r>
            <a:r>
              <a:rPr dirty="0" sz="1000" spc="25" i="1">
                <a:latin typeface="Cambria"/>
                <a:cs typeface="Cambria"/>
              </a:rPr>
              <a:t>tenemos </a:t>
            </a:r>
            <a:r>
              <a:rPr dirty="0" sz="1000" spc="70" i="1">
                <a:latin typeface="Cambria"/>
                <a:cs typeface="Cambria"/>
              </a:rPr>
              <a:t>un </a:t>
            </a:r>
            <a:r>
              <a:rPr dirty="0" sz="1000" spc="35" i="1">
                <a:latin typeface="Cambria"/>
                <a:cs typeface="Cambria"/>
              </a:rPr>
              <a:t>lenguaje </a:t>
            </a:r>
            <a:r>
              <a:rPr dirty="0" sz="1000" spc="40" i="1">
                <a:latin typeface="Cambria"/>
                <a:cs typeface="Cambria"/>
              </a:rPr>
              <a:t>para </a:t>
            </a:r>
            <a:r>
              <a:rPr dirty="0" sz="1000" spc="45" i="1">
                <a:latin typeface="Cambria"/>
                <a:cs typeface="Cambria"/>
              </a:rPr>
              <a:t>la </a:t>
            </a:r>
            <a:r>
              <a:rPr dirty="0" sz="1000" spc="40" i="1">
                <a:latin typeface="Cambria"/>
                <a:cs typeface="Cambria"/>
              </a:rPr>
              <a:t>mística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spc="20" i="1">
                <a:latin typeface="Cambria"/>
                <a:cs typeface="Cambria"/>
              </a:rPr>
              <a:t>otro </a:t>
            </a:r>
            <a:r>
              <a:rPr dirty="0" sz="1000" spc="40" i="1">
                <a:latin typeface="Cambria"/>
                <a:cs typeface="Cambria"/>
              </a:rPr>
              <a:t>para </a:t>
            </a:r>
            <a:r>
              <a:rPr dirty="0" sz="1000" spc="20" i="1">
                <a:latin typeface="Cambria"/>
                <a:cs typeface="Cambria"/>
              </a:rPr>
              <a:t>el</a:t>
            </a:r>
            <a:r>
              <a:rPr dirty="0" sz="1000" spc="-114" i="1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ero-  </a:t>
            </a:r>
            <a:r>
              <a:rPr dirty="0" sz="1000" spc="35" i="1">
                <a:latin typeface="Cambria"/>
                <a:cs typeface="Cambria"/>
              </a:rPr>
              <a:t>tismo.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100" i="1">
                <a:latin typeface="Cambria"/>
                <a:cs typeface="Cambria"/>
              </a:rPr>
              <a:t>El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lenguaje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de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la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religión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-5" i="1">
                <a:latin typeface="Cambria"/>
                <a:cs typeface="Cambria"/>
              </a:rPr>
              <a:t>es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el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del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amor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-5" i="1">
                <a:latin typeface="Cambria"/>
                <a:cs typeface="Cambria"/>
              </a:rPr>
              <a:t>es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el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mismo  para </a:t>
            </a:r>
            <a:r>
              <a:rPr dirty="0" sz="1000" spc="45" i="1">
                <a:latin typeface="Cambria"/>
                <a:cs typeface="Cambria"/>
              </a:rPr>
              <a:t>la </a:t>
            </a:r>
            <a:r>
              <a:rPr dirty="0" sz="1000" spc="35" i="1">
                <a:latin typeface="Cambria"/>
                <a:cs typeface="Cambria"/>
              </a:rPr>
              <a:t>carne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spc="40" i="1">
                <a:latin typeface="Cambria"/>
                <a:cs typeface="Cambria"/>
              </a:rPr>
              <a:t>para</a:t>
            </a:r>
            <a:r>
              <a:rPr dirty="0" sz="1000" spc="-120" i="1">
                <a:latin typeface="Cambria"/>
                <a:cs typeface="Cambria"/>
              </a:rPr>
              <a:t> </a:t>
            </a:r>
            <a:r>
              <a:rPr dirty="0" sz="1000" spc="65" i="1">
                <a:latin typeface="Cambria"/>
                <a:cs typeface="Cambria"/>
              </a:rPr>
              <a:t>Dios.</a:t>
            </a:r>
            <a:endParaRPr sz="1000">
              <a:latin typeface="Cambria"/>
              <a:cs typeface="Cambria"/>
            </a:endParaRPr>
          </a:p>
          <a:p>
            <a:pPr algn="just" marL="12700" marR="5080">
              <a:lnSpc>
                <a:spcPts val="1500"/>
              </a:lnSpc>
              <a:spcBef>
                <a:spcPts val="380"/>
              </a:spcBef>
            </a:pPr>
            <a:r>
              <a:rPr dirty="0" sz="1000" spc="40" b="1">
                <a:latin typeface="Book Antiqua"/>
                <a:cs typeface="Book Antiqua"/>
              </a:rPr>
              <a:t>Pablo</a:t>
            </a:r>
            <a:r>
              <a:rPr dirty="0" sz="1000" spc="-50" b="1">
                <a:latin typeface="Book Antiqua"/>
                <a:cs typeface="Book Antiqua"/>
              </a:rPr>
              <a:t> </a:t>
            </a:r>
            <a:r>
              <a:rPr dirty="0" sz="1000" spc="40" b="1">
                <a:latin typeface="Book Antiqua"/>
                <a:cs typeface="Book Antiqua"/>
              </a:rPr>
              <a:t>García</a:t>
            </a:r>
            <a:r>
              <a:rPr dirty="0" sz="1000" spc="-85" b="1">
                <a:latin typeface="Book Antiqua"/>
                <a:cs typeface="Book Antiqua"/>
              </a:rPr>
              <a:t> </a:t>
            </a:r>
            <a:r>
              <a:rPr dirty="0" sz="1000" spc="65" b="1">
                <a:latin typeface="Book Antiqua"/>
                <a:cs typeface="Book Antiqua"/>
              </a:rPr>
              <a:t>Baena</a:t>
            </a:r>
            <a:r>
              <a:rPr dirty="0" sz="1000" spc="-65" b="1">
                <a:latin typeface="Book Antiqua"/>
                <a:cs typeface="Book Antiqua"/>
              </a:rPr>
              <a:t> </a:t>
            </a:r>
            <a:r>
              <a:rPr dirty="0" sz="1000" spc="60">
                <a:latin typeface="Cambria"/>
                <a:cs typeface="Cambria"/>
              </a:rPr>
              <a:t>(Córdoba,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29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junio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-20">
                <a:latin typeface="Cambria"/>
                <a:cs typeface="Cambria"/>
              </a:rPr>
              <a:t>1923)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Es-  </a:t>
            </a:r>
            <a:r>
              <a:rPr dirty="0" sz="1000" spc="70">
                <a:latin typeface="Cambria"/>
                <a:cs typeface="Cambria"/>
              </a:rPr>
              <a:t>tudió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Bellas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Artes.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-30">
                <a:latin typeface="Cambria"/>
                <a:cs typeface="Cambria"/>
              </a:rPr>
              <a:t>1947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fundó,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junto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Ricardo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45">
                <a:latin typeface="Cambria"/>
                <a:cs typeface="Cambria"/>
              </a:rPr>
              <a:t>Mo-  </a:t>
            </a:r>
            <a:r>
              <a:rPr dirty="0" sz="1000" spc="60">
                <a:latin typeface="Cambria"/>
                <a:cs typeface="Cambria"/>
              </a:rPr>
              <a:t>lina, </a:t>
            </a:r>
            <a:r>
              <a:rPr dirty="0" sz="1000" spc="80">
                <a:latin typeface="Cambria"/>
                <a:cs typeface="Cambria"/>
              </a:rPr>
              <a:t>Juan </a:t>
            </a:r>
            <a:r>
              <a:rPr dirty="0" sz="1000" spc="75">
                <a:latin typeface="Cambria"/>
                <a:cs typeface="Cambria"/>
              </a:rPr>
              <a:t>Bernier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65">
                <a:latin typeface="Cambria"/>
                <a:cs typeface="Cambria"/>
              </a:rPr>
              <a:t>Julio </a:t>
            </a:r>
            <a:r>
              <a:rPr dirty="0" sz="1000" spc="95">
                <a:latin typeface="Cambria"/>
                <a:cs typeface="Cambria"/>
              </a:rPr>
              <a:t>Aumente,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40">
                <a:latin typeface="Cambria"/>
                <a:cs typeface="Cambria"/>
              </a:rPr>
              <a:t>revista </a:t>
            </a:r>
            <a:r>
              <a:rPr dirty="0" sz="1000" spc="45" i="1">
                <a:latin typeface="Cambria"/>
                <a:cs typeface="Cambria"/>
              </a:rPr>
              <a:t>Cántico</a:t>
            </a:r>
            <a:r>
              <a:rPr dirty="0" sz="1000" spc="45">
                <a:latin typeface="Cambria"/>
                <a:cs typeface="Cambria"/>
              </a:rPr>
              <a:t>,  </a:t>
            </a:r>
            <a:r>
              <a:rPr dirty="0" sz="1000" spc="85">
                <a:latin typeface="Cambria"/>
                <a:cs typeface="Cambria"/>
              </a:rPr>
              <a:t>punto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encuentro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grupo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escritores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andalu-  </a:t>
            </a:r>
            <a:r>
              <a:rPr dirty="0" sz="1000" spc="40">
                <a:latin typeface="Cambria"/>
                <a:cs typeface="Cambria"/>
              </a:rPr>
              <a:t>ces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que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reivindicaba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una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mayor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exigencia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estética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en-  </a:t>
            </a:r>
            <a:r>
              <a:rPr dirty="0" sz="1000" spc="55">
                <a:latin typeface="Cambria"/>
                <a:cs typeface="Cambria"/>
              </a:rPr>
              <a:t>lazaba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poesía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-15">
                <a:latin typeface="Cambria"/>
                <a:cs typeface="Cambria"/>
              </a:rPr>
              <a:t>27.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Su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obra,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antes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casi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olvidada,  </a:t>
            </a:r>
            <a:r>
              <a:rPr dirty="0" sz="1000" spc="85">
                <a:latin typeface="Cambria"/>
                <a:cs typeface="Cambria"/>
              </a:rPr>
              <a:t>fue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rescatada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grupo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poetas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promoción  </a:t>
            </a:r>
            <a:r>
              <a:rPr dirty="0" sz="1000" spc="65">
                <a:latin typeface="Cambria"/>
                <a:cs typeface="Cambria"/>
              </a:rPr>
              <a:t>del </a:t>
            </a:r>
            <a:r>
              <a:rPr dirty="0" sz="1000" spc="30">
                <a:latin typeface="Cambria"/>
                <a:cs typeface="Cambria"/>
              </a:rPr>
              <a:t>70. </a:t>
            </a:r>
            <a:r>
              <a:rPr dirty="0" sz="1000" spc="100">
                <a:latin typeface="Cambria"/>
                <a:cs typeface="Cambria"/>
              </a:rPr>
              <a:t>Se</a:t>
            </a:r>
            <a:r>
              <a:rPr dirty="0" sz="1000" spc="-1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destacan </a:t>
            </a:r>
            <a:r>
              <a:rPr dirty="0" sz="1000" spc="50">
                <a:latin typeface="Cambria"/>
                <a:cs typeface="Cambria"/>
              </a:rPr>
              <a:t>los </a:t>
            </a:r>
            <a:r>
              <a:rPr dirty="0" sz="1000" spc="40">
                <a:latin typeface="Cambria"/>
                <a:cs typeface="Cambria"/>
              </a:rPr>
              <a:t>títulos </a:t>
            </a:r>
            <a:r>
              <a:rPr dirty="0" sz="1000" spc="50" i="1">
                <a:latin typeface="Cambria"/>
                <a:cs typeface="Cambria"/>
              </a:rPr>
              <a:t>Rumor </a:t>
            </a:r>
            <a:r>
              <a:rPr dirty="0" sz="1000" spc="10" i="1">
                <a:latin typeface="Cambria"/>
                <a:cs typeface="Cambria"/>
              </a:rPr>
              <a:t>oculto</a:t>
            </a:r>
            <a:r>
              <a:rPr dirty="0" sz="1000" spc="10">
                <a:latin typeface="Cambria"/>
                <a:cs typeface="Cambria"/>
              </a:rPr>
              <a:t>, 1946, </a:t>
            </a:r>
            <a:r>
              <a:rPr dirty="0" sz="1000" spc="75" i="1">
                <a:latin typeface="Cambria"/>
                <a:cs typeface="Cambria"/>
              </a:rPr>
              <a:t>Mien-  </a:t>
            </a:r>
            <a:r>
              <a:rPr dirty="0" sz="1000" spc="10" i="1">
                <a:latin typeface="Cambria"/>
                <a:cs typeface="Cambria"/>
              </a:rPr>
              <a:t>tras </a:t>
            </a:r>
            <a:r>
              <a:rPr dirty="0" sz="1000" spc="35" i="1">
                <a:latin typeface="Cambria"/>
                <a:cs typeface="Cambria"/>
              </a:rPr>
              <a:t>cantan </a:t>
            </a:r>
            <a:r>
              <a:rPr dirty="0" sz="1000" spc="10" i="1">
                <a:latin typeface="Cambria"/>
                <a:cs typeface="Cambria"/>
              </a:rPr>
              <a:t>los </a:t>
            </a:r>
            <a:r>
              <a:rPr dirty="0" sz="1000" spc="20" i="1">
                <a:latin typeface="Cambria"/>
                <a:cs typeface="Cambria"/>
              </a:rPr>
              <a:t>pájaros, </a:t>
            </a:r>
            <a:r>
              <a:rPr dirty="0" sz="1000" spc="10">
                <a:latin typeface="Cambria"/>
                <a:cs typeface="Cambria"/>
              </a:rPr>
              <a:t>1948, </a:t>
            </a:r>
            <a:r>
              <a:rPr dirty="0" sz="1000" spc="45" i="1">
                <a:latin typeface="Cambria"/>
                <a:cs typeface="Cambria"/>
              </a:rPr>
              <a:t>Antiguo </a:t>
            </a:r>
            <a:r>
              <a:rPr dirty="0" sz="1000" spc="25" i="1">
                <a:latin typeface="Cambria"/>
                <a:cs typeface="Cambria"/>
              </a:rPr>
              <a:t>muchacho</a:t>
            </a:r>
            <a:r>
              <a:rPr dirty="0" sz="1000" spc="25">
                <a:latin typeface="Cambria"/>
                <a:cs typeface="Cambria"/>
              </a:rPr>
              <a:t>, 1950,  </a:t>
            </a:r>
            <a:r>
              <a:rPr dirty="0" sz="1000" spc="60" i="1">
                <a:latin typeface="Cambria"/>
                <a:cs typeface="Cambria"/>
              </a:rPr>
              <a:t>Junio</a:t>
            </a:r>
            <a:r>
              <a:rPr dirty="0" sz="1000" spc="60">
                <a:latin typeface="Cambria"/>
                <a:cs typeface="Cambria"/>
              </a:rPr>
              <a:t>, </a:t>
            </a:r>
            <a:r>
              <a:rPr dirty="0" sz="1000" spc="-35">
                <a:latin typeface="Cambria"/>
                <a:cs typeface="Cambria"/>
              </a:rPr>
              <a:t>1957, </a:t>
            </a:r>
            <a:r>
              <a:rPr dirty="0" sz="1000" spc="15" i="1">
                <a:latin typeface="Cambria"/>
                <a:cs typeface="Cambria"/>
              </a:rPr>
              <a:t>Prehistoria</a:t>
            </a:r>
            <a:r>
              <a:rPr dirty="0" sz="1000" spc="15">
                <a:latin typeface="Cambria"/>
                <a:cs typeface="Cambria"/>
              </a:rPr>
              <a:t>, </a:t>
            </a:r>
            <a:r>
              <a:rPr dirty="0" sz="1000" spc="10">
                <a:latin typeface="Cambria"/>
                <a:cs typeface="Cambria"/>
              </a:rPr>
              <a:t>1994, </a:t>
            </a:r>
            <a:r>
              <a:rPr dirty="0" sz="1000" spc="20" i="1">
                <a:latin typeface="Cambria"/>
                <a:cs typeface="Cambria"/>
              </a:rPr>
              <a:t>Poniente</a:t>
            </a:r>
            <a:r>
              <a:rPr dirty="0" sz="1000" spc="20">
                <a:latin typeface="Cambria"/>
                <a:cs typeface="Cambria"/>
              </a:rPr>
              <a:t>, </a:t>
            </a:r>
            <a:r>
              <a:rPr dirty="0" sz="1000">
                <a:latin typeface="Cambria"/>
                <a:cs typeface="Cambria"/>
              </a:rPr>
              <a:t>1995, </a:t>
            </a:r>
            <a:r>
              <a:rPr dirty="0" sz="1000" spc="60" i="1">
                <a:latin typeface="Cambria"/>
                <a:cs typeface="Cambria"/>
              </a:rPr>
              <a:t>Enlaquietud  </a:t>
            </a:r>
            <a:r>
              <a:rPr dirty="0" sz="1000" spc="25" i="1">
                <a:latin typeface="Cambria"/>
                <a:cs typeface="Cambria"/>
              </a:rPr>
              <a:t>del </a:t>
            </a:r>
            <a:r>
              <a:rPr dirty="0" sz="1000" spc="20" i="1">
                <a:latin typeface="Cambria"/>
                <a:cs typeface="Cambria"/>
              </a:rPr>
              <a:t>tiempo </a:t>
            </a:r>
            <a:r>
              <a:rPr dirty="0" sz="1000" spc="100">
                <a:latin typeface="Cambria"/>
                <a:cs typeface="Cambria"/>
              </a:rPr>
              <a:t>en 2002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50" i="1">
                <a:latin typeface="Cambria"/>
                <a:cs typeface="Cambria"/>
              </a:rPr>
              <a:t>Los </a:t>
            </a:r>
            <a:r>
              <a:rPr dirty="0" sz="1000" spc="45" i="1">
                <a:latin typeface="Cambria"/>
                <a:cs typeface="Cambria"/>
              </a:rPr>
              <a:t>Campos </a:t>
            </a:r>
            <a:r>
              <a:rPr dirty="0" sz="1000" spc="30" i="1">
                <a:latin typeface="Cambria"/>
                <a:cs typeface="Cambria"/>
              </a:rPr>
              <a:t>Elíseos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90">
                <a:latin typeface="Cambria"/>
                <a:cs typeface="Cambria"/>
              </a:rPr>
              <a:t>2006. </a:t>
            </a:r>
            <a:r>
              <a:rPr dirty="0" sz="1000" spc="130">
                <a:latin typeface="Cambria"/>
                <a:cs typeface="Cambria"/>
              </a:rPr>
              <a:t>En  </a:t>
            </a:r>
            <a:r>
              <a:rPr dirty="0" sz="1000" spc="50">
                <a:latin typeface="Cambria"/>
                <a:cs typeface="Cambria"/>
              </a:rPr>
              <a:t>prosa, </a:t>
            </a:r>
            <a:r>
              <a:rPr dirty="0" sz="1000" spc="85">
                <a:latin typeface="Cambria"/>
                <a:cs typeface="Cambria"/>
              </a:rPr>
              <a:t>ha </a:t>
            </a:r>
            <a:r>
              <a:rPr dirty="0" sz="1000" spc="45">
                <a:latin typeface="Cambria"/>
                <a:cs typeface="Cambria"/>
              </a:rPr>
              <a:t>escrito, </a:t>
            </a:r>
            <a:r>
              <a:rPr dirty="0" sz="1000" spc="55">
                <a:latin typeface="Cambria"/>
                <a:cs typeface="Cambria"/>
              </a:rPr>
              <a:t>entre </a:t>
            </a:r>
            <a:r>
              <a:rPr dirty="0" sz="1000" spc="40">
                <a:latin typeface="Cambria"/>
                <a:cs typeface="Cambria"/>
              </a:rPr>
              <a:t>otras, </a:t>
            </a:r>
            <a:r>
              <a:rPr dirty="0" sz="1000" spc="35" i="1">
                <a:latin typeface="Cambria"/>
                <a:cs typeface="Cambria"/>
              </a:rPr>
              <a:t>Lectivo</a:t>
            </a:r>
            <a:r>
              <a:rPr dirty="0" sz="1000" spc="35">
                <a:latin typeface="Cambria"/>
                <a:cs typeface="Cambria"/>
              </a:rPr>
              <a:t>, </a:t>
            </a:r>
            <a:r>
              <a:rPr dirty="0" sz="1000" spc="10">
                <a:latin typeface="Cambria"/>
                <a:cs typeface="Cambria"/>
              </a:rPr>
              <a:t>1983, </a:t>
            </a:r>
            <a:r>
              <a:rPr dirty="0" sz="1000" spc="90" i="1">
                <a:latin typeface="Cambria"/>
                <a:cs typeface="Cambria"/>
              </a:rPr>
              <a:t>El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retablo </a:t>
            </a:r>
            <a:r>
              <a:rPr dirty="0" sz="1000" spc="20" i="1">
                <a:latin typeface="Cambria"/>
                <a:cs typeface="Cambria"/>
              </a:rPr>
              <a:t>de  </a:t>
            </a:r>
            <a:r>
              <a:rPr dirty="0" sz="1000" spc="10" i="1">
                <a:latin typeface="Cambria"/>
                <a:cs typeface="Cambria"/>
              </a:rPr>
              <a:t>las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cofradías</a:t>
            </a:r>
            <a:r>
              <a:rPr dirty="0" sz="1000" spc="15">
                <a:latin typeface="Cambria"/>
                <a:cs typeface="Cambria"/>
              </a:rPr>
              <a:t>, </a:t>
            </a:r>
            <a:r>
              <a:rPr dirty="0" sz="1000" spc="-10">
                <a:latin typeface="Cambria"/>
                <a:cs typeface="Cambria"/>
              </a:rPr>
              <a:t>1985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Zahorí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Picasso</a:t>
            </a:r>
            <a:r>
              <a:rPr dirty="0" sz="1000" spc="15">
                <a:latin typeface="Cambria"/>
                <a:cs typeface="Cambria"/>
              </a:rPr>
              <a:t>, 1999. </a:t>
            </a:r>
            <a:r>
              <a:rPr dirty="0" sz="1000" spc="14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galardo-  </a:t>
            </a:r>
            <a:r>
              <a:rPr dirty="0" sz="1000" spc="60">
                <a:latin typeface="Cambria"/>
                <a:cs typeface="Cambria"/>
              </a:rPr>
              <a:t>nes </a:t>
            </a:r>
            <a:r>
              <a:rPr dirty="0" sz="1000" spc="55">
                <a:latin typeface="Cambria"/>
                <a:cs typeface="Cambria"/>
              </a:rPr>
              <a:t>recibidos </a:t>
            </a:r>
            <a:r>
              <a:rPr dirty="0" sz="1000" spc="85">
                <a:latin typeface="Cambria"/>
                <a:cs typeface="Cambria"/>
              </a:rPr>
              <a:t>deben </a:t>
            </a:r>
            <a:r>
              <a:rPr dirty="0" sz="1000" spc="75">
                <a:latin typeface="Cambria"/>
                <a:cs typeface="Cambria"/>
              </a:rPr>
              <a:t>mencionarse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90">
                <a:latin typeface="Cambria"/>
                <a:cs typeface="Cambria"/>
              </a:rPr>
              <a:t>premio </a:t>
            </a:r>
            <a:r>
              <a:rPr dirty="0" sz="1000" spc="70">
                <a:latin typeface="Cambria"/>
                <a:cs typeface="Cambria"/>
              </a:rPr>
              <a:t>Príncipe 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Asturias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5">
                <a:latin typeface="Cambria"/>
                <a:cs typeface="Cambria"/>
              </a:rPr>
              <a:t>1984, </a:t>
            </a:r>
            <a:r>
              <a:rPr dirty="0" sz="1000" spc="65">
                <a:latin typeface="Cambria"/>
                <a:cs typeface="Cambria"/>
              </a:rPr>
              <a:t>Medallas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175">
                <a:latin typeface="Cambria"/>
                <a:cs typeface="Cambria"/>
              </a:rPr>
              <a:t>oro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100">
                <a:latin typeface="Cambria"/>
                <a:cs typeface="Cambria"/>
              </a:rPr>
              <a:t>Ciudad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95">
                <a:latin typeface="Cambria"/>
                <a:cs typeface="Cambria"/>
              </a:rPr>
              <a:t>Córdoba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-5">
                <a:latin typeface="Cambria"/>
                <a:cs typeface="Cambria"/>
              </a:rPr>
              <a:t>1984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Provincia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Málaga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2004,  </a:t>
            </a:r>
            <a:r>
              <a:rPr dirty="0" sz="1000" spc="95">
                <a:latin typeface="Cambria"/>
                <a:cs typeface="Cambria"/>
              </a:rPr>
              <a:t>Hijo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Predilecto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Andalucía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0">
                <a:latin typeface="Cambria"/>
                <a:cs typeface="Cambria"/>
              </a:rPr>
              <a:t>1988,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Premio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Andalu-  </a:t>
            </a:r>
            <a:r>
              <a:rPr dirty="0" sz="1000" spc="55">
                <a:latin typeface="Cambria"/>
                <a:cs typeface="Cambria"/>
              </a:rPr>
              <a:t>cía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30">
                <a:latin typeface="Cambria"/>
                <a:cs typeface="Cambria"/>
              </a:rPr>
              <a:t>las </a:t>
            </a:r>
            <a:r>
              <a:rPr dirty="0" sz="1000" spc="55">
                <a:latin typeface="Cambria"/>
                <a:cs typeface="Cambria"/>
              </a:rPr>
              <a:t>Letras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10">
                <a:latin typeface="Cambria"/>
                <a:cs typeface="Cambria"/>
              </a:rPr>
              <a:t>1992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130">
                <a:latin typeface="Cambria"/>
                <a:cs typeface="Cambria"/>
              </a:rPr>
              <a:t>XVII </a:t>
            </a:r>
            <a:r>
              <a:rPr dirty="0" sz="1000" spc="75">
                <a:latin typeface="Cambria"/>
                <a:cs typeface="Cambria"/>
              </a:rPr>
              <a:t>edición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1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Premio  </a:t>
            </a:r>
            <a:r>
              <a:rPr dirty="0" sz="1000" spc="85">
                <a:latin typeface="Cambria"/>
                <a:cs typeface="Cambria"/>
              </a:rPr>
              <a:t>Reina </a:t>
            </a:r>
            <a:r>
              <a:rPr dirty="0" sz="1000" spc="90">
                <a:latin typeface="Cambria"/>
                <a:cs typeface="Cambria"/>
              </a:rPr>
              <a:t>Sofía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60">
                <a:latin typeface="Cambria"/>
                <a:cs typeface="Cambria"/>
              </a:rPr>
              <a:t>Poesía </a:t>
            </a:r>
            <a:r>
              <a:rPr dirty="0" sz="1000" spc="80">
                <a:latin typeface="Cambria"/>
                <a:cs typeface="Cambria"/>
              </a:rPr>
              <a:t>Iberoamericana </a:t>
            </a:r>
            <a:r>
              <a:rPr dirty="0" sz="1000" spc="85">
                <a:latin typeface="Cambria"/>
                <a:cs typeface="Cambria"/>
              </a:rPr>
              <a:t>2008. </a:t>
            </a:r>
            <a:r>
              <a:rPr dirty="0" sz="700" spc="35">
                <a:latin typeface="Cambria"/>
                <a:cs typeface="Cambria"/>
              </a:rPr>
              <a:t>(A </a:t>
            </a:r>
            <a:r>
              <a:rPr dirty="0" sz="700" spc="125">
                <a:latin typeface="Cambria"/>
                <a:cs typeface="Cambria"/>
              </a:rPr>
              <a:t>MEDIA  </a:t>
            </a:r>
            <a:r>
              <a:rPr dirty="0" sz="700" spc="140">
                <a:latin typeface="Cambria"/>
                <a:cs typeface="Cambria"/>
              </a:rPr>
              <a:t>Voz)</a:t>
            </a:r>
            <a:endParaRPr sz="7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172" y="7758696"/>
            <a:ext cx="3360420" cy="2526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-635">
              <a:lnSpc>
                <a:spcPct val="125000"/>
              </a:lnSpc>
            </a:pPr>
            <a:r>
              <a:rPr dirty="0" sz="1000" spc="55" b="1">
                <a:latin typeface="Book Antiqua"/>
                <a:cs typeface="Book Antiqua"/>
              </a:rPr>
              <a:t>Ricardo</a:t>
            </a:r>
            <a:r>
              <a:rPr dirty="0" sz="1000" spc="-90" b="1">
                <a:latin typeface="Book Antiqua"/>
                <a:cs typeface="Book Antiqua"/>
              </a:rPr>
              <a:t> </a:t>
            </a:r>
            <a:r>
              <a:rPr dirty="0" sz="1000" spc="45" b="1">
                <a:latin typeface="Book Antiqua"/>
                <a:cs typeface="Book Antiqua"/>
              </a:rPr>
              <a:t>Molina</a:t>
            </a:r>
            <a:r>
              <a:rPr dirty="0" sz="1000" spc="-70" b="1">
                <a:latin typeface="Book Antiqua"/>
                <a:cs typeface="Book Antiqua"/>
              </a:rPr>
              <a:t> </a:t>
            </a:r>
            <a:r>
              <a:rPr dirty="0" sz="1000" spc="45">
                <a:latin typeface="Cambria"/>
                <a:cs typeface="Cambria"/>
              </a:rPr>
              <a:t>(Puente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Genil,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Córdoba,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28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diciem-  </a:t>
            </a:r>
            <a:r>
              <a:rPr dirty="0" sz="1000" spc="60">
                <a:latin typeface="Cambria"/>
                <a:cs typeface="Cambria"/>
              </a:rPr>
              <a:t>bre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1917-Córdoba,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23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enero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-10">
                <a:latin typeface="Cambria"/>
                <a:cs typeface="Cambria"/>
              </a:rPr>
              <a:t>1968)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Después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45">
                <a:latin typeface="Cambria"/>
                <a:cs typeface="Cambria"/>
              </a:rPr>
              <a:t>licenciarse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Filosofía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Letras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dedicó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mucha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parte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  </a:t>
            </a:r>
            <a:r>
              <a:rPr dirty="0" sz="1000" spc="50">
                <a:latin typeface="Cambria"/>
                <a:cs typeface="Cambria"/>
              </a:rPr>
              <a:t>su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tiempo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al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cultivo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20">
                <a:latin typeface="Cambria"/>
                <a:cs typeface="Cambria"/>
              </a:rPr>
              <a:t>las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letras,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fundando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dirigiendo 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Revista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Cántico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compañía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Juan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Berniery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Pablo  </a:t>
            </a:r>
            <a:r>
              <a:rPr dirty="0" sz="1000" spc="80">
                <a:latin typeface="Cambria"/>
                <a:cs typeface="Cambria"/>
              </a:rPr>
              <a:t>García </a:t>
            </a:r>
            <a:r>
              <a:rPr dirty="0" sz="1000" spc="75">
                <a:latin typeface="Cambria"/>
                <a:cs typeface="Cambria"/>
              </a:rPr>
              <a:t>Baena. </a:t>
            </a:r>
            <a:r>
              <a:rPr dirty="0" sz="1000" spc="95">
                <a:latin typeface="Cambria"/>
                <a:cs typeface="Cambria"/>
              </a:rPr>
              <a:t>Fue </a:t>
            </a:r>
            <a:r>
              <a:rPr dirty="0" sz="1000" spc="80">
                <a:latin typeface="Cambria"/>
                <a:cs typeface="Cambria"/>
              </a:rPr>
              <a:t>además </a:t>
            </a:r>
            <a:r>
              <a:rPr dirty="0" sz="1000" spc="60">
                <a:latin typeface="Cambria"/>
                <a:cs typeface="Cambria"/>
              </a:rPr>
              <a:t>crítico </a:t>
            </a:r>
            <a:r>
              <a:rPr dirty="0" sz="1000" spc="50">
                <a:latin typeface="Cambria"/>
                <a:cs typeface="Cambria"/>
              </a:rPr>
              <a:t>literario, </a:t>
            </a:r>
            <a:r>
              <a:rPr dirty="0" sz="1000" spc="45">
                <a:latin typeface="Cambria"/>
                <a:cs typeface="Cambria"/>
              </a:rPr>
              <a:t>prosista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50">
                <a:latin typeface="Cambria"/>
                <a:cs typeface="Cambria"/>
              </a:rPr>
              <a:t>autor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varios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ensayos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sobre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cante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ﬂamenco.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Entre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sus  </a:t>
            </a:r>
            <a:r>
              <a:rPr dirty="0" sz="1000" spc="50">
                <a:latin typeface="Cambria"/>
                <a:cs typeface="Cambria"/>
              </a:rPr>
              <a:t>obras,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destacan: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0" i="1">
                <a:latin typeface="Cambria"/>
                <a:cs typeface="Cambria"/>
              </a:rPr>
              <a:t>Elrío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los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ángeles,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Elegías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Sandua,  </a:t>
            </a:r>
            <a:r>
              <a:rPr dirty="0" sz="1000" spc="35" i="1">
                <a:latin typeface="Cambria"/>
                <a:cs typeface="Cambria"/>
              </a:rPr>
              <a:t>Elegía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Medina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Azahara,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Psalmos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Dulcinea</a:t>
            </a:r>
            <a:r>
              <a:rPr dirty="0" sz="1000" spc="40">
                <a:latin typeface="Cambria"/>
                <a:cs typeface="Cambria"/>
              </a:rPr>
              <a:t>.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obtuvo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  </a:t>
            </a:r>
            <a:r>
              <a:rPr dirty="0" sz="1000" spc="90">
                <a:latin typeface="Cambria"/>
                <a:cs typeface="Cambria"/>
              </a:rPr>
              <a:t>premio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Adonais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5">
                <a:latin typeface="Cambria"/>
                <a:cs typeface="Cambria"/>
              </a:rPr>
              <a:t> 1949. </a:t>
            </a:r>
            <a:r>
              <a:rPr dirty="0" sz="700" spc="30">
                <a:latin typeface="Cambria"/>
                <a:cs typeface="Cambria"/>
              </a:rPr>
              <a:t>(A</a:t>
            </a:r>
            <a:r>
              <a:rPr dirty="0" sz="700" spc="10">
                <a:latin typeface="Cambria"/>
                <a:cs typeface="Cambria"/>
              </a:rPr>
              <a:t> </a:t>
            </a:r>
            <a:r>
              <a:rPr dirty="0" sz="700" spc="120">
                <a:latin typeface="Cambria"/>
                <a:cs typeface="Cambria"/>
              </a:rPr>
              <a:t>MEDIA</a:t>
            </a:r>
            <a:r>
              <a:rPr dirty="0" sz="700" spc="-20">
                <a:latin typeface="Cambria"/>
                <a:cs typeface="Cambria"/>
              </a:rPr>
              <a:t> </a:t>
            </a:r>
            <a:r>
              <a:rPr dirty="0" sz="700" spc="140">
                <a:latin typeface="Cambria"/>
                <a:cs typeface="Cambria"/>
              </a:rPr>
              <a:t>Voz)</a:t>
            </a:r>
            <a:endParaRPr sz="700">
              <a:latin typeface="Cambria"/>
              <a:cs typeface="Cambria"/>
            </a:endParaRPr>
          </a:p>
          <a:p>
            <a:pPr algn="just" marL="12700" marR="5715">
              <a:lnSpc>
                <a:spcPct val="125000"/>
              </a:lnSpc>
              <a:spcBef>
                <a:spcPts val="280"/>
              </a:spcBef>
            </a:pPr>
            <a:r>
              <a:rPr dirty="0" sz="1000" spc="35" b="1">
                <a:latin typeface="Book Antiqua"/>
                <a:cs typeface="Book Antiqua"/>
              </a:rPr>
              <a:t>Julio </a:t>
            </a:r>
            <a:r>
              <a:rPr dirty="0" sz="1000" spc="80" b="1">
                <a:latin typeface="Book Antiqua"/>
                <a:cs typeface="Book Antiqua"/>
              </a:rPr>
              <a:t>Aumente </a:t>
            </a:r>
            <a:r>
              <a:rPr dirty="0" sz="1000" spc="75">
                <a:latin typeface="Cambria"/>
                <a:cs typeface="Cambria"/>
              </a:rPr>
              <a:t>(Córdoba, España, </a:t>
            </a:r>
            <a:r>
              <a:rPr dirty="0" sz="1000" spc="65">
                <a:latin typeface="Cambria"/>
                <a:cs typeface="Cambria"/>
              </a:rPr>
              <a:t>29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75">
                <a:latin typeface="Cambria"/>
                <a:cs typeface="Cambria"/>
              </a:rPr>
              <a:t>octubre </a:t>
            </a:r>
            <a:r>
              <a:rPr dirty="0" sz="1000" spc="95">
                <a:latin typeface="Cambria"/>
                <a:cs typeface="Cambria"/>
              </a:rPr>
              <a:t>de  </a:t>
            </a:r>
            <a:r>
              <a:rPr dirty="0" sz="1000" spc="15">
                <a:latin typeface="Cambria"/>
                <a:cs typeface="Cambria"/>
              </a:rPr>
              <a:t>1921-íd.,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29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julio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2006)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Era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nieto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compositor  </a:t>
            </a:r>
            <a:r>
              <a:rPr dirty="0" sz="1000" spc="60">
                <a:latin typeface="Cambria"/>
                <a:cs typeface="Cambria"/>
              </a:rPr>
              <a:t>musical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Cipriano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Martínez-Rücker.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Ejerció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abogado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57066" y="3305238"/>
            <a:ext cx="3357245" cy="3816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95">
                <a:latin typeface="Cambria"/>
                <a:cs typeface="Cambria"/>
              </a:rPr>
              <a:t>Córdoba, </a:t>
            </a:r>
            <a:r>
              <a:rPr dirty="0" sz="1000" spc="60">
                <a:latin typeface="Cambria"/>
                <a:cs typeface="Cambria"/>
              </a:rPr>
              <a:t>trasladándose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105">
                <a:latin typeface="Cambria"/>
                <a:cs typeface="Cambria"/>
              </a:rPr>
              <a:t>Madrid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15">
                <a:latin typeface="Cambria"/>
                <a:cs typeface="Cambria"/>
              </a:rPr>
              <a:t>1965, </a:t>
            </a:r>
            <a:r>
              <a:rPr dirty="0" sz="1000" spc="100">
                <a:latin typeface="Cambria"/>
                <a:cs typeface="Cambria"/>
              </a:rPr>
              <a:t>donde  </a:t>
            </a:r>
            <a:r>
              <a:rPr dirty="0" sz="1000" spc="75">
                <a:latin typeface="Cambria"/>
                <a:cs typeface="Cambria"/>
              </a:rPr>
              <a:t>también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trabajó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como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perito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tasador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arte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antigüe-  </a:t>
            </a:r>
            <a:r>
              <a:rPr dirty="0" sz="1000" spc="60">
                <a:latin typeface="Cambria"/>
                <a:cs typeface="Cambria"/>
              </a:rPr>
              <a:t>dades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así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experto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genealogía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heráldica.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Fue  </a:t>
            </a:r>
            <a:r>
              <a:rPr dirty="0" sz="1000" spc="80">
                <a:latin typeface="Cambria"/>
                <a:cs typeface="Cambria"/>
              </a:rPr>
              <a:t>co-fundador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Grupo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Cántico.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Julio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Aumente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fue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co-  </a:t>
            </a:r>
            <a:r>
              <a:rPr dirty="0" sz="1000" spc="80">
                <a:latin typeface="Cambria"/>
                <a:cs typeface="Cambria"/>
              </a:rPr>
              <a:t>nocido,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sobre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todo,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poesía.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Junto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Pablo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García  Baena, </a:t>
            </a:r>
            <a:r>
              <a:rPr dirty="0" sz="1000" spc="80">
                <a:latin typeface="Cambria"/>
                <a:cs typeface="Cambria"/>
              </a:rPr>
              <a:t>Ricardo </a:t>
            </a:r>
            <a:r>
              <a:rPr dirty="0" sz="1000" spc="90">
                <a:latin typeface="Cambria"/>
                <a:cs typeface="Cambria"/>
              </a:rPr>
              <a:t>Molina, </a:t>
            </a:r>
            <a:r>
              <a:rPr dirty="0" sz="1000" spc="80">
                <a:latin typeface="Cambria"/>
                <a:cs typeface="Cambria"/>
              </a:rPr>
              <a:t>Juan </a:t>
            </a:r>
            <a:r>
              <a:rPr dirty="0" sz="1000" spc="75">
                <a:latin typeface="Cambria"/>
                <a:cs typeface="Cambria"/>
              </a:rPr>
              <a:t>Bernier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100">
                <a:latin typeface="Cambria"/>
                <a:cs typeface="Cambria"/>
              </a:rPr>
              <a:t>Mario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López,  </a:t>
            </a:r>
            <a:r>
              <a:rPr dirty="0" sz="1000" spc="80">
                <a:latin typeface="Cambria"/>
                <a:cs typeface="Cambria"/>
              </a:rPr>
              <a:t>fue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más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joven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fundadores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colaboradores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asi-  </a:t>
            </a:r>
            <a:r>
              <a:rPr dirty="0" sz="1000" spc="75">
                <a:latin typeface="Cambria"/>
                <a:cs typeface="Cambria"/>
              </a:rPr>
              <a:t>duos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35">
                <a:latin typeface="Cambria"/>
                <a:cs typeface="Cambria"/>
              </a:rPr>
              <a:t>revista </a:t>
            </a:r>
            <a:r>
              <a:rPr dirty="0" sz="1000" spc="65">
                <a:latin typeface="Cambria"/>
                <a:cs typeface="Cambria"/>
              </a:rPr>
              <a:t>cordobesa </a:t>
            </a:r>
            <a:r>
              <a:rPr dirty="0" sz="1000" spc="40" i="1">
                <a:latin typeface="Cambria"/>
                <a:cs typeface="Cambria"/>
              </a:rPr>
              <a:t>Cántico</a:t>
            </a:r>
            <a:r>
              <a:rPr dirty="0" sz="1000" spc="40">
                <a:latin typeface="Cambria"/>
                <a:cs typeface="Cambria"/>
              </a:rPr>
              <a:t>,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105">
                <a:latin typeface="Cambria"/>
                <a:cs typeface="Cambria"/>
              </a:rPr>
              <a:t>comenzó</a:t>
            </a:r>
            <a:r>
              <a:rPr dirty="0" sz="1000" spc="-8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  </a:t>
            </a:r>
            <a:r>
              <a:rPr dirty="0" sz="1000" spc="-30">
                <a:latin typeface="Cambria"/>
                <a:cs typeface="Cambria"/>
              </a:rPr>
              <a:t>1947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concluyó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10">
                <a:latin typeface="Cambria"/>
                <a:cs typeface="Cambria"/>
              </a:rPr>
              <a:t>10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años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después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llegando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ser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una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20">
                <a:latin typeface="Cambria"/>
                <a:cs typeface="Cambria"/>
              </a:rPr>
              <a:t>las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publicaciones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más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brillantes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posguerra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pri-  </a:t>
            </a:r>
            <a:r>
              <a:rPr dirty="0" sz="1000" spc="85">
                <a:latin typeface="Cambria"/>
                <a:cs typeface="Cambria"/>
              </a:rPr>
              <a:t>mera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que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dedicó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un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número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homenaje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al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exiliado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Luis  </a:t>
            </a:r>
            <a:r>
              <a:rPr dirty="0" sz="1000" spc="80">
                <a:latin typeface="Cambria"/>
                <a:cs typeface="Cambria"/>
              </a:rPr>
              <a:t>Cernuda.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Aumente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fue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poeta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más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independiente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  </a:t>
            </a:r>
            <a:r>
              <a:rPr dirty="0" sz="1000" spc="75">
                <a:latin typeface="Cambria"/>
                <a:cs typeface="Cambria"/>
              </a:rPr>
              <a:t>grupo,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90">
                <a:latin typeface="Cambria"/>
                <a:cs typeface="Cambria"/>
              </a:rPr>
              <a:t>más </a:t>
            </a:r>
            <a:r>
              <a:rPr dirty="0" sz="1000" spc="75">
                <a:latin typeface="Cambria"/>
                <a:cs typeface="Cambria"/>
              </a:rPr>
              <a:t>remiso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85">
                <a:latin typeface="Cambria"/>
                <a:cs typeface="Cambria"/>
              </a:rPr>
              <a:t>último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55">
                <a:latin typeface="Cambria"/>
                <a:cs typeface="Cambria"/>
              </a:rPr>
              <a:t>publicar.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Publicó  </a:t>
            </a:r>
            <a:r>
              <a:rPr dirty="0" sz="1000" spc="55">
                <a:latin typeface="Cambria"/>
                <a:cs typeface="Cambria"/>
              </a:rPr>
              <a:t>su </a:t>
            </a:r>
            <a:r>
              <a:rPr dirty="0" sz="1000" spc="85">
                <a:latin typeface="Cambria"/>
                <a:cs typeface="Cambria"/>
              </a:rPr>
              <a:t>primer </a:t>
            </a:r>
            <a:r>
              <a:rPr dirty="0" sz="1000" spc="55">
                <a:latin typeface="Cambria"/>
                <a:cs typeface="Cambria"/>
              </a:rPr>
              <a:t>libro, </a:t>
            </a:r>
            <a:r>
              <a:rPr dirty="0" sz="1000" spc="90" i="1">
                <a:latin typeface="Cambria"/>
                <a:cs typeface="Cambria"/>
              </a:rPr>
              <a:t>El </a:t>
            </a:r>
            <a:r>
              <a:rPr dirty="0" sz="1000" spc="20" i="1">
                <a:latin typeface="Cambria"/>
                <a:cs typeface="Cambria"/>
              </a:rPr>
              <a:t>aire </a:t>
            </a:r>
            <a:r>
              <a:rPr dirty="0" sz="1000" spc="5" i="1">
                <a:latin typeface="Cambria"/>
                <a:cs typeface="Cambria"/>
              </a:rPr>
              <a:t>que </a:t>
            </a:r>
            <a:r>
              <a:rPr dirty="0" sz="1000" spc="40" i="1">
                <a:latin typeface="Cambria"/>
                <a:cs typeface="Cambria"/>
              </a:rPr>
              <a:t>no </a:t>
            </a:r>
            <a:r>
              <a:rPr dirty="0" sz="1000" spc="30" i="1">
                <a:latin typeface="Cambria"/>
                <a:cs typeface="Cambria"/>
              </a:rPr>
              <a:t>vuelve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-10">
                <a:latin typeface="Cambria"/>
                <a:cs typeface="Cambria"/>
              </a:rPr>
              <a:t>1955,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95">
                <a:latin typeface="Cambria"/>
                <a:cs typeface="Cambria"/>
              </a:rPr>
              <a:t>en-  </a:t>
            </a:r>
            <a:r>
              <a:rPr dirty="0" sz="1000" spc="50">
                <a:latin typeface="Cambria"/>
                <a:cs typeface="Cambria"/>
              </a:rPr>
              <a:t>tonces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prestigiosa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colección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Adonais.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ella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editó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tam-  </a:t>
            </a:r>
            <a:r>
              <a:rPr dirty="0" sz="1000" spc="80">
                <a:latin typeface="Cambria"/>
                <a:cs typeface="Cambria"/>
              </a:rPr>
              <a:t>bién </a:t>
            </a:r>
            <a:r>
              <a:rPr dirty="0" sz="1000" spc="60">
                <a:latin typeface="Cambria"/>
                <a:cs typeface="Cambria"/>
              </a:rPr>
              <a:t>su </a:t>
            </a:r>
            <a:r>
              <a:rPr dirty="0" sz="1000" spc="80">
                <a:latin typeface="Cambria"/>
                <a:cs typeface="Cambria"/>
              </a:rPr>
              <a:t>segundo </a:t>
            </a:r>
            <a:r>
              <a:rPr dirty="0" sz="1000" spc="85">
                <a:latin typeface="Cambria"/>
                <a:cs typeface="Cambria"/>
              </a:rPr>
              <a:t>poemario, </a:t>
            </a:r>
            <a:r>
              <a:rPr dirty="0" sz="1000" spc="50" i="1">
                <a:latin typeface="Cambria"/>
                <a:cs typeface="Cambria"/>
              </a:rPr>
              <a:t>Los </a:t>
            </a:r>
            <a:r>
              <a:rPr dirty="0" sz="1000" spc="15" i="1">
                <a:latin typeface="Cambria"/>
                <a:cs typeface="Cambria"/>
              </a:rPr>
              <a:t>silencios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5">
                <a:latin typeface="Cambria"/>
                <a:cs typeface="Cambria"/>
              </a:rPr>
              <a:t>1958. </a:t>
            </a:r>
            <a:r>
              <a:rPr dirty="0" sz="1000" spc="55">
                <a:latin typeface="Cambria"/>
                <a:cs typeface="Cambria"/>
              </a:rPr>
              <a:t>Tras  </a:t>
            </a:r>
            <a:r>
              <a:rPr dirty="0" sz="1000" spc="50">
                <a:latin typeface="Cambria"/>
                <a:cs typeface="Cambria"/>
              </a:rPr>
              <a:t>varios </a:t>
            </a:r>
            <a:r>
              <a:rPr dirty="0" sz="1000" spc="65">
                <a:latin typeface="Cambria"/>
                <a:cs typeface="Cambria"/>
              </a:rPr>
              <a:t>años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5">
                <a:latin typeface="Cambria"/>
                <a:cs typeface="Cambria"/>
              </a:rPr>
              <a:t>silencio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14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alejamiento retornó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10">
                <a:latin typeface="Cambria"/>
                <a:cs typeface="Cambria"/>
              </a:rPr>
              <a:t>1983,  </a:t>
            </a:r>
            <a:r>
              <a:rPr dirty="0" sz="1000" spc="95">
                <a:latin typeface="Cambria"/>
                <a:cs typeface="Cambria"/>
              </a:rPr>
              <a:t>con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100">
                <a:latin typeface="Cambria"/>
                <a:cs typeface="Cambria"/>
              </a:rPr>
              <a:t>muchos </a:t>
            </a:r>
            <a:r>
              <a:rPr dirty="0" sz="1000" spc="70">
                <a:latin typeface="Cambria"/>
                <a:cs typeface="Cambria"/>
              </a:rPr>
              <a:t>juzgan </a:t>
            </a:r>
            <a:r>
              <a:rPr dirty="0" sz="1000" spc="55">
                <a:latin typeface="Cambria"/>
                <a:cs typeface="Cambria"/>
              </a:rPr>
              <a:t>su </a:t>
            </a:r>
            <a:r>
              <a:rPr dirty="0" sz="1000" spc="90">
                <a:latin typeface="Cambria"/>
                <a:cs typeface="Cambria"/>
              </a:rPr>
              <a:t>mejor </a:t>
            </a:r>
            <a:r>
              <a:rPr dirty="0" sz="1000" spc="55">
                <a:latin typeface="Cambria"/>
                <a:cs typeface="Cambria"/>
              </a:rPr>
              <a:t>libro, </a:t>
            </a:r>
            <a:r>
              <a:rPr dirty="0" sz="1000" spc="95" i="1">
                <a:latin typeface="Cambria"/>
                <a:cs typeface="Cambria"/>
              </a:rPr>
              <a:t>La</a:t>
            </a:r>
            <a:r>
              <a:rPr dirty="0" sz="1000" spc="15" i="1">
                <a:latin typeface="Cambria"/>
                <a:cs typeface="Cambria"/>
              </a:rPr>
              <a:t> antesala</a:t>
            </a:r>
            <a:r>
              <a:rPr dirty="0" sz="1000" spc="15">
                <a:latin typeface="Cambria"/>
                <a:cs typeface="Cambria"/>
              </a:rPr>
              <a:t>, 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45">
                <a:latin typeface="Cambria"/>
                <a:cs typeface="Cambria"/>
              </a:rPr>
              <a:t>resultó </a:t>
            </a:r>
            <a:r>
              <a:rPr dirty="0" sz="1000" spc="40">
                <a:latin typeface="Cambria"/>
                <a:cs typeface="Cambria"/>
              </a:rPr>
              <a:t>ﬁnalista </a:t>
            </a:r>
            <a:r>
              <a:rPr dirty="0" sz="1000" spc="65">
                <a:latin typeface="Cambria"/>
                <a:cs typeface="Cambria"/>
              </a:rPr>
              <a:t>del </a:t>
            </a:r>
            <a:r>
              <a:rPr dirty="0" sz="1000" spc="90">
                <a:latin typeface="Cambria"/>
                <a:cs typeface="Cambria"/>
              </a:rPr>
              <a:t>premio </a:t>
            </a:r>
            <a:r>
              <a:rPr dirty="0" sz="1000" spc="75">
                <a:latin typeface="Cambria"/>
                <a:cs typeface="Cambria"/>
              </a:rPr>
              <a:t>Nacional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Crítica.</a:t>
            </a:r>
            <a:endParaRPr sz="1000">
              <a:latin typeface="Cambria"/>
              <a:cs typeface="Cambria"/>
            </a:endParaRPr>
          </a:p>
          <a:p>
            <a:pPr algn="just" marL="12700">
              <a:lnSpc>
                <a:spcPct val="100000"/>
              </a:lnSpc>
              <a:spcBef>
                <a:spcPts val="600"/>
              </a:spcBef>
            </a:pPr>
            <a:r>
              <a:rPr dirty="0" sz="700" spc="114">
                <a:latin typeface="Cambria"/>
                <a:cs typeface="Cambria"/>
              </a:rPr>
              <a:t>(PoETASANDALUCES.CoM)</a:t>
            </a:r>
            <a:endParaRPr sz="7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57294" y="7151192"/>
            <a:ext cx="3359785" cy="3062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60" b="1">
                <a:latin typeface="Book Antiqua"/>
                <a:cs typeface="Book Antiqua"/>
              </a:rPr>
              <a:t>Juan </a:t>
            </a:r>
            <a:r>
              <a:rPr dirty="0" sz="1000" spc="80" b="1">
                <a:latin typeface="Book Antiqua"/>
                <a:cs typeface="Book Antiqua"/>
              </a:rPr>
              <a:t>Bernier </a:t>
            </a:r>
            <a:r>
              <a:rPr dirty="0" sz="1000" spc="55">
                <a:latin typeface="Cambria"/>
                <a:cs typeface="Cambria"/>
              </a:rPr>
              <a:t>(La </a:t>
            </a:r>
            <a:r>
              <a:rPr dirty="0" sz="1000" spc="75">
                <a:latin typeface="Cambria"/>
                <a:cs typeface="Cambria"/>
              </a:rPr>
              <a:t>Carlota, </a:t>
            </a:r>
            <a:r>
              <a:rPr dirty="0" sz="1000" spc="45">
                <a:latin typeface="Cambria"/>
                <a:cs typeface="Cambria"/>
              </a:rPr>
              <a:t>1911-Córdoba, </a:t>
            </a:r>
            <a:r>
              <a:rPr dirty="0" sz="1000" spc="-5">
                <a:latin typeface="Cambria"/>
                <a:cs typeface="Cambria"/>
              </a:rPr>
              <a:t>1989) </a:t>
            </a:r>
            <a:r>
              <a:rPr dirty="0" sz="1000" spc="100">
                <a:latin typeface="Cambria"/>
                <a:cs typeface="Cambria"/>
              </a:rPr>
              <a:t>Fue  </a:t>
            </a:r>
            <a:r>
              <a:rPr dirty="0" sz="1000" spc="60">
                <a:latin typeface="Cambria"/>
                <a:cs typeface="Cambria"/>
              </a:rPr>
              <a:t>poeta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arqueólogo.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55">
                <a:latin typeface="Cambria"/>
                <a:cs typeface="Cambria"/>
              </a:rPr>
              <a:t>Como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poeta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fue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uno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los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funda-  </a:t>
            </a:r>
            <a:r>
              <a:rPr dirty="0" sz="1000" spc="55">
                <a:latin typeface="Cambria"/>
                <a:cs typeface="Cambria"/>
              </a:rPr>
              <a:t>dores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revista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Cántico</a:t>
            </a:r>
            <a:r>
              <a:rPr dirty="0" sz="1000" spc="35">
                <a:latin typeface="Cambria"/>
                <a:cs typeface="Cambria"/>
              </a:rPr>
              <a:t>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como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arqueólogo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destacó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  </a:t>
            </a:r>
            <a:r>
              <a:rPr dirty="0" sz="1000" spc="60">
                <a:latin typeface="Cambria"/>
                <a:cs typeface="Cambria"/>
              </a:rPr>
              <a:t>labor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para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localizar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yacimientos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45">
                <a:latin typeface="Cambria"/>
                <a:cs typeface="Cambria"/>
              </a:rPr>
              <a:t> la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provincia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Córdoba,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90">
                <a:latin typeface="Cambria"/>
                <a:cs typeface="Cambria"/>
              </a:rPr>
              <a:t>más </a:t>
            </a:r>
            <a:r>
              <a:rPr dirty="0" sz="1000" spc="50">
                <a:latin typeface="Cambria"/>
                <a:cs typeface="Cambria"/>
              </a:rPr>
              <a:t>tarde </a:t>
            </a:r>
            <a:r>
              <a:rPr dirty="0" sz="1000" spc="55">
                <a:latin typeface="Cambria"/>
                <a:cs typeface="Cambria"/>
              </a:rPr>
              <a:t>publicaría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40">
                <a:latin typeface="Cambria"/>
                <a:cs typeface="Cambria"/>
              </a:rPr>
              <a:t>distintas </a:t>
            </a:r>
            <a:r>
              <a:rPr dirty="0" sz="1000" spc="50">
                <a:latin typeface="Cambria"/>
                <a:cs typeface="Cambria"/>
              </a:rPr>
              <a:t>obras.  </a:t>
            </a:r>
            <a:r>
              <a:rPr dirty="0" sz="1000" spc="114">
                <a:latin typeface="Cambria"/>
                <a:cs typeface="Cambria"/>
              </a:rPr>
              <a:t>Su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apellido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Bernier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desciende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una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las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familias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  </a:t>
            </a:r>
            <a:r>
              <a:rPr dirty="0" sz="1000" spc="70">
                <a:latin typeface="Cambria"/>
                <a:cs typeface="Cambria"/>
              </a:rPr>
              <a:t>colonos </a:t>
            </a:r>
            <a:r>
              <a:rPr dirty="0" sz="1000" spc="45">
                <a:latin typeface="Cambria"/>
                <a:cs typeface="Cambria"/>
              </a:rPr>
              <a:t>alsacianos </a:t>
            </a:r>
            <a:r>
              <a:rPr dirty="0" sz="1000" spc="85">
                <a:latin typeface="Cambria"/>
                <a:cs typeface="Cambria"/>
              </a:rPr>
              <a:t>que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50">
                <a:latin typeface="Cambria"/>
                <a:cs typeface="Cambria"/>
              </a:rPr>
              <a:t>siglo </a:t>
            </a:r>
            <a:r>
              <a:rPr dirty="0" sz="1000" spc="120">
                <a:latin typeface="Cambria"/>
                <a:cs typeface="Cambria"/>
              </a:rPr>
              <a:t>XVIII </a:t>
            </a:r>
            <a:r>
              <a:rPr dirty="0" sz="1000" spc="85">
                <a:latin typeface="Cambria"/>
                <a:cs typeface="Cambria"/>
              </a:rPr>
              <a:t>vino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poblar 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villa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recién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fundada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por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el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monarca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Carlos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III.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Cursó 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carreras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Derecho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Sevilla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Granada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Cór-  </a:t>
            </a:r>
            <a:r>
              <a:rPr dirty="0" sz="1000" spc="85">
                <a:latin typeface="Cambria"/>
                <a:cs typeface="Cambria"/>
              </a:rPr>
              <a:t>doba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Magisterio,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pero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será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esta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última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pro-  </a:t>
            </a:r>
            <a:r>
              <a:rPr dirty="0" sz="1000" spc="70">
                <a:latin typeface="Cambria"/>
                <a:cs typeface="Cambria"/>
              </a:rPr>
              <a:t>fesó </a:t>
            </a:r>
            <a:r>
              <a:rPr dirty="0" sz="1000" spc="50">
                <a:latin typeface="Cambria"/>
                <a:cs typeface="Cambria"/>
              </a:rPr>
              <a:t>hasta </a:t>
            </a:r>
            <a:r>
              <a:rPr dirty="0" sz="1000" spc="60">
                <a:latin typeface="Cambria"/>
                <a:cs typeface="Cambria"/>
              </a:rPr>
              <a:t>su </a:t>
            </a:r>
            <a:r>
              <a:rPr dirty="0" sz="1000" spc="65">
                <a:latin typeface="Cambria"/>
                <a:cs typeface="Cambria"/>
              </a:rPr>
              <a:t>jubilación. </a:t>
            </a:r>
            <a:r>
              <a:rPr dirty="0" sz="1000" spc="70">
                <a:latin typeface="Cambria"/>
                <a:cs typeface="Cambria"/>
              </a:rPr>
              <a:t>Persona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extraordinaria  </a:t>
            </a:r>
            <a:r>
              <a:rPr dirty="0" sz="1000" spc="55">
                <a:latin typeface="Cambria"/>
                <a:cs typeface="Cambria"/>
              </a:rPr>
              <a:t>cultura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lector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impenitente.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Hay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obra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incluso 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35">
                <a:latin typeface="Cambria"/>
                <a:cs typeface="Cambria"/>
              </a:rPr>
              <a:t>sus </a:t>
            </a:r>
            <a:r>
              <a:rPr dirty="0" sz="1000" spc="55">
                <a:latin typeface="Cambria"/>
                <a:cs typeface="Cambria"/>
              </a:rPr>
              <a:t>vivencias </a:t>
            </a:r>
            <a:r>
              <a:rPr dirty="0" sz="1000" spc="110">
                <a:latin typeface="Cambria"/>
                <a:cs typeface="Cambria"/>
              </a:rPr>
              <a:t>un </a:t>
            </a:r>
            <a:r>
              <a:rPr dirty="0" sz="1000" spc="65">
                <a:latin typeface="Cambria"/>
                <a:cs typeface="Cambria"/>
              </a:rPr>
              <a:t>trasfondo </a:t>
            </a:r>
            <a:r>
              <a:rPr dirty="0" sz="1000" spc="60">
                <a:latin typeface="Cambria"/>
                <a:cs typeface="Cambria"/>
              </a:rPr>
              <a:t>ﬁlosóﬁco, </a:t>
            </a:r>
            <a:r>
              <a:rPr dirty="0" sz="1000" spc="75">
                <a:latin typeface="Cambria"/>
                <a:cs typeface="Cambria"/>
              </a:rPr>
              <a:t>aprehendido 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lectura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autores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clásicos.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Coincide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con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Scho-  </a:t>
            </a:r>
            <a:r>
              <a:rPr dirty="0" sz="1000" spc="75">
                <a:latin typeface="Cambria"/>
                <a:cs typeface="Cambria"/>
              </a:rPr>
              <a:t>penhauer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concepción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muerte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como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violenta  </a:t>
            </a:r>
            <a:r>
              <a:rPr dirty="0" sz="1000" spc="20" i="1">
                <a:latin typeface="Cambria"/>
                <a:cs typeface="Cambria"/>
              </a:rPr>
              <a:t>destrucción  </a:t>
            </a:r>
            <a:r>
              <a:rPr dirty="0" sz="1000" spc="25" i="1">
                <a:latin typeface="Cambria"/>
                <a:cs typeface="Cambria"/>
              </a:rPr>
              <a:t>de  </a:t>
            </a:r>
            <a:r>
              <a:rPr dirty="0" sz="1000" spc="20" i="1">
                <a:latin typeface="Cambria"/>
                <a:cs typeface="Cambria"/>
              </a:rPr>
              <a:t>nuestro  </a:t>
            </a:r>
            <a:r>
              <a:rPr dirty="0" sz="1000" spc="15" i="1">
                <a:latin typeface="Cambria"/>
                <a:cs typeface="Cambria"/>
              </a:rPr>
              <a:t>ser</a:t>
            </a:r>
            <a:r>
              <a:rPr dirty="0" sz="1000" spc="15">
                <a:latin typeface="Cambria"/>
                <a:cs typeface="Cambria"/>
              </a:rPr>
              <a:t>.  </a:t>
            </a:r>
            <a:r>
              <a:rPr dirty="0" sz="1000" spc="120">
                <a:latin typeface="Cambria"/>
                <a:cs typeface="Cambria"/>
              </a:rPr>
              <a:t>La </a:t>
            </a:r>
            <a:r>
              <a:rPr dirty="0" sz="1000" spc="90">
                <a:latin typeface="Cambria"/>
                <a:cs typeface="Cambria"/>
              </a:rPr>
              <a:t>muerte </a:t>
            </a:r>
            <a:r>
              <a:rPr dirty="0" sz="1000" spc="45">
                <a:latin typeface="Cambria"/>
                <a:cs typeface="Cambria"/>
              </a:rPr>
              <a:t>será  </a:t>
            </a:r>
            <a:r>
              <a:rPr dirty="0" sz="1000" spc="110">
                <a:latin typeface="Cambria"/>
                <a:cs typeface="Cambria"/>
              </a:rPr>
              <a:t>uno </a:t>
            </a:r>
            <a:r>
              <a:rPr dirty="0" sz="1000" spc="95">
                <a:latin typeface="Cambria"/>
                <a:cs typeface="Cambria"/>
              </a:rPr>
              <a:t>de</a:t>
            </a:r>
            <a:r>
              <a:rPr dirty="0" sz="1000" spc="4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los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9994" y="359994"/>
            <a:ext cx="6840004" cy="2853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8580">
              <a:lnSpc>
                <a:spcPts val="1090"/>
              </a:lnSpc>
            </a:pPr>
            <a:fld id="{81D60167-4931-47E6-BA6A-407CBD079E47}" type="slidenum">
              <a:rPr dirty="0" spc="85"/>
              <a:t>6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257" y="318058"/>
            <a:ext cx="3359150" cy="3288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70">
                <a:latin typeface="Cambria"/>
                <a:cs typeface="Cambria"/>
              </a:rPr>
              <a:t>temas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característicos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obra: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Morir,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Siembra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5" i="1">
                <a:latin typeface="Cambria"/>
                <a:cs typeface="Cambria"/>
              </a:rPr>
              <a:t> </a:t>
            </a:r>
            <a:r>
              <a:rPr dirty="0" sz="1000" spc="50" i="1">
                <a:latin typeface="Cambria"/>
                <a:cs typeface="Cambria"/>
              </a:rPr>
              <a:t>tum-  </a:t>
            </a:r>
            <a:r>
              <a:rPr dirty="0" sz="1000" spc="10" i="1">
                <a:latin typeface="Cambria"/>
                <a:cs typeface="Cambria"/>
              </a:rPr>
              <a:t>bas, </a:t>
            </a:r>
            <a:r>
              <a:rPr dirty="0" sz="1000" spc="15" i="1">
                <a:latin typeface="Cambria"/>
                <a:cs typeface="Cambria"/>
              </a:rPr>
              <a:t>Pero </a:t>
            </a:r>
            <a:r>
              <a:rPr dirty="0" sz="1000" spc="10" i="1">
                <a:latin typeface="Cambria"/>
                <a:cs typeface="Cambria"/>
              </a:rPr>
              <a:t>él </a:t>
            </a:r>
            <a:r>
              <a:rPr dirty="0" sz="1000" spc="20" i="1">
                <a:latin typeface="Cambria"/>
                <a:cs typeface="Cambria"/>
              </a:rPr>
              <a:t>llamaba </a:t>
            </a:r>
            <a:r>
              <a:rPr dirty="0" sz="1000" spc="40" i="1">
                <a:latin typeface="Cambria"/>
                <a:cs typeface="Cambria"/>
              </a:rPr>
              <a:t>a </a:t>
            </a:r>
            <a:r>
              <a:rPr dirty="0" sz="1000" spc="35" i="1">
                <a:latin typeface="Cambria"/>
                <a:cs typeface="Cambria"/>
              </a:rPr>
              <a:t>lamuerte, </a:t>
            </a:r>
            <a:r>
              <a:rPr dirty="0" sz="1000" spc="25" i="1">
                <a:latin typeface="Cambria"/>
                <a:cs typeface="Cambria"/>
              </a:rPr>
              <a:t>Cementerio, </a:t>
            </a:r>
            <a:r>
              <a:rPr dirty="0" sz="1000" spc="15" i="1">
                <a:latin typeface="Cambria"/>
                <a:cs typeface="Cambria"/>
              </a:rPr>
              <a:t>Resurrección</a:t>
            </a:r>
            <a:r>
              <a:rPr dirty="0" sz="1000" spc="-114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trilogía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45" i="1">
                <a:latin typeface="Cambria"/>
                <a:cs typeface="Cambria"/>
              </a:rPr>
              <a:t>Los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Muertos</a:t>
            </a:r>
            <a:r>
              <a:rPr dirty="0" sz="1000" spc="25">
                <a:latin typeface="Cambria"/>
                <a:cs typeface="Cambria"/>
              </a:rPr>
              <a:t>.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Durante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Guerra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Civil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escribió  </a:t>
            </a:r>
            <a:r>
              <a:rPr dirty="0" sz="1000" spc="50">
                <a:latin typeface="Cambria"/>
                <a:cs typeface="Cambria"/>
              </a:rPr>
              <a:t>versos </a:t>
            </a:r>
            <a:r>
              <a:rPr dirty="0" sz="1000" spc="65">
                <a:latin typeface="Cambria"/>
                <a:cs typeface="Cambria"/>
              </a:rPr>
              <a:t>clandestinos </a:t>
            </a:r>
            <a:r>
              <a:rPr dirty="0" sz="1000" spc="90">
                <a:latin typeface="Cambria"/>
                <a:cs typeface="Cambria"/>
              </a:rPr>
              <a:t>denunciando </a:t>
            </a:r>
            <a:r>
              <a:rPr dirty="0" sz="1000" spc="35">
                <a:latin typeface="Cambria"/>
                <a:cs typeface="Cambria"/>
              </a:rPr>
              <a:t>las </a:t>
            </a:r>
            <a:r>
              <a:rPr dirty="0" sz="1000" spc="75">
                <a:latin typeface="Cambria"/>
                <a:cs typeface="Cambria"/>
              </a:rPr>
              <a:t>tempranas </a:t>
            </a:r>
            <a:r>
              <a:rPr dirty="0" sz="1000" spc="130">
                <a:latin typeface="Cambria"/>
                <a:cs typeface="Cambria"/>
              </a:rPr>
              <a:t>ma-  </a:t>
            </a:r>
            <a:r>
              <a:rPr dirty="0" sz="1000" spc="55">
                <a:latin typeface="Cambria"/>
                <a:cs typeface="Cambria"/>
              </a:rPr>
              <a:t>tanzas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35">
                <a:latin typeface="Cambria"/>
                <a:cs typeface="Cambria"/>
              </a:rPr>
              <a:t>las </a:t>
            </a:r>
            <a:r>
              <a:rPr dirty="0" sz="1000" spc="55">
                <a:latin typeface="Cambria"/>
                <a:cs typeface="Cambria"/>
              </a:rPr>
              <a:t>tropas golpistas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80">
                <a:latin typeface="Cambria"/>
                <a:cs typeface="Cambria"/>
              </a:rPr>
              <a:t>Marruecos, </a:t>
            </a:r>
            <a:r>
              <a:rPr dirty="0" sz="1000" spc="130">
                <a:latin typeface="Cambria"/>
                <a:cs typeface="Cambria"/>
              </a:rPr>
              <a:t>como  </a:t>
            </a:r>
            <a:r>
              <a:rPr dirty="0" sz="1000" spc="55">
                <a:latin typeface="Cambria"/>
                <a:cs typeface="Cambria"/>
              </a:rPr>
              <a:t>consta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35">
                <a:latin typeface="Cambria"/>
                <a:cs typeface="Cambria"/>
              </a:rPr>
              <a:t>sus </a:t>
            </a:r>
            <a:r>
              <a:rPr dirty="0" sz="1000" spc="50">
                <a:latin typeface="Cambria"/>
                <a:cs typeface="Cambria"/>
              </a:rPr>
              <a:t>diarios personales. </a:t>
            </a:r>
            <a:r>
              <a:rPr dirty="0" sz="1000" spc="125">
                <a:latin typeface="Cambria"/>
                <a:cs typeface="Cambria"/>
              </a:rPr>
              <a:t>En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85">
                <a:latin typeface="Cambria"/>
                <a:cs typeface="Cambria"/>
              </a:rPr>
              <a:t>otoño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10">
                <a:latin typeface="Cambria"/>
                <a:cs typeface="Cambria"/>
              </a:rPr>
              <a:t>1936  </a:t>
            </a:r>
            <a:r>
              <a:rPr dirty="0" sz="1000" spc="30">
                <a:latin typeface="Cambria"/>
                <a:cs typeface="Cambria"/>
              </a:rPr>
              <a:t>sería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movilizado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por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fuerza.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-40">
                <a:latin typeface="Cambria"/>
                <a:cs typeface="Cambria"/>
              </a:rPr>
              <a:t>1947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funda,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junto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con  </a:t>
            </a:r>
            <a:r>
              <a:rPr dirty="0" sz="1000" spc="65">
                <a:latin typeface="Cambria"/>
                <a:cs typeface="Cambria"/>
              </a:rPr>
              <a:t>Ricardo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Molina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Pablo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García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Baena,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revista</a:t>
            </a:r>
            <a:r>
              <a:rPr dirty="0" sz="1000" spc="-5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poe-  </a:t>
            </a:r>
            <a:r>
              <a:rPr dirty="0" sz="1000" spc="30">
                <a:latin typeface="Cambria"/>
                <a:cs typeface="Cambria"/>
              </a:rPr>
              <a:t>sía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Cántico</a:t>
            </a:r>
            <a:r>
              <a:rPr dirty="0" sz="1000" spc="40">
                <a:latin typeface="Cambria"/>
                <a:cs typeface="Cambria"/>
              </a:rPr>
              <a:t>,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grupo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compartía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idea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otor-  gar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80">
                <a:latin typeface="Cambria"/>
                <a:cs typeface="Cambria"/>
              </a:rPr>
              <a:t>primacía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45">
                <a:latin typeface="Cambria"/>
                <a:cs typeface="Cambria"/>
              </a:rPr>
              <a:t>estética </a:t>
            </a:r>
            <a:r>
              <a:rPr dirty="0" sz="1000" spc="55">
                <a:latin typeface="Cambria"/>
                <a:cs typeface="Cambria"/>
              </a:rPr>
              <a:t>antes </a:t>
            </a:r>
            <a:r>
              <a:rPr dirty="0" sz="1000" spc="90">
                <a:latin typeface="Cambria"/>
                <a:cs typeface="Cambria"/>
              </a:rPr>
              <a:t>que </a:t>
            </a:r>
            <a:r>
              <a:rPr dirty="0" sz="1000" spc="50">
                <a:latin typeface="Cambria"/>
                <a:cs typeface="Cambria"/>
              </a:rPr>
              <a:t>al </a:t>
            </a:r>
            <a:r>
              <a:rPr dirty="0" sz="1000" spc="75">
                <a:latin typeface="Cambria"/>
                <a:cs typeface="Cambria"/>
              </a:rPr>
              <a:t>mensaje. </a:t>
            </a:r>
            <a:r>
              <a:rPr dirty="0" sz="1000" spc="120">
                <a:latin typeface="Cambria"/>
                <a:cs typeface="Cambria"/>
              </a:rPr>
              <a:t>La  </a:t>
            </a:r>
            <a:r>
              <a:rPr dirty="0" sz="1000" spc="60">
                <a:latin typeface="Cambria"/>
                <a:cs typeface="Cambria"/>
              </a:rPr>
              <a:t>poesía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Bernier,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más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intensa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extensa,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caracte-  riza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riqueza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expresiva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sensorial,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una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pa-  </a:t>
            </a:r>
            <a:r>
              <a:rPr dirty="0" sz="1000" spc="65">
                <a:latin typeface="Cambria"/>
                <a:cs typeface="Cambria"/>
              </a:rPr>
              <a:t>sión </a:t>
            </a:r>
            <a:r>
              <a:rPr dirty="0" sz="1000" spc="60">
                <a:latin typeface="Cambria"/>
                <a:cs typeface="Cambria"/>
              </a:rPr>
              <a:t>desbordante </a:t>
            </a:r>
            <a:r>
              <a:rPr dirty="0" sz="1000" spc="85">
                <a:latin typeface="Cambria"/>
                <a:cs typeface="Cambria"/>
              </a:rPr>
              <a:t>por</a:t>
            </a:r>
            <a:r>
              <a:rPr dirty="0" sz="1000" spc="-14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55">
                <a:latin typeface="Cambria"/>
                <a:cs typeface="Cambria"/>
              </a:rPr>
              <a:t>Naturaleza. </a:t>
            </a:r>
            <a:r>
              <a:rPr dirty="0" sz="700" spc="105">
                <a:latin typeface="Cambria"/>
                <a:cs typeface="Cambria"/>
              </a:rPr>
              <a:t>(PoETASANDALUCES)</a:t>
            </a:r>
            <a:endParaRPr sz="700">
              <a:latin typeface="Cambria"/>
              <a:cs typeface="Cambria"/>
            </a:endParaRPr>
          </a:p>
          <a:p>
            <a:pPr algn="just" marL="12700" marR="8255">
              <a:lnSpc>
                <a:spcPct val="125000"/>
              </a:lnSpc>
              <a:spcBef>
                <a:spcPts val="280"/>
              </a:spcBef>
            </a:pPr>
            <a:r>
              <a:rPr dirty="0" sz="1000" spc="65" b="1">
                <a:latin typeface="Book Antiqua"/>
                <a:cs typeface="Book Antiqua"/>
              </a:rPr>
              <a:t>Mario</a:t>
            </a:r>
            <a:r>
              <a:rPr dirty="0" sz="1000" spc="-80" b="1">
                <a:latin typeface="Book Antiqua"/>
                <a:cs typeface="Book Antiqua"/>
              </a:rPr>
              <a:t> </a:t>
            </a:r>
            <a:r>
              <a:rPr dirty="0" sz="1000" spc="70" b="1">
                <a:latin typeface="Book Antiqua"/>
                <a:cs typeface="Book Antiqua"/>
              </a:rPr>
              <a:t>López</a:t>
            </a:r>
            <a:r>
              <a:rPr dirty="0" sz="1000" spc="-60" b="1">
                <a:latin typeface="Book Antiqua"/>
                <a:cs typeface="Book Antiqua"/>
              </a:rPr>
              <a:t> </a:t>
            </a:r>
            <a:r>
              <a:rPr dirty="0" sz="1000" spc="45">
                <a:latin typeface="Cambria"/>
                <a:cs typeface="Cambria"/>
              </a:rPr>
              <a:t>(Bujalance,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Córdoba,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-110">
                <a:latin typeface="Cambria"/>
                <a:cs typeface="Cambria"/>
              </a:rPr>
              <a:t>1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agosto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-15">
                <a:latin typeface="Cambria"/>
                <a:cs typeface="Cambria"/>
              </a:rPr>
              <a:t>1918-  </a:t>
            </a:r>
            <a:r>
              <a:rPr dirty="0" sz="1000" spc="-110">
                <a:latin typeface="Cambria"/>
                <a:cs typeface="Cambria"/>
              </a:rPr>
              <a:t>1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abril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2003)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Fue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uno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fundadores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re-  </a:t>
            </a:r>
            <a:r>
              <a:rPr dirty="0" sz="1000" spc="35">
                <a:latin typeface="Cambria"/>
                <a:cs typeface="Cambria"/>
              </a:rPr>
              <a:t>vista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Cántico</a:t>
            </a:r>
            <a:r>
              <a:rPr dirty="0" sz="1000" spc="20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socio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fundador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Ateneo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Córdoba,  </a:t>
            </a:r>
            <a:r>
              <a:rPr dirty="0" sz="1000" spc="70">
                <a:latin typeface="Cambria"/>
                <a:cs typeface="Cambria"/>
              </a:rPr>
              <a:t>ciudad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que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fue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miembro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Real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Academia.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En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7193" y="318148"/>
            <a:ext cx="3360420" cy="32531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55">
                <a:latin typeface="Cambria"/>
                <a:cs typeface="Cambria"/>
              </a:rPr>
              <a:t>su </a:t>
            </a:r>
            <a:r>
              <a:rPr dirty="0" sz="1000" spc="80">
                <a:latin typeface="Cambria"/>
                <a:cs typeface="Cambria"/>
              </a:rPr>
              <a:t>pueblo </a:t>
            </a:r>
            <a:r>
              <a:rPr dirty="0" sz="1000" spc="50">
                <a:latin typeface="Cambria"/>
                <a:cs typeface="Cambria"/>
              </a:rPr>
              <a:t>natal </a:t>
            </a:r>
            <a:r>
              <a:rPr dirty="0" sz="1000" spc="100">
                <a:latin typeface="Cambria"/>
                <a:cs typeface="Cambria"/>
              </a:rPr>
              <a:t>fundó </a:t>
            </a:r>
            <a:r>
              <a:rPr dirty="0" sz="1000" spc="50">
                <a:latin typeface="Cambria"/>
                <a:cs typeface="Cambria"/>
              </a:rPr>
              <a:t>los </a:t>
            </a:r>
            <a:r>
              <a:rPr dirty="0" sz="1000" spc="35" i="1">
                <a:latin typeface="Cambria"/>
                <a:cs typeface="Cambria"/>
              </a:rPr>
              <a:t>Cuadernos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30" i="1">
                <a:latin typeface="Cambria"/>
                <a:cs typeface="Cambria"/>
              </a:rPr>
              <a:t>Arte, </a:t>
            </a:r>
            <a:r>
              <a:rPr dirty="0" sz="1000" spc="40" i="1">
                <a:latin typeface="Cambria"/>
                <a:cs typeface="Cambria"/>
              </a:rPr>
              <a:t>Historia </a:t>
            </a:r>
            <a:r>
              <a:rPr dirty="0" sz="1000" spc="55" i="1">
                <a:latin typeface="Cambria"/>
                <a:cs typeface="Cambria"/>
              </a:rPr>
              <a:t>y  </a:t>
            </a:r>
            <a:r>
              <a:rPr dirty="0" sz="1000" spc="15" i="1">
                <a:latin typeface="Cambria"/>
                <a:cs typeface="Cambria"/>
              </a:rPr>
              <a:t>Literatura</a:t>
            </a:r>
            <a:r>
              <a:rPr dirty="0" sz="1000" spc="15">
                <a:latin typeface="Cambria"/>
                <a:cs typeface="Cambria"/>
              </a:rPr>
              <a:t>,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organizó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sus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Juegos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Florales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de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Primavera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dió  </a:t>
            </a:r>
            <a:r>
              <a:rPr dirty="0" sz="1000" spc="110">
                <a:latin typeface="Cambria"/>
                <a:cs typeface="Cambria"/>
              </a:rPr>
              <a:t>nombre </a:t>
            </a:r>
            <a:r>
              <a:rPr dirty="0" sz="1000" spc="50">
                <a:latin typeface="Cambria"/>
                <a:cs typeface="Cambria"/>
              </a:rPr>
              <a:t>al </a:t>
            </a:r>
            <a:r>
              <a:rPr dirty="0" sz="1000" spc="35" i="1">
                <a:latin typeface="Cambria"/>
                <a:cs typeface="Cambria"/>
              </a:rPr>
              <a:t>Premio </a:t>
            </a:r>
            <a:r>
              <a:rPr dirty="0" sz="1000" spc="40" i="1">
                <a:latin typeface="Cambria"/>
                <a:cs typeface="Cambria"/>
              </a:rPr>
              <a:t>Nacional </a:t>
            </a:r>
            <a:r>
              <a:rPr dirty="0" sz="1000" spc="25" i="1">
                <a:latin typeface="Cambria"/>
                <a:cs typeface="Cambria"/>
              </a:rPr>
              <a:t>de Poesía </a:t>
            </a:r>
            <a:r>
              <a:rPr dirty="0" sz="1000" spc="60" i="1">
                <a:latin typeface="Cambria"/>
                <a:cs typeface="Cambria"/>
              </a:rPr>
              <a:t>Mario </a:t>
            </a:r>
            <a:r>
              <a:rPr dirty="0" sz="1000" spc="45" i="1">
                <a:latin typeface="Cambria"/>
                <a:cs typeface="Cambria"/>
              </a:rPr>
              <a:t>López</a:t>
            </a:r>
            <a:r>
              <a:rPr dirty="0" sz="1000" spc="45">
                <a:latin typeface="Cambria"/>
                <a:cs typeface="Cambria"/>
              </a:rPr>
              <a:t>. </a:t>
            </a:r>
            <a:r>
              <a:rPr dirty="0" sz="1000" spc="100">
                <a:latin typeface="Cambria"/>
                <a:cs typeface="Cambria"/>
              </a:rPr>
              <a:t>Fue  </a:t>
            </a:r>
            <a:r>
              <a:rPr dirty="0" sz="1000" spc="90">
                <a:latin typeface="Cambria"/>
                <a:cs typeface="Cambria"/>
              </a:rPr>
              <a:t>Premio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Internacional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Poesía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Círculo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Escrito-  </a:t>
            </a:r>
            <a:r>
              <a:rPr dirty="0" sz="1000" spc="35">
                <a:latin typeface="Cambria"/>
                <a:cs typeface="Cambria"/>
              </a:rPr>
              <a:t>res </a:t>
            </a:r>
            <a:r>
              <a:rPr dirty="0" sz="1000" spc="70">
                <a:latin typeface="Cambria"/>
                <a:cs typeface="Cambria"/>
              </a:rPr>
              <a:t>Iberoamericanos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85">
                <a:latin typeface="Cambria"/>
                <a:cs typeface="Cambria"/>
              </a:rPr>
              <a:t>Nueva </a:t>
            </a:r>
            <a:r>
              <a:rPr dirty="0" sz="1000" spc="65">
                <a:latin typeface="Cambria"/>
                <a:cs typeface="Cambria"/>
              </a:rPr>
              <a:t>York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90">
                <a:latin typeface="Cambria"/>
                <a:cs typeface="Cambria"/>
              </a:rPr>
              <a:t>año </a:t>
            </a:r>
            <a:r>
              <a:rPr dirty="0" sz="1000" spc="20">
                <a:latin typeface="Cambria"/>
                <a:cs typeface="Cambria"/>
              </a:rPr>
              <a:t>1963, </a:t>
            </a:r>
            <a:r>
              <a:rPr dirty="0" sz="1000" spc="75">
                <a:latin typeface="Cambria"/>
                <a:cs typeface="Cambria"/>
              </a:rPr>
              <a:t>Pre-  </a:t>
            </a:r>
            <a:r>
              <a:rPr dirty="0" sz="1000" spc="130">
                <a:latin typeface="Cambria"/>
                <a:cs typeface="Cambria"/>
              </a:rPr>
              <a:t>mio </a:t>
            </a:r>
            <a:r>
              <a:rPr dirty="0" sz="1000" spc="90">
                <a:latin typeface="Cambria"/>
                <a:cs typeface="Cambria"/>
              </a:rPr>
              <a:t>Andaluz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35">
                <a:latin typeface="Cambria"/>
                <a:cs typeface="Cambria"/>
              </a:rPr>
              <a:t>las </a:t>
            </a:r>
            <a:r>
              <a:rPr dirty="0" sz="1000" spc="65">
                <a:latin typeface="Cambria"/>
                <a:cs typeface="Cambria"/>
              </a:rPr>
              <a:t>Letras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 spc="-10">
                <a:latin typeface="Cambria"/>
                <a:cs typeface="Cambria"/>
              </a:rPr>
              <a:t>1997,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90">
                <a:latin typeface="Cambria"/>
                <a:cs typeface="Cambria"/>
              </a:rPr>
              <a:t>fue </a:t>
            </a:r>
            <a:r>
              <a:rPr dirty="0" sz="1000" spc="105">
                <a:latin typeface="Cambria"/>
                <a:cs typeface="Cambria"/>
              </a:rPr>
              <a:t>nombrado  </a:t>
            </a:r>
            <a:r>
              <a:rPr dirty="0" sz="1000" spc="95">
                <a:latin typeface="Cambria"/>
                <a:cs typeface="Cambria"/>
              </a:rPr>
              <a:t>Hijo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Predilecto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Bujalance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>
                <a:latin typeface="Cambria"/>
                <a:cs typeface="Cambria"/>
              </a:rPr>
              <a:t>1985,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donde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se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le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puso 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nombre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su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calle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natal.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Su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obra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poética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está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conte-  </a:t>
            </a:r>
            <a:r>
              <a:rPr dirty="0" sz="1000" spc="75">
                <a:latin typeface="Cambria"/>
                <a:cs typeface="Cambria"/>
              </a:rPr>
              <a:t>nida </a:t>
            </a:r>
            <a:r>
              <a:rPr dirty="0" sz="1000" spc="60">
                <a:latin typeface="Cambria"/>
                <a:cs typeface="Cambria"/>
              </a:rPr>
              <a:t>en: </a:t>
            </a:r>
            <a:r>
              <a:rPr dirty="0" sz="1000" spc="15" i="1">
                <a:latin typeface="Cambria"/>
                <a:cs typeface="Cambria"/>
              </a:rPr>
              <a:t>Poemas </a:t>
            </a:r>
            <a:r>
              <a:rPr dirty="0" sz="1000" spc="10" i="1">
                <a:latin typeface="Cambria"/>
                <a:cs typeface="Cambria"/>
              </a:rPr>
              <a:t>publicados </a:t>
            </a:r>
            <a:r>
              <a:rPr dirty="0" sz="1000" spc="30" i="1">
                <a:latin typeface="Cambria"/>
                <a:cs typeface="Cambria"/>
              </a:rPr>
              <a:t>en </a:t>
            </a:r>
            <a:r>
              <a:rPr dirty="0" sz="1000" spc="85">
                <a:latin typeface="Cambria"/>
                <a:cs typeface="Cambria"/>
              </a:rPr>
              <a:t>Cántico </a:t>
            </a:r>
            <a:r>
              <a:rPr dirty="0" sz="1000" spc="-20">
                <a:latin typeface="Cambria"/>
                <a:cs typeface="Cambria"/>
              </a:rPr>
              <a:t>(1947-1948), </a:t>
            </a:r>
            <a:r>
              <a:rPr dirty="0" sz="1000" spc="85" i="1">
                <a:latin typeface="Cambria"/>
                <a:cs typeface="Cambria"/>
              </a:rPr>
              <a:t>Gar-  </a:t>
            </a:r>
            <a:r>
              <a:rPr dirty="0" sz="1000" spc="25" i="1">
                <a:latin typeface="Cambria"/>
                <a:cs typeface="Cambria"/>
              </a:rPr>
              <a:t>ganta </a:t>
            </a:r>
            <a:r>
              <a:rPr dirty="0" sz="1000" spc="55" i="1">
                <a:latin typeface="Cambria"/>
                <a:cs typeface="Cambria"/>
              </a:rPr>
              <a:t>y </a:t>
            </a:r>
            <a:r>
              <a:rPr dirty="0" sz="1000" spc="40" i="1">
                <a:latin typeface="Cambria"/>
                <a:cs typeface="Cambria"/>
              </a:rPr>
              <a:t>Corazón </a:t>
            </a:r>
            <a:r>
              <a:rPr dirty="0" sz="1000" spc="20" i="1">
                <a:latin typeface="Cambria"/>
                <a:cs typeface="Cambria"/>
              </a:rPr>
              <a:t>del </a:t>
            </a:r>
            <a:r>
              <a:rPr dirty="0" sz="1000" spc="55" i="1">
                <a:latin typeface="Cambria"/>
                <a:cs typeface="Cambria"/>
              </a:rPr>
              <a:t>Sur </a:t>
            </a:r>
            <a:r>
              <a:rPr dirty="0" sz="1000" spc="-45">
                <a:latin typeface="Cambria"/>
                <a:cs typeface="Cambria"/>
              </a:rPr>
              <a:t>(1951), </a:t>
            </a:r>
            <a:r>
              <a:rPr dirty="0" sz="1000" spc="40" i="1">
                <a:latin typeface="Cambria"/>
                <a:cs typeface="Cambria"/>
              </a:rPr>
              <a:t>Universo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5" i="1">
                <a:latin typeface="Cambria"/>
                <a:cs typeface="Cambria"/>
              </a:rPr>
              <a:t>pueblo </a:t>
            </a:r>
            <a:r>
              <a:rPr dirty="0" sz="1000">
                <a:latin typeface="Cambria"/>
                <a:cs typeface="Cambria"/>
              </a:rPr>
              <a:t>(1960),  </a:t>
            </a:r>
            <a:r>
              <a:rPr dirty="0" sz="1000" spc="20" i="1">
                <a:latin typeface="Cambria"/>
                <a:cs typeface="Cambria"/>
              </a:rPr>
              <a:t>Siete canciones </a:t>
            </a:r>
            <a:r>
              <a:rPr dirty="0" sz="1000" spc="-5">
                <a:latin typeface="Cambria"/>
                <a:cs typeface="Cambria"/>
              </a:rPr>
              <a:t>(1968), </a:t>
            </a:r>
            <a:r>
              <a:rPr dirty="0" sz="1000" spc="80" i="1">
                <a:latin typeface="Cambria"/>
                <a:cs typeface="Cambria"/>
              </a:rPr>
              <a:t>Cal </a:t>
            </a:r>
            <a:r>
              <a:rPr dirty="0" sz="1000" spc="30" i="1">
                <a:latin typeface="Cambria"/>
                <a:cs typeface="Cambria"/>
              </a:rPr>
              <a:t>muerta, </a:t>
            </a:r>
            <a:r>
              <a:rPr dirty="0" sz="1000" spc="15" i="1">
                <a:latin typeface="Cambria"/>
                <a:cs typeface="Cambria"/>
              </a:rPr>
              <a:t>cielo </a:t>
            </a:r>
            <a:r>
              <a:rPr dirty="0" sz="1000" spc="65" i="1">
                <a:latin typeface="Cambria"/>
                <a:cs typeface="Cambria"/>
              </a:rPr>
              <a:t>vivo </a:t>
            </a:r>
            <a:r>
              <a:rPr dirty="0" sz="1000">
                <a:latin typeface="Cambria"/>
                <a:cs typeface="Cambria"/>
              </a:rPr>
              <a:t>(1969), </a:t>
            </a:r>
            <a:r>
              <a:rPr dirty="0" sz="1000" spc="65" i="1">
                <a:latin typeface="Cambria"/>
                <a:cs typeface="Cambria"/>
              </a:rPr>
              <a:t>Del  </a:t>
            </a:r>
            <a:r>
              <a:rPr dirty="0" sz="1000" spc="5" i="1">
                <a:latin typeface="Cambria"/>
                <a:cs typeface="Cambria"/>
              </a:rPr>
              <a:t>campo</a:t>
            </a:r>
            <a:r>
              <a:rPr dirty="0" sz="1000" spc="-75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-5" i="1">
                <a:latin typeface="Cambria"/>
                <a:cs typeface="Cambria"/>
              </a:rPr>
              <a:t>soledades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-40">
                <a:latin typeface="Cambria"/>
                <a:cs typeface="Cambria"/>
              </a:rPr>
              <a:t>(1978), </a:t>
            </a:r>
            <a:r>
              <a:rPr dirty="0" sz="1000" spc="10" i="1">
                <a:latin typeface="Cambria"/>
                <a:cs typeface="Cambria"/>
              </a:rPr>
              <a:t>Nostalgiario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andaluz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-35">
                <a:latin typeface="Cambria"/>
                <a:cs typeface="Cambria"/>
              </a:rPr>
              <a:t>(1979),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Museo  </a:t>
            </a:r>
            <a:r>
              <a:rPr dirty="0" sz="1000" spc="10" i="1">
                <a:latin typeface="Cambria"/>
                <a:cs typeface="Cambria"/>
              </a:rPr>
              <a:t>simbólico </a:t>
            </a:r>
            <a:r>
              <a:rPr dirty="0" sz="1000" spc="-15">
                <a:latin typeface="Cambria"/>
                <a:cs typeface="Cambria"/>
              </a:rPr>
              <a:t>(1982), </a:t>
            </a:r>
            <a:r>
              <a:rPr dirty="0" sz="1000" spc="50" i="1">
                <a:latin typeface="Cambria"/>
                <a:cs typeface="Cambria"/>
              </a:rPr>
              <a:t>Campo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30" i="1">
                <a:latin typeface="Cambria"/>
                <a:cs typeface="Cambria"/>
              </a:rPr>
              <a:t>Córdoba </a:t>
            </a:r>
            <a:r>
              <a:rPr dirty="0" sz="1000">
                <a:latin typeface="Cambria"/>
                <a:cs typeface="Cambria"/>
              </a:rPr>
              <a:t>(1990), </a:t>
            </a:r>
            <a:r>
              <a:rPr dirty="0" sz="1000" spc="85" i="1">
                <a:latin typeface="Cambria"/>
                <a:cs typeface="Cambria"/>
              </a:rPr>
              <a:t>Oda </a:t>
            </a:r>
            <a:r>
              <a:rPr dirty="0" sz="1000" spc="10" i="1">
                <a:latin typeface="Cambria"/>
                <a:cs typeface="Cambria"/>
              </a:rPr>
              <a:t>esencial </a:t>
            </a:r>
            <a:r>
              <a:rPr dirty="0" sz="1000" spc="40" i="1">
                <a:latin typeface="Cambria"/>
                <a:cs typeface="Cambria"/>
              </a:rPr>
              <a:t>a  </a:t>
            </a:r>
            <a:r>
              <a:rPr dirty="0" sz="1000" spc="40" i="1">
                <a:latin typeface="Cambria"/>
                <a:cs typeface="Cambria"/>
              </a:rPr>
              <a:t>España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-35">
                <a:latin typeface="Cambria"/>
                <a:cs typeface="Cambria"/>
              </a:rPr>
              <a:t>(1991),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-5" i="1">
                <a:latin typeface="Cambria"/>
                <a:cs typeface="Cambria"/>
              </a:rPr>
              <a:t>Versos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a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María</a:t>
            </a:r>
            <a:r>
              <a:rPr dirty="0" sz="1000" spc="-60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del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Valle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-10">
                <a:latin typeface="Cambria"/>
                <a:cs typeface="Cambria"/>
              </a:rPr>
              <a:t>(1992),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Tiempo</a:t>
            </a:r>
            <a:r>
              <a:rPr dirty="0" sz="1000" spc="-30" i="1">
                <a:latin typeface="Cambria"/>
                <a:cs typeface="Cambria"/>
              </a:rPr>
              <a:t> </a:t>
            </a:r>
            <a:r>
              <a:rPr dirty="0" sz="1000" spc="25" i="1">
                <a:latin typeface="Cambria"/>
                <a:cs typeface="Cambria"/>
              </a:rPr>
              <a:t>dete-  </a:t>
            </a:r>
            <a:r>
              <a:rPr dirty="0" sz="1000" spc="50" i="1">
                <a:latin typeface="Cambria"/>
                <a:cs typeface="Cambria"/>
              </a:rPr>
              <a:t>nido </a:t>
            </a:r>
            <a:r>
              <a:rPr dirty="0" sz="1000" spc="-5">
                <a:latin typeface="Cambria"/>
                <a:cs typeface="Cambria"/>
              </a:rPr>
              <a:t>(1996)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25" i="1">
                <a:latin typeface="Cambria"/>
                <a:cs typeface="Cambria"/>
              </a:rPr>
              <a:t>Poesía. </a:t>
            </a:r>
            <a:r>
              <a:rPr dirty="0" sz="1000" spc="35" i="1">
                <a:latin typeface="Cambria"/>
                <a:cs typeface="Cambria"/>
              </a:rPr>
              <a:t>Antología </a:t>
            </a:r>
            <a:r>
              <a:rPr dirty="0" sz="1000" spc="-20">
                <a:latin typeface="Cambria"/>
                <a:cs typeface="Cambria"/>
              </a:rPr>
              <a:t>(1997). </a:t>
            </a:r>
            <a:r>
              <a:rPr dirty="0" sz="1000" spc="80">
                <a:latin typeface="Cambria"/>
                <a:cs typeface="Cambria"/>
              </a:rPr>
              <a:t>Por </a:t>
            </a:r>
            <a:r>
              <a:rPr dirty="0" sz="1000" spc="50">
                <a:latin typeface="Cambria"/>
                <a:cs typeface="Cambria"/>
              </a:rPr>
              <a:t>la </a:t>
            </a:r>
            <a:r>
              <a:rPr dirty="0" sz="1000" spc="80">
                <a:latin typeface="Cambria"/>
                <a:cs typeface="Cambria"/>
              </a:rPr>
              <a:t>Peña Fla-  </a:t>
            </a:r>
            <a:r>
              <a:rPr dirty="0" sz="1000" spc="110">
                <a:latin typeface="Cambria"/>
                <a:cs typeface="Cambria"/>
              </a:rPr>
              <a:t>menca </a:t>
            </a:r>
            <a:r>
              <a:rPr dirty="0" sz="1000" spc="120">
                <a:latin typeface="Cambria"/>
                <a:cs typeface="Cambria"/>
              </a:rPr>
              <a:t>La </a:t>
            </a:r>
            <a:r>
              <a:rPr dirty="0" sz="1000" spc="65">
                <a:latin typeface="Cambria"/>
                <a:cs typeface="Cambria"/>
              </a:rPr>
              <a:t>Pajarona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70">
                <a:latin typeface="Cambria"/>
                <a:cs typeface="Cambria"/>
              </a:rPr>
              <a:t>Bujalance, </a:t>
            </a:r>
            <a:r>
              <a:rPr dirty="0" sz="1000" spc="45">
                <a:latin typeface="Cambria"/>
                <a:cs typeface="Cambria"/>
              </a:rPr>
              <a:t>se </a:t>
            </a:r>
            <a:r>
              <a:rPr dirty="0" sz="1000" spc="70">
                <a:latin typeface="Cambria"/>
                <a:cs typeface="Cambria"/>
              </a:rPr>
              <a:t>editó </a:t>
            </a:r>
            <a:r>
              <a:rPr dirty="0" sz="1000" spc="114">
                <a:latin typeface="Cambria"/>
                <a:cs typeface="Cambria"/>
              </a:rPr>
              <a:t>un </a:t>
            </a:r>
            <a:r>
              <a:rPr dirty="0" sz="1000" spc="65">
                <a:latin typeface="Cambria"/>
                <a:cs typeface="Cambria"/>
              </a:rPr>
              <a:t>libro  </a:t>
            </a:r>
            <a:r>
              <a:rPr dirty="0" sz="1000" spc="35" i="1">
                <a:latin typeface="Cambria"/>
                <a:cs typeface="Cambria"/>
              </a:rPr>
              <a:t>Homenaje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a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Mario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López</a:t>
            </a:r>
            <a:r>
              <a:rPr dirty="0" sz="1000" spc="5" i="1">
                <a:latin typeface="Cambria"/>
                <a:cs typeface="Cambria"/>
              </a:rPr>
              <a:t> </a:t>
            </a:r>
            <a:r>
              <a:rPr dirty="0" sz="1000" spc="-25">
                <a:latin typeface="Cambria"/>
                <a:cs typeface="Cambria"/>
              </a:rPr>
              <a:t>(1997).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700" spc="75">
                <a:latin typeface="Cambria"/>
                <a:cs typeface="Cambria"/>
              </a:rPr>
              <a:t>(DESDE</a:t>
            </a:r>
            <a:r>
              <a:rPr dirty="0" sz="700" spc="5">
                <a:latin typeface="Cambria"/>
                <a:cs typeface="Cambria"/>
              </a:rPr>
              <a:t> </a:t>
            </a:r>
            <a:r>
              <a:rPr dirty="0" sz="700" spc="114">
                <a:latin typeface="Cambria"/>
                <a:cs typeface="Cambria"/>
              </a:rPr>
              <a:t>MI</a:t>
            </a:r>
            <a:r>
              <a:rPr dirty="0" sz="700" spc="-15">
                <a:latin typeface="Cambria"/>
                <a:cs typeface="Cambria"/>
              </a:rPr>
              <a:t> </a:t>
            </a:r>
            <a:r>
              <a:rPr dirty="0" sz="700" spc="135">
                <a:latin typeface="Cambria"/>
                <a:cs typeface="Cambria"/>
              </a:rPr>
              <a:t>ToRRE</a:t>
            </a:r>
            <a:r>
              <a:rPr dirty="0" sz="700" spc="5">
                <a:latin typeface="Cambria"/>
                <a:cs typeface="Cambria"/>
              </a:rPr>
              <a:t> </a:t>
            </a:r>
            <a:r>
              <a:rPr dirty="0" sz="700" spc="120">
                <a:latin typeface="Cambria"/>
                <a:cs typeface="Cambria"/>
              </a:rPr>
              <a:t>CoBALTo)</a:t>
            </a:r>
            <a:endParaRPr sz="70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994" y="3772344"/>
            <a:ext cx="6840004" cy="6559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8580">
              <a:lnSpc>
                <a:spcPts val="1090"/>
              </a:lnSpc>
            </a:pPr>
            <a:fld id="{81D60167-4931-47E6-BA6A-407CBD079E47}" type="slidenum">
              <a:rPr dirty="0" spc="85"/>
              <a:t>6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6812" y="1902129"/>
            <a:ext cx="3369310" cy="8432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85" b="1">
                <a:latin typeface="Book Antiqua"/>
                <a:cs typeface="Book Antiqua"/>
              </a:rPr>
              <a:t>Eduardo </a:t>
            </a:r>
            <a:r>
              <a:rPr dirty="0" sz="1000" spc="75" b="1">
                <a:latin typeface="Book Antiqua"/>
                <a:cs typeface="Book Antiqua"/>
              </a:rPr>
              <a:t>Ochoa</a:t>
            </a:r>
            <a:r>
              <a:rPr dirty="0" sz="1000" spc="75">
                <a:latin typeface="Cambria"/>
                <a:cs typeface="Cambria"/>
              </a:rPr>
              <a:t>: </a:t>
            </a:r>
            <a:r>
              <a:rPr dirty="0" sz="1000" spc="90">
                <a:latin typeface="Cambria"/>
                <a:cs typeface="Cambria"/>
              </a:rPr>
              <a:t>Nací </a:t>
            </a:r>
            <a:r>
              <a:rPr dirty="0" sz="1000" spc="100">
                <a:latin typeface="Cambria"/>
                <a:cs typeface="Cambria"/>
              </a:rPr>
              <a:t>en </a:t>
            </a:r>
            <a:r>
              <a:rPr dirty="0" sz="1000">
                <a:latin typeface="Cambria"/>
                <a:cs typeface="Cambria"/>
              </a:rPr>
              <a:t>1973, </a:t>
            </a:r>
            <a:r>
              <a:rPr dirty="0" sz="1000" spc="75">
                <a:latin typeface="Cambria"/>
                <a:cs typeface="Cambria"/>
              </a:rPr>
              <a:t>soy </a:t>
            </a:r>
            <a:r>
              <a:rPr dirty="0" sz="1000" spc="95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Alberite </a:t>
            </a:r>
            <a:r>
              <a:rPr dirty="0" sz="1000" spc="55">
                <a:latin typeface="Cambria"/>
                <a:cs typeface="Cambria"/>
              </a:rPr>
              <a:t>(La  </a:t>
            </a:r>
            <a:r>
              <a:rPr dirty="0" sz="1000" spc="40">
                <a:latin typeface="Cambria"/>
                <a:cs typeface="Cambria"/>
              </a:rPr>
              <a:t>Rioja).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55">
                <a:latin typeface="Cambria"/>
                <a:cs typeface="Cambria"/>
              </a:rPr>
              <a:t>Mi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familia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colegio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25">
                <a:latin typeface="Cambria"/>
                <a:cs typeface="Cambria"/>
              </a:rPr>
              <a:t>(Dª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Avelina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Cortázar)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fa-  </a:t>
            </a:r>
            <a:r>
              <a:rPr dirty="0" sz="1000" spc="65">
                <a:latin typeface="Cambria"/>
                <a:cs typeface="Cambria"/>
              </a:rPr>
              <a:t>vorecieron </a:t>
            </a:r>
            <a:r>
              <a:rPr dirty="0" sz="1000" spc="135">
                <a:latin typeface="Cambria"/>
                <a:cs typeface="Cambria"/>
              </a:rPr>
              <a:t>mi </a:t>
            </a:r>
            <a:r>
              <a:rPr dirty="0" sz="1000" spc="70">
                <a:latin typeface="Cambria"/>
                <a:cs typeface="Cambria"/>
              </a:rPr>
              <a:t>inquietud </a:t>
            </a:r>
            <a:r>
              <a:rPr dirty="0" sz="1000" spc="85">
                <a:latin typeface="Cambria"/>
                <a:cs typeface="Cambria"/>
              </a:rPr>
              <a:t>por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60">
                <a:latin typeface="Cambria"/>
                <a:cs typeface="Cambria"/>
              </a:rPr>
              <a:t>poesía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60">
                <a:latin typeface="Cambria"/>
                <a:cs typeface="Cambria"/>
              </a:rPr>
              <a:t>gusto </a:t>
            </a:r>
            <a:r>
              <a:rPr dirty="0" sz="1000" spc="85">
                <a:latin typeface="Cambria"/>
                <a:cs typeface="Cambria"/>
              </a:rPr>
              <a:t>por  </a:t>
            </a:r>
            <a:r>
              <a:rPr dirty="0" sz="1000" spc="40">
                <a:latin typeface="Cambria"/>
                <a:cs typeface="Cambria"/>
              </a:rPr>
              <a:t>escribir. </a:t>
            </a:r>
            <a:r>
              <a:rPr dirty="0" sz="1000" spc="85">
                <a:latin typeface="Cambria"/>
                <a:cs typeface="Cambria"/>
              </a:rPr>
              <a:t>Fueron </a:t>
            </a:r>
            <a:r>
              <a:rPr dirty="0" sz="1000" spc="75">
                <a:latin typeface="Cambria"/>
                <a:cs typeface="Cambria"/>
              </a:rPr>
              <a:t>tiempos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85">
                <a:latin typeface="Cambria"/>
                <a:cs typeface="Cambria"/>
              </a:rPr>
              <a:t>formación que </a:t>
            </a:r>
            <a:r>
              <a:rPr dirty="0" sz="1000" spc="150">
                <a:latin typeface="Cambria"/>
                <a:cs typeface="Cambria"/>
              </a:rPr>
              <a:t>me</a:t>
            </a:r>
            <a:r>
              <a:rPr dirty="0" sz="1000" spc="4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traen  </a:t>
            </a:r>
            <a:r>
              <a:rPr dirty="0" sz="1000" spc="70">
                <a:latin typeface="Cambria"/>
                <a:cs typeface="Cambria"/>
              </a:rPr>
              <a:t>siempre </a:t>
            </a:r>
            <a:r>
              <a:rPr dirty="0" sz="1000" spc="55">
                <a:latin typeface="Cambria"/>
                <a:cs typeface="Cambria"/>
              </a:rPr>
              <a:t>el </a:t>
            </a:r>
            <a:r>
              <a:rPr dirty="0" sz="1000" spc="90">
                <a:latin typeface="Cambria"/>
                <a:cs typeface="Cambria"/>
              </a:rPr>
              <a:t>buen </a:t>
            </a:r>
            <a:r>
              <a:rPr dirty="0" sz="1000" spc="65">
                <a:latin typeface="Cambria"/>
                <a:cs typeface="Cambria"/>
              </a:rPr>
              <a:t>recuerdo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50">
                <a:latin typeface="Cambria"/>
                <a:cs typeface="Cambria"/>
              </a:rPr>
              <a:t>los </a:t>
            </a:r>
            <a:r>
              <a:rPr dirty="0" sz="1000" spc="55">
                <a:latin typeface="Cambria"/>
                <a:cs typeface="Cambria"/>
              </a:rPr>
              <a:t>poetas </a:t>
            </a:r>
            <a:r>
              <a:rPr dirty="0" sz="1000" spc="45">
                <a:latin typeface="Cambria"/>
                <a:cs typeface="Cambria"/>
              </a:rPr>
              <a:t>clásicos </a:t>
            </a:r>
            <a:r>
              <a:rPr dirty="0" sz="1000" spc="60">
                <a:latin typeface="Cambria"/>
                <a:cs typeface="Cambria"/>
              </a:rPr>
              <a:t>(Cal-  </a:t>
            </a:r>
            <a:r>
              <a:rPr dirty="0" sz="1000" spc="70">
                <a:latin typeface="Cambria"/>
                <a:cs typeface="Cambria"/>
              </a:rPr>
              <a:t>derón,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Góngora,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Quevedo).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40">
                <a:latin typeface="Cambria"/>
                <a:cs typeface="Cambria"/>
              </a:rPr>
              <a:t>Con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Sacerdotes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40">
                <a:latin typeface="Cambria"/>
                <a:cs typeface="Cambria"/>
              </a:rPr>
              <a:t>Co-  </a:t>
            </a:r>
            <a:r>
              <a:rPr dirty="0" sz="1000" spc="75">
                <a:latin typeface="Cambria"/>
                <a:cs typeface="Cambria"/>
              </a:rPr>
              <a:t>razón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0">
                <a:latin typeface="Cambria"/>
                <a:cs typeface="Cambria"/>
              </a:rPr>
              <a:t>Jesús </a:t>
            </a:r>
            <a:r>
              <a:rPr dirty="0" sz="1000" spc="20">
                <a:latin typeface="Cambria"/>
                <a:cs typeface="Cambria"/>
              </a:rPr>
              <a:t>(PP. </a:t>
            </a:r>
            <a:r>
              <a:rPr dirty="0" sz="1000" spc="50">
                <a:latin typeface="Cambria"/>
                <a:cs typeface="Cambria"/>
              </a:rPr>
              <a:t>Reparadores) </a:t>
            </a:r>
            <a:r>
              <a:rPr dirty="0" sz="1000" spc="100">
                <a:latin typeface="Cambria"/>
                <a:cs typeface="Cambria"/>
              </a:rPr>
              <a:t>comencé </a:t>
            </a:r>
            <a:r>
              <a:rPr dirty="0" sz="1000" spc="85">
                <a:latin typeface="Cambria"/>
                <a:cs typeface="Cambria"/>
              </a:rPr>
              <a:t>una </a:t>
            </a:r>
            <a:r>
              <a:rPr dirty="0" sz="1000" spc="75">
                <a:latin typeface="Cambria"/>
                <a:cs typeface="Cambria"/>
              </a:rPr>
              <a:t>nueva  </a:t>
            </a:r>
            <a:r>
              <a:rPr dirty="0" sz="1000" spc="50">
                <a:latin typeface="Cambria"/>
                <a:cs typeface="Cambria"/>
              </a:rPr>
              <a:t>etapa,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70">
                <a:latin typeface="Cambria"/>
                <a:cs typeface="Cambria"/>
              </a:rPr>
              <a:t>educación, cursando </a:t>
            </a:r>
            <a:r>
              <a:rPr dirty="0" sz="1000" spc="55">
                <a:latin typeface="Cambria"/>
                <a:cs typeface="Cambria"/>
              </a:rPr>
              <a:t>el bachillerato, </a:t>
            </a:r>
            <a:r>
              <a:rPr dirty="0" sz="1000" spc="45">
                <a:latin typeface="Cambria"/>
                <a:cs typeface="Cambria"/>
              </a:rPr>
              <a:t>(Alba 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Tormes,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Salamanca),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lo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literario,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disfrutando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  </a:t>
            </a:r>
            <a:r>
              <a:rPr dirty="0" sz="1000" spc="50">
                <a:latin typeface="Cambria"/>
                <a:cs typeface="Cambria"/>
              </a:rPr>
              <a:t>autores </a:t>
            </a:r>
            <a:r>
              <a:rPr dirty="0" sz="1000" spc="70">
                <a:latin typeface="Cambria"/>
                <a:cs typeface="Cambria"/>
              </a:rPr>
              <a:t>románticos </a:t>
            </a:r>
            <a:r>
              <a:rPr dirty="0" sz="1000" spc="65">
                <a:latin typeface="Cambria"/>
                <a:cs typeface="Cambria"/>
              </a:rPr>
              <a:t>aderezado </a:t>
            </a:r>
            <a:r>
              <a:rPr dirty="0" sz="1000" spc="95">
                <a:latin typeface="Cambria"/>
                <a:cs typeface="Cambria"/>
              </a:rPr>
              <a:t>con </a:t>
            </a:r>
            <a:r>
              <a:rPr dirty="0" sz="1000" spc="45">
                <a:latin typeface="Cambria"/>
                <a:cs typeface="Cambria"/>
              </a:rPr>
              <a:t>lecturas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novela  </a:t>
            </a:r>
            <a:r>
              <a:rPr dirty="0" sz="1000" spc="45">
                <a:latin typeface="Cambria"/>
                <a:cs typeface="Cambria"/>
              </a:rPr>
              <a:t>histórica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obras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mundo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clásico.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Salamanca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hice  </a:t>
            </a:r>
            <a:r>
              <a:rPr dirty="0" sz="1000" spc="130">
                <a:latin typeface="Cambria"/>
                <a:cs typeface="Cambria"/>
              </a:rPr>
              <a:t>mi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profesión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religiosa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mis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estudios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Filosofía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Teo-  </a:t>
            </a:r>
            <a:r>
              <a:rPr dirty="0" sz="1000" spc="55">
                <a:latin typeface="Cambria"/>
                <a:cs typeface="Cambria"/>
              </a:rPr>
              <a:t>logía,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(Instituto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Teológico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San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Esteban,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Pontiﬁcia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  </a:t>
            </a:r>
            <a:r>
              <a:rPr dirty="0" sz="1000" spc="60">
                <a:latin typeface="Cambria"/>
                <a:cs typeface="Cambria"/>
              </a:rPr>
              <a:t>Salamanca). </a:t>
            </a:r>
            <a:r>
              <a:rPr dirty="0" sz="1000" spc="95">
                <a:latin typeface="Cambria"/>
                <a:cs typeface="Cambria"/>
              </a:rPr>
              <a:t>Fue </a:t>
            </a:r>
            <a:r>
              <a:rPr dirty="0" sz="1000" spc="85">
                <a:latin typeface="Cambria"/>
                <a:cs typeface="Cambria"/>
              </a:rPr>
              <a:t>una </a:t>
            </a:r>
            <a:r>
              <a:rPr dirty="0" sz="1000" spc="75">
                <a:latin typeface="Cambria"/>
                <a:cs typeface="Cambria"/>
              </a:rPr>
              <a:t>época </a:t>
            </a:r>
            <a:r>
              <a:rPr dirty="0" sz="1000" spc="145">
                <a:latin typeface="Cambria"/>
                <a:cs typeface="Cambria"/>
              </a:rPr>
              <a:t>muy </a:t>
            </a:r>
            <a:r>
              <a:rPr dirty="0" sz="1000" spc="50">
                <a:latin typeface="Cambria"/>
                <a:cs typeface="Cambria"/>
              </a:rPr>
              <a:t>intensa,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75">
                <a:latin typeface="Cambria"/>
                <a:cs typeface="Cambria"/>
              </a:rPr>
              <a:t>lo </a:t>
            </a:r>
            <a:r>
              <a:rPr dirty="0" sz="1000" spc="45">
                <a:latin typeface="Cambria"/>
                <a:cs typeface="Cambria"/>
              </a:rPr>
              <a:t>social,  </a:t>
            </a:r>
            <a:r>
              <a:rPr dirty="0" sz="1000" spc="70">
                <a:latin typeface="Cambria"/>
                <a:cs typeface="Cambria"/>
              </a:rPr>
              <a:t>colaborando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pastoral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enfermos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diócesis 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talleres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ayuda</a:t>
            </a:r>
            <a:r>
              <a:rPr dirty="0" sz="1000" spc="3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al</a:t>
            </a:r>
            <a:r>
              <a:rPr dirty="0" sz="1000" spc="50">
                <a:latin typeface="Cambria"/>
                <a:cs typeface="Cambria"/>
              </a:rPr>
              <a:t> desarrollo </a:t>
            </a:r>
            <a:r>
              <a:rPr dirty="0" sz="1000" spc="-50">
                <a:latin typeface="Cambria"/>
                <a:cs typeface="Cambria"/>
              </a:rPr>
              <a:t>(</a:t>
            </a:r>
            <a:r>
              <a:rPr dirty="0" sz="1000" spc="-114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Justicia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Paz;</a:t>
            </a:r>
            <a:r>
              <a:rPr dirty="0" sz="1000" spc="50">
                <a:latin typeface="Cambria"/>
                <a:cs typeface="Cambria"/>
              </a:rPr>
              <a:t> </a:t>
            </a:r>
            <a:r>
              <a:rPr dirty="0" sz="1000" spc="125">
                <a:latin typeface="Cambria"/>
                <a:cs typeface="Cambria"/>
              </a:rPr>
              <a:t>Ca-  </a:t>
            </a:r>
            <a:r>
              <a:rPr dirty="0" sz="1000">
                <a:latin typeface="Cambria"/>
                <a:cs typeface="Cambria"/>
              </a:rPr>
              <a:t>ritas).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Durante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este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tiempo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45">
                <a:latin typeface="Cambria"/>
                <a:cs typeface="Cambria"/>
              </a:rPr>
              <a:t>me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acerqué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lírica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bíblica,  </a:t>
            </a:r>
            <a:r>
              <a:rPr dirty="0" sz="1000" spc="5">
                <a:latin typeface="Cambria"/>
                <a:cs typeface="Cambria"/>
              </a:rPr>
              <a:t>(</a:t>
            </a:r>
            <a:r>
              <a:rPr dirty="0" sz="1000" spc="5" i="1">
                <a:latin typeface="Cambria"/>
                <a:cs typeface="Cambria"/>
              </a:rPr>
              <a:t>Salmos,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Cantares,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Proverbios</a:t>
            </a:r>
            <a:r>
              <a:rPr dirty="0" sz="1000" spc="10">
                <a:latin typeface="Cambria"/>
                <a:cs typeface="Cambria"/>
              </a:rPr>
              <a:t>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5">
                <a:latin typeface="Cambria"/>
                <a:cs typeface="Cambria"/>
              </a:rPr>
              <a:t>etc.)</a:t>
            </a:r>
            <a:r>
              <a:rPr dirty="0" sz="1000" spc="16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literatura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mística,  </a:t>
            </a:r>
            <a:r>
              <a:rPr dirty="0" sz="1000" spc="60">
                <a:latin typeface="Cambria"/>
                <a:cs typeface="Cambria"/>
              </a:rPr>
              <a:t>especialmente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Santa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Teresa.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De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vuelta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Rioja</a:t>
            </a:r>
            <a:r>
              <a:rPr dirty="0" sz="1000" spc="-7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volví 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70">
                <a:latin typeface="Cambria"/>
                <a:cs typeface="Cambria"/>
              </a:rPr>
              <a:t>reencontrarme </a:t>
            </a:r>
            <a:r>
              <a:rPr dirty="0" sz="1000" spc="95">
                <a:latin typeface="Cambria"/>
                <a:cs typeface="Cambria"/>
              </a:rPr>
              <a:t>con </a:t>
            </a:r>
            <a:r>
              <a:rPr dirty="0" sz="1000" spc="45">
                <a:latin typeface="Cambria"/>
                <a:cs typeface="Cambria"/>
              </a:rPr>
              <a:t>esos </a:t>
            </a:r>
            <a:r>
              <a:rPr dirty="0" sz="1000" spc="50">
                <a:latin typeface="Cambria"/>
                <a:cs typeface="Cambria"/>
              </a:rPr>
              <a:t>viejos </a:t>
            </a:r>
            <a:r>
              <a:rPr dirty="0" sz="1000" spc="80">
                <a:latin typeface="Cambria"/>
                <a:cs typeface="Cambria"/>
              </a:rPr>
              <a:t>amigos </a:t>
            </a:r>
            <a:r>
              <a:rPr dirty="0" sz="1000" spc="75">
                <a:latin typeface="Cambria"/>
                <a:cs typeface="Cambria"/>
              </a:rPr>
              <a:t>imprescindi-  </a:t>
            </a:r>
            <a:r>
              <a:rPr dirty="0" sz="1000" spc="45">
                <a:latin typeface="Cambria"/>
                <a:cs typeface="Cambria"/>
              </a:rPr>
              <a:t>bles,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especialmente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Santi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Vivanco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tanto  </a:t>
            </a:r>
            <a:r>
              <a:rPr dirty="0" sz="1000" spc="95">
                <a:latin typeface="Cambria"/>
                <a:cs typeface="Cambria"/>
              </a:rPr>
              <a:t>he </a:t>
            </a:r>
            <a:r>
              <a:rPr dirty="0" sz="1000" spc="75">
                <a:latin typeface="Cambria"/>
                <a:cs typeface="Cambria"/>
              </a:rPr>
              <a:t>compartido. </a:t>
            </a:r>
            <a:r>
              <a:rPr dirty="0" sz="1000" spc="120">
                <a:latin typeface="Cambria"/>
                <a:cs typeface="Cambria"/>
              </a:rPr>
              <a:t>Su </a:t>
            </a:r>
            <a:r>
              <a:rPr dirty="0" sz="1000" spc="70">
                <a:latin typeface="Cambria"/>
                <a:cs typeface="Cambria"/>
              </a:rPr>
              <a:t>gran </a:t>
            </a:r>
            <a:r>
              <a:rPr dirty="0" sz="1000" spc="65">
                <a:latin typeface="Cambria"/>
                <a:cs typeface="Cambria"/>
              </a:rPr>
              <a:t>pasión </a:t>
            </a:r>
            <a:r>
              <a:rPr dirty="0" sz="1000" spc="85">
                <a:latin typeface="Cambria"/>
                <a:cs typeface="Cambria"/>
              </a:rPr>
              <a:t>por </a:t>
            </a:r>
            <a:r>
              <a:rPr dirty="0" sz="1000" spc="30">
                <a:latin typeface="Cambria"/>
                <a:cs typeface="Cambria"/>
              </a:rPr>
              <a:t>las </a:t>
            </a:r>
            <a:r>
              <a:rPr dirty="0" sz="1000" spc="35">
                <a:latin typeface="Cambria"/>
                <a:cs typeface="Cambria"/>
              </a:rPr>
              <a:t>letras, </a:t>
            </a:r>
            <a:r>
              <a:rPr dirty="0" sz="1000" spc="70">
                <a:latin typeface="Cambria"/>
                <a:cs typeface="Cambria"/>
              </a:rPr>
              <a:t>siempre 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sido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 spc="254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acicate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110">
                <a:latin typeface="Cambria"/>
                <a:cs typeface="Cambria"/>
              </a:rPr>
              <a:t>un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estímulo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para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escribir.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Nuestra  amistad,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es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105">
                <a:latin typeface="Cambria"/>
                <a:cs typeface="Cambria"/>
              </a:rPr>
              <a:t>uno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motivos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principales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que</a:t>
            </a:r>
            <a:r>
              <a:rPr dirty="0" sz="1000" spc="3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mis  </a:t>
            </a:r>
            <a:r>
              <a:rPr dirty="0" sz="1000" spc="45">
                <a:latin typeface="Cambria"/>
                <a:cs typeface="Cambria"/>
              </a:rPr>
              <a:t>versos </a:t>
            </a:r>
            <a:r>
              <a:rPr dirty="0" sz="1000" spc="50">
                <a:latin typeface="Cambria"/>
                <a:cs typeface="Cambria"/>
              </a:rPr>
              <a:t>estén </a:t>
            </a:r>
            <a:r>
              <a:rPr dirty="0" sz="1000" spc="60">
                <a:latin typeface="Cambria"/>
                <a:cs typeface="Cambria"/>
              </a:rPr>
              <a:t>publicados. </a:t>
            </a:r>
            <a:r>
              <a:rPr dirty="0" sz="1000" spc="75">
                <a:latin typeface="Cambria"/>
                <a:cs typeface="Cambria"/>
              </a:rPr>
              <a:t>Todos </a:t>
            </a:r>
            <a:r>
              <a:rPr dirty="0" sz="1000" spc="50">
                <a:latin typeface="Cambria"/>
                <a:cs typeface="Cambria"/>
              </a:rPr>
              <a:t>los </a:t>
            </a:r>
            <a:r>
              <a:rPr dirty="0" sz="1000" spc="95">
                <a:latin typeface="Cambria"/>
                <a:cs typeface="Cambria"/>
              </a:rPr>
              <a:t>he </a:t>
            </a:r>
            <a:r>
              <a:rPr dirty="0" sz="1000" spc="65">
                <a:latin typeface="Cambria"/>
                <a:cs typeface="Cambria"/>
              </a:rPr>
              <a:t>editado </a:t>
            </a:r>
            <a:r>
              <a:rPr dirty="0" sz="1000" spc="95">
                <a:latin typeface="Cambria"/>
                <a:cs typeface="Cambria"/>
              </a:rPr>
              <a:t>con </a:t>
            </a:r>
            <a:r>
              <a:rPr dirty="0" sz="1000" spc="35">
                <a:latin typeface="Cambria"/>
                <a:cs typeface="Cambria"/>
              </a:rPr>
              <a:t>él:  </a:t>
            </a:r>
            <a:r>
              <a:rPr dirty="0" sz="1000" spc="55" i="1">
                <a:latin typeface="Cambria"/>
                <a:cs typeface="Cambria"/>
              </a:rPr>
              <a:t>Dana,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Cantos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de</a:t>
            </a:r>
            <a:r>
              <a:rPr dirty="0" sz="1000" spc="-90" i="1">
                <a:latin typeface="Cambria"/>
                <a:cs typeface="Cambria"/>
              </a:rPr>
              <a:t> </a:t>
            </a:r>
            <a:r>
              <a:rPr dirty="0" sz="1000" spc="70" i="1">
                <a:latin typeface="Cambria"/>
                <a:cs typeface="Cambria"/>
              </a:rPr>
              <a:t>Amory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Vida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(2000);</a:t>
            </a:r>
            <a:r>
              <a:rPr dirty="0" sz="1000" spc="185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Racimo</a:t>
            </a:r>
            <a:r>
              <a:rPr dirty="0" sz="1000" spc="-40" i="1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(2002,</a:t>
            </a:r>
            <a:r>
              <a:rPr dirty="0" sz="1000" spc="-4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junto  </a:t>
            </a:r>
            <a:r>
              <a:rPr dirty="0" sz="1000" spc="65">
                <a:latin typeface="Cambria"/>
                <a:cs typeface="Cambria"/>
              </a:rPr>
              <a:t>a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nuestros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queridos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Esther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Cesar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Novalgos</a:t>
            </a:r>
            <a:r>
              <a:rPr dirty="0" sz="1000" spc="25">
                <a:latin typeface="Cambria"/>
                <a:cs typeface="Cambria"/>
              </a:rPr>
              <a:t> </a:t>
            </a:r>
            <a:r>
              <a:rPr dirty="0" sz="1000" spc="-50">
                <a:latin typeface="Cambria"/>
                <a:cs typeface="Cambria"/>
              </a:rPr>
              <a:t>)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5">
                <a:latin typeface="Cambria"/>
                <a:cs typeface="Cambria"/>
              </a:rPr>
              <a:t> </a:t>
            </a:r>
            <a:r>
              <a:rPr dirty="0" sz="1000" spc="35" i="1">
                <a:latin typeface="Cambria"/>
                <a:cs typeface="Cambria"/>
              </a:rPr>
              <a:t>Bajo</a:t>
            </a:r>
            <a:r>
              <a:rPr dirty="0" sz="1000" spc="1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la  </a:t>
            </a:r>
            <a:r>
              <a:rPr dirty="0" sz="1000" spc="25" i="1">
                <a:latin typeface="Cambria"/>
                <a:cs typeface="Cambria"/>
              </a:rPr>
              <a:t>Sombra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la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40" i="1">
                <a:latin typeface="Cambria"/>
                <a:cs typeface="Cambria"/>
              </a:rPr>
              <a:t>luna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en</a:t>
            </a:r>
            <a:r>
              <a:rPr dirty="0" sz="1000" spc="-50" i="1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la</a:t>
            </a:r>
            <a:r>
              <a:rPr dirty="0" sz="1000" spc="-55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calle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20" i="1">
                <a:latin typeface="Cambria"/>
                <a:cs typeface="Cambria"/>
              </a:rPr>
              <a:t>de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i="1">
                <a:latin typeface="Cambria"/>
                <a:cs typeface="Cambria"/>
              </a:rPr>
              <a:t>los</a:t>
            </a:r>
            <a:r>
              <a:rPr dirty="0" sz="1000" spc="-25" i="1">
                <a:latin typeface="Cambria"/>
                <a:cs typeface="Cambria"/>
              </a:rPr>
              <a:t> </a:t>
            </a:r>
            <a:r>
              <a:rPr dirty="0" sz="1000" spc="10" i="1">
                <a:latin typeface="Cambria"/>
                <a:cs typeface="Cambria"/>
              </a:rPr>
              <a:t>Peligros</a:t>
            </a:r>
            <a:r>
              <a:rPr dirty="0" sz="1000" spc="-10" i="1">
                <a:latin typeface="Cambria"/>
                <a:cs typeface="Cambria"/>
              </a:rPr>
              <a:t> </a:t>
            </a:r>
            <a:r>
              <a:rPr dirty="0" sz="1000" spc="-10">
                <a:latin typeface="Cambria"/>
                <a:cs typeface="Cambria"/>
              </a:rPr>
              <a:t>(2014). </a:t>
            </a:r>
            <a:r>
              <a:rPr dirty="0" sz="1000" spc="125">
                <a:latin typeface="Cambria"/>
                <a:cs typeface="Cambria"/>
              </a:rPr>
              <a:t>En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2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ac-  </a:t>
            </a:r>
            <a:r>
              <a:rPr dirty="0" sz="1000" spc="55">
                <a:latin typeface="Cambria"/>
                <a:cs typeface="Cambria"/>
              </a:rPr>
              <a:t>tualidad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trabajo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100">
                <a:latin typeface="Cambria"/>
                <a:cs typeface="Cambria"/>
              </a:rPr>
              <a:t>Museo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Vivanco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Cultura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del  </a:t>
            </a:r>
            <a:r>
              <a:rPr dirty="0" sz="1000" spc="90">
                <a:latin typeface="Cambria"/>
                <a:cs typeface="Cambria"/>
              </a:rPr>
              <a:t>Vino,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desempeñando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labores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relacionadas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con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cata-  </a:t>
            </a:r>
            <a:r>
              <a:rPr dirty="0" sz="1000" spc="75">
                <a:latin typeface="Cambria"/>
                <a:cs typeface="Cambria"/>
              </a:rPr>
              <a:t>loga-ción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conservación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 spc="1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colecciones.</a:t>
            </a:r>
            <a:endParaRPr sz="1000">
              <a:latin typeface="Cambria"/>
              <a:cs typeface="Cambria"/>
            </a:endParaRPr>
          </a:p>
          <a:p>
            <a:pPr algn="just" marL="12700" marR="5080">
              <a:lnSpc>
                <a:spcPct val="125000"/>
              </a:lnSpc>
              <a:spcBef>
                <a:spcPts val="280"/>
              </a:spcBef>
            </a:pPr>
            <a:r>
              <a:rPr dirty="0" sz="1000" spc="30" b="1">
                <a:latin typeface="Book Antiqua"/>
                <a:cs typeface="Book Antiqua"/>
              </a:rPr>
              <a:t>José </a:t>
            </a:r>
            <a:r>
              <a:rPr dirty="0" sz="1000" spc="50" b="1">
                <a:latin typeface="Book Antiqua"/>
                <a:cs typeface="Book Antiqua"/>
              </a:rPr>
              <a:t>Juan </a:t>
            </a:r>
            <a:r>
              <a:rPr dirty="0" sz="1000" spc="45" b="1">
                <a:latin typeface="Book Antiqua"/>
                <a:cs typeface="Book Antiqua"/>
              </a:rPr>
              <a:t>Díaz Trillo </a:t>
            </a:r>
            <a:r>
              <a:rPr dirty="0" sz="1000" spc="55">
                <a:latin typeface="Cambria"/>
                <a:cs typeface="Cambria"/>
              </a:rPr>
              <a:t>(Huelva, </a:t>
            </a:r>
            <a:r>
              <a:rPr dirty="0" sz="1000" spc="-25">
                <a:latin typeface="Cambria"/>
                <a:cs typeface="Cambria"/>
              </a:rPr>
              <a:t>1958) </a:t>
            </a:r>
            <a:r>
              <a:rPr dirty="0" sz="1000" spc="80">
                <a:latin typeface="Cambria"/>
                <a:cs typeface="Cambria"/>
              </a:rPr>
              <a:t>Licenciado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1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Fi-  </a:t>
            </a:r>
            <a:r>
              <a:rPr dirty="0" sz="1000" spc="60">
                <a:latin typeface="Cambria"/>
                <a:cs typeface="Cambria"/>
              </a:rPr>
              <a:t>lología </a:t>
            </a:r>
            <a:r>
              <a:rPr dirty="0" sz="1000" spc="70">
                <a:latin typeface="Cambria"/>
                <a:cs typeface="Cambria"/>
              </a:rPr>
              <a:t>Hispánica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50">
                <a:latin typeface="Cambria"/>
                <a:cs typeface="Cambria"/>
              </a:rPr>
              <a:t>estudios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65">
                <a:latin typeface="Cambria"/>
                <a:cs typeface="Cambria"/>
              </a:rPr>
              <a:t>postgrado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55">
                <a:latin typeface="Cambria"/>
                <a:cs typeface="Cambria"/>
              </a:rPr>
              <a:t>Sevilla</a:t>
            </a:r>
            <a:r>
              <a:rPr dirty="0" sz="1000" spc="-80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  </a:t>
            </a:r>
            <a:r>
              <a:rPr dirty="0" sz="1000" spc="70">
                <a:latin typeface="Cambria"/>
                <a:cs typeface="Cambria"/>
              </a:rPr>
              <a:t>Princeton </a:t>
            </a:r>
            <a:r>
              <a:rPr dirty="0" sz="1000" spc="-5">
                <a:latin typeface="Cambria"/>
                <a:cs typeface="Cambria"/>
              </a:rPr>
              <a:t>(1976-1982), </a:t>
            </a:r>
            <a:r>
              <a:rPr dirty="0" sz="1000" spc="65">
                <a:latin typeface="Cambria"/>
                <a:cs typeface="Cambria"/>
              </a:rPr>
              <a:t>posee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55">
                <a:latin typeface="Cambria"/>
                <a:cs typeface="Cambria"/>
              </a:rPr>
              <a:t>especialidad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95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Litera-  </a:t>
            </a:r>
            <a:r>
              <a:rPr dirty="0" sz="1000" spc="50">
                <a:latin typeface="Cambria"/>
                <a:cs typeface="Cambria"/>
              </a:rPr>
              <a:t>tura </a:t>
            </a:r>
            <a:r>
              <a:rPr dirty="0" sz="1000" spc="75">
                <a:latin typeface="Cambria"/>
                <a:cs typeface="Cambria"/>
              </a:rPr>
              <a:t>Hispanoamericana. </a:t>
            </a:r>
            <a:r>
              <a:rPr dirty="0" sz="1000" spc="85">
                <a:latin typeface="Cambria"/>
                <a:cs typeface="Cambria"/>
              </a:rPr>
              <a:t>Desde </a:t>
            </a:r>
            <a:r>
              <a:rPr dirty="0" sz="1000" spc="10">
                <a:latin typeface="Cambria"/>
                <a:cs typeface="Cambria"/>
              </a:rPr>
              <a:t>1989 </a:t>
            </a:r>
            <a:r>
              <a:rPr dirty="0" sz="1000" spc="40">
                <a:latin typeface="Cambria"/>
                <a:cs typeface="Cambria"/>
              </a:rPr>
              <a:t>es </a:t>
            </a:r>
            <a:r>
              <a:rPr dirty="0" sz="1000" spc="90">
                <a:latin typeface="Cambria"/>
                <a:cs typeface="Cambria"/>
              </a:rPr>
              <a:t>Coordi-nador  </a:t>
            </a:r>
            <a:r>
              <a:rPr dirty="0" sz="1000" spc="65">
                <a:latin typeface="Cambria"/>
                <a:cs typeface="Cambria"/>
              </a:rPr>
              <a:t>del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Servicio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Publicaciones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95">
                <a:latin typeface="Cambria"/>
                <a:cs typeface="Cambria"/>
              </a:rPr>
              <a:t>en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Delegación</a:t>
            </a:r>
            <a:r>
              <a:rPr dirty="0" sz="1000" spc="-1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Provin-  </a:t>
            </a:r>
            <a:r>
              <a:rPr dirty="0" sz="1000" spc="50">
                <a:latin typeface="Cambria"/>
                <a:cs typeface="Cambria"/>
              </a:rPr>
              <a:t>cial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80">
                <a:latin typeface="Cambria"/>
                <a:cs typeface="Cambria"/>
              </a:rPr>
              <a:t>Educación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75">
                <a:latin typeface="Cambria"/>
                <a:cs typeface="Cambria"/>
              </a:rPr>
              <a:t>Huelva. </a:t>
            </a:r>
            <a:r>
              <a:rPr dirty="0" sz="1000" spc="65">
                <a:latin typeface="Cambria"/>
                <a:cs typeface="Cambria"/>
              </a:rPr>
              <a:t>Hasta </a:t>
            </a:r>
            <a:r>
              <a:rPr dirty="0" sz="1000" spc="5">
                <a:latin typeface="Cambria"/>
                <a:cs typeface="Cambria"/>
              </a:rPr>
              <a:t>1995, </a:t>
            </a:r>
            <a:r>
              <a:rPr dirty="0" sz="1000" spc="85">
                <a:latin typeface="Cambria"/>
                <a:cs typeface="Cambria"/>
              </a:rPr>
              <a:t>fue </a:t>
            </a:r>
            <a:r>
              <a:rPr dirty="0" sz="1000" spc="55">
                <a:latin typeface="Cambria"/>
                <a:cs typeface="Cambria"/>
              </a:rPr>
              <a:t>director 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Revista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30" i="1">
                <a:latin typeface="Cambria"/>
                <a:cs typeface="Cambria"/>
              </a:rPr>
              <a:t>Borrador</a:t>
            </a:r>
            <a:r>
              <a:rPr dirty="0" sz="1000" spc="-20" i="1">
                <a:latin typeface="Cambria"/>
                <a:cs typeface="Cambria"/>
              </a:rPr>
              <a:t>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2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codirector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las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Hojas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Arte 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55">
                <a:latin typeface="Cambria"/>
                <a:cs typeface="Cambria"/>
              </a:rPr>
              <a:t>Literatura </a:t>
            </a:r>
            <a:r>
              <a:rPr dirty="0" sz="1000" spc="90" i="1">
                <a:latin typeface="Cambria"/>
                <a:cs typeface="Cambria"/>
              </a:rPr>
              <a:t>El </a:t>
            </a:r>
            <a:r>
              <a:rPr dirty="0" sz="1000" spc="20" i="1">
                <a:latin typeface="Cambria"/>
                <a:cs typeface="Cambria"/>
              </a:rPr>
              <a:t>fantasma de </a:t>
            </a:r>
            <a:r>
              <a:rPr dirty="0" sz="1000" spc="30" i="1">
                <a:latin typeface="Cambria"/>
                <a:cs typeface="Cambria"/>
              </a:rPr>
              <a:t>la </a:t>
            </a:r>
            <a:r>
              <a:rPr dirty="0" sz="1000" spc="15" i="1">
                <a:latin typeface="Cambria"/>
                <a:cs typeface="Cambria"/>
              </a:rPr>
              <a:t>glorieta</a:t>
            </a:r>
            <a:r>
              <a:rPr dirty="0" sz="1000" spc="15">
                <a:latin typeface="Cambria"/>
                <a:cs typeface="Cambria"/>
              </a:rPr>
              <a:t>. </a:t>
            </a:r>
            <a:r>
              <a:rPr dirty="0" sz="1000" spc="75">
                <a:latin typeface="Cambria"/>
                <a:cs typeface="Cambria"/>
              </a:rPr>
              <a:t>Es </a:t>
            </a:r>
            <a:r>
              <a:rPr dirty="0" sz="1000" spc="55">
                <a:latin typeface="Cambria"/>
                <a:cs typeface="Cambria"/>
              </a:rPr>
              <a:t>redactor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la  </a:t>
            </a:r>
            <a:r>
              <a:rPr dirty="0" sz="1000" spc="40">
                <a:latin typeface="Cambria"/>
                <a:cs typeface="Cambria"/>
              </a:rPr>
              <a:t>revista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45">
                <a:latin typeface="Cambria"/>
                <a:cs typeface="Cambria"/>
              </a:rPr>
              <a:t>literatura </a:t>
            </a:r>
            <a:r>
              <a:rPr dirty="0" sz="1000" spc="85" i="1">
                <a:latin typeface="Cambria"/>
                <a:cs typeface="Cambria"/>
              </a:rPr>
              <a:t>Con </a:t>
            </a:r>
            <a:r>
              <a:rPr dirty="0" sz="1000" spc="25" i="1">
                <a:latin typeface="Cambria"/>
                <a:cs typeface="Cambria"/>
              </a:rPr>
              <a:t>dados de niebla </a:t>
            </a:r>
            <a:r>
              <a:rPr dirty="0" sz="1000" spc="135">
                <a:latin typeface="Cambria"/>
                <a:cs typeface="Cambria"/>
              </a:rPr>
              <a:t>y </a:t>
            </a:r>
            <a:r>
              <a:rPr dirty="0" sz="1000" spc="70">
                <a:latin typeface="Cambria"/>
                <a:cs typeface="Cambria"/>
              </a:rPr>
              <a:t>colaborador  </a:t>
            </a:r>
            <a:r>
              <a:rPr dirty="0" sz="1000" spc="50">
                <a:latin typeface="Cambria"/>
                <a:cs typeface="Cambria"/>
              </a:rPr>
              <a:t>habitual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medios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comunicación.</a:t>
            </a:r>
            <a:r>
              <a:rPr dirty="0" sz="1000" spc="-7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Autor</a:t>
            </a:r>
            <a:r>
              <a:rPr dirty="0" sz="1000" spc="-5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una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de-  </a:t>
            </a:r>
            <a:r>
              <a:rPr dirty="0" sz="1000" spc="70">
                <a:latin typeface="Cambria"/>
                <a:cs typeface="Cambria"/>
              </a:rPr>
              <a:t>cena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libros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de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creación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35">
                <a:latin typeface="Cambria"/>
                <a:cs typeface="Cambria"/>
              </a:rPr>
              <a:t>literaria,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fundamentalmente  </a:t>
            </a:r>
            <a:r>
              <a:rPr dirty="0" sz="1000" spc="55">
                <a:latin typeface="Cambria"/>
                <a:cs typeface="Cambria"/>
              </a:rPr>
              <a:t>poesía,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85">
                <a:latin typeface="Cambria"/>
                <a:cs typeface="Cambria"/>
              </a:rPr>
              <a:t>ha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80">
                <a:latin typeface="Cambria"/>
                <a:cs typeface="Cambria"/>
              </a:rPr>
              <a:t>ganado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los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premios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Residencia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-20">
                <a:latin typeface="Cambria"/>
                <a:cs typeface="Cambria"/>
              </a:rPr>
              <a:t>(1988),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55">
                <a:latin typeface="Cambria"/>
                <a:cs typeface="Cambria"/>
              </a:rPr>
              <a:t>el</a:t>
            </a:r>
            <a:r>
              <a:rPr dirty="0" sz="1000" spc="2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in-  </a:t>
            </a:r>
            <a:r>
              <a:rPr dirty="0" sz="1000" spc="60">
                <a:latin typeface="Cambria"/>
                <a:cs typeface="Cambria"/>
              </a:rPr>
              <a:t>ternacional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de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poesía</a:t>
            </a:r>
            <a:r>
              <a:rPr dirty="0" sz="1000">
                <a:latin typeface="Cambria"/>
                <a:cs typeface="Cambria"/>
              </a:rPr>
              <a:t> </a:t>
            </a:r>
            <a:r>
              <a:rPr dirty="0" sz="1000" spc="175">
                <a:latin typeface="Cambria"/>
                <a:cs typeface="Cambria"/>
              </a:rPr>
              <a:t>odón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65">
                <a:latin typeface="Cambria"/>
                <a:cs typeface="Cambria"/>
              </a:rPr>
              <a:t>Betanzos</a:t>
            </a:r>
            <a:r>
              <a:rPr dirty="0" sz="1000" spc="10">
                <a:latin typeface="Cambria"/>
                <a:cs typeface="Cambria"/>
              </a:rPr>
              <a:t> </a:t>
            </a:r>
            <a:r>
              <a:rPr dirty="0" sz="1000" spc="-20">
                <a:latin typeface="Cambria"/>
                <a:cs typeface="Cambria"/>
              </a:rPr>
              <a:t>(1993)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0">
                <a:latin typeface="Cambria"/>
                <a:cs typeface="Cambria"/>
              </a:rPr>
              <a:t> </a:t>
            </a:r>
            <a:r>
              <a:rPr dirty="0" sz="1000" spc="60">
                <a:latin typeface="Cambria"/>
                <a:cs typeface="Cambria"/>
              </a:rPr>
              <a:t>Aljabibe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66489" y="8783370"/>
            <a:ext cx="3366770" cy="1348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</a:pPr>
            <a:r>
              <a:rPr dirty="0" sz="1000" spc="5">
                <a:latin typeface="Cambria"/>
                <a:cs typeface="Cambria"/>
              </a:rPr>
              <a:t>(2010), </a:t>
            </a:r>
            <a:r>
              <a:rPr dirty="0" sz="1000" spc="30">
                <a:latin typeface="Cambria"/>
                <a:cs typeface="Cambria"/>
              </a:rPr>
              <a:t>así </a:t>
            </a:r>
            <a:r>
              <a:rPr dirty="0" sz="1000" spc="125">
                <a:latin typeface="Cambria"/>
                <a:cs typeface="Cambria"/>
              </a:rPr>
              <a:t>como </a:t>
            </a:r>
            <a:r>
              <a:rPr dirty="0" sz="1000" spc="85">
                <a:latin typeface="Cambria"/>
                <a:cs typeface="Cambria"/>
              </a:rPr>
              <a:t>una </a:t>
            </a:r>
            <a:r>
              <a:rPr dirty="0" sz="1000" spc="80">
                <a:latin typeface="Cambria"/>
                <a:cs typeface="Cambria"/>
              </a:rPr>
              <a:t>Beca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80">
                <a:latin typeface="Cambria"/>
                <a:cs typeface="Cambria"/>
              </a:rPr>
              <a:t>Ayuda </a:t>
            </a:r>
            <a:r>
              <a:rPr dirty="0" sz="1000" spc="65">
                <a:latin typeface="Cambria"/>
                <a:cs typeface="Cambria"/>
              </a:rPr>
              <a:t>a </a:t>
            </a:r>
            <a:r>
              <a:rPr dirty="0" sz="1000" spc="45">
                <a:latin typeface="Cambria"/>
                <a:cs typeface="Cambria"/>
              </a:rPr>
              <a:t>la </a:t>
            </a:r>
            <a:r>
              <a:rPr dirty="0" sz="1000" spc="80">
                <a:latin typeface="Cambria"/>
                <a:cs typeface="Cambria"/>
              </a:rPr>
              <a:t>Creación </a:t>
            </a:r>
            <a:r>
              <a:rPr dirty="0" sz="1000" spc="65">
                <a:latin typeface="Cambria"/>
                <a:cs typeface="Cambria"/>
              </a:rPr>
              <a:t>del  </a:t>
            </a:r>
            <a:r>
              <a:rPr dirty="0" sz="1000" spc="70">
                <a:latin typeface="Cambria"/>
                <a:cs typeface="Cambria"/>
              </a:rPr>
              <a:t>Ministerio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75">
                <a:latin typeface="Cambria"/>
                <a:cs typeface="Cambria"/>
              </a:rPr>
              <a:t>Cultura </a:t>
            </a:r>
            <a:r>
              <a:rPr dirty="0" sz="1000" spc="90">
                <a:latin typeface="Cambria"/>
                <a:cs typeface="Cambria"/>
              </a:rPr>
              <a:t>de </a:t>
            </a:r>
            <a:r>
              <a:rPr dirty="0" sz="1000" spc="70">
                <a:latin typeface="Cambria"/>
                <a:cs typeface="Cambria"/>
              </a:rPr>
              <a:t>España </a:t>
            </a:r>
            <a:r>
              <a:rPr dirty="0" sz="1000" spc="95">
                <a:latin typeface="Cambria"/>
                <a:cs typeface="Cambria"/>
              </a:rPr>
              <a:t>en </a:t>
            </a:r>
            <a:r>
              <a:rPr dirty="0" sz="1000" spc="10">
                <a:latin typeface="Cambria"/>
                <a:cs typeface="Cambria"/>
              </a:rPr>
              <a:t>1989. </a:t>
            </a:r>
            <a:r>
              <a:rPr dirty="0" sz="1000" spc="70">
                <a:latin typeface="Cambria"/>
                <a:cs typeface="Cambria"/>
              </a:rPr>
              <a:t>Entre </a:t>
            </a:r>
            <a:r>
              <a:rPr dirty="0" sz="1000" spc="50">
                <a:latin typeface="Cambria"/>
                <a:cs typeface="Cambria"/>
              </a:rPr>
              <a:t>otros  </a:t>
            </a:r>
            <a:r>
              <a:rPr dirty="0" sz="1000" spc="40">
                <a:latin typeface="Cambria"/>
                <a:cs typeface="Cambria"/>
              </a:rPr>
              <a:t>títulos, </a:t>
            </a:r>
            <a:r>
              <a:rPr dirty="0" sz="1000" spc="55">
                <a:latin typeface="Cambria"/>
                <a:cs typeface="Cambria"/>
              </a:rPr>
              <a:t>destacan </a:t>
            </a:r>
            <a:r>
              <a:rPr dirty="0" sz="1000" spc="30" i="1">
                <a:latin typeface="Cambria"/>
                <a:cs typeface="Cambria"/>
              </a:rPr>
              <a:t>Héroe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spc="15" i="1">
                <a:latin typeface="Cambria"/>
                <a:cs typeface="Cambria"/>
              </a:rPr>
              <a:t>su </a:t>
            </a:r>
            <a:r>
              <a:rPr dirty="0" sz="1000" spc="25" i="1">
                <a:latin typeface="Cambria"/>
                <a:cs typeface="Cambria"/>
              </a:rPr>
              <a:t>herida </a:t>
            </a:r>
            <a:r>
              <a:rPr dirty="0" sz="1000" spc="50">
                <a:latin typeface="Cambria"/>
                <a:cs typeface="Cambria"/>
              </a:rPr>
              <a:t>(Ed. </a:t>
            </a:r>
            <a:r>
              <a:rPr dirty="0" sz="1000" spc="60">
                <a:latin typeface="Cambria"/>
                <a:cs typeface="Cambria"/>
              </a:rPr>
              <a:t>Alcazaba,</a:t>
            </a:r>
            <a:r>
              <a:rPr dirty="0" sz="1000" spc="-15">
                <a:latin typeface="Cambria"/>
                <a:cs typeface="Cambria"/>
              </a:rPr>
              <a:t> </a:t>
            </a:r>
            <a:r>
              <a:rPr dirty="0" sz="1000" spc="-10">
                <a:latin typeface="Cambria"/>
                <a:cs typeface="Cambria"/>
              </a:rPr>
              <a:t>1988),  </a:t>
            </a:r>
            <a:r>
              <a:rPr dirty="0" sz="1000" spc="15" i="1">
                <a:latin typeface="Cambria"/>
                <a:cs typeface="Cambria"/>
              </a:rPr>
              <a:t>Delicioso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15" i="1">
                <a:latin typeface="Cambria"/>
                <a:cs typeface="Cambria"/>
              </a:rPr>
              <a:t>elhereje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50">
                <a:latin typeface="Cambria"/>
                <a:cs typeface="Cambria"/>
              </a:rPr>
              <a:t>(colección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Juan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20">
                <a:latin typeface="Cambria"/>
                <a:cs typeface="Cambria"/>
              </a:rPr>
              <a:t>Ramón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75">
                <a:latin typeface="Cambria"/>
                <a:cs typeface="Cambria"/>
              </a:rPr>
              <a:t>Jiménez,</a:t>
            </a:r>
            <a:r>
              <a:rPr dirty="0" sz="1000" spc="-35">
                <a:latin typeface="Cambria"/>
                <a:cs typeface="Cambria"/>
              </a:rPr>
              <a:t> </a:t>
            </a:r>
            <a:r>
              <a:rPr dirty="0" sz="1000" spc="10">
                <a:latin typeface="Cambria"/>
                <a:cs typeface="Cambria"/>
              </a:rPr>
              <a:t>1990),  </a:t>
            </a:r>
            <a:r>
              <a:rPr dirty="0" sz="1000" spc="90" i="1">
                <a:latin typeface="Cambria"/>
                <a:cs typeface="Cambria"/>
              </a:rPr>
              <a:t>El </a:t>
            </a:r>
            <a:r>
              <a:rPr dirty="0" sz="1000" i="1">
                <a:latin typeface="Cambria"/>
                <a:cs typeface="Cambria"/>
              </a:rPr>
              <a:t>café </a:t>
            </a:r>
            <a:r>
              <a:rPr dirty="0" sz="1000" spc="20" i="1">
                <a:latin typeface="Cambria"/>
                <a:cs typeface="Cambria"/>
              </a:rPr>
              <a:t>de </a:t>
            </a:r>
            <a:r>
              <a:rPr dirty="0" sz="1000" i="1">
                <a:latin typeface="Cambria"/>
                <a:cs typeface="Cambria"/>
              </a:rPr>
              <a:t>los tristes </a:t>
            </a:r>
            <a:r>
              <a:rPr dirty="0" sz="1000" spc="70">
                <a:latin typeface="Cambria"/>
                <a:cs typeface="Cambria"/>
              </a:rPr>
              <a:t>(Ed.AR, </a:t>
            </a:r>
            <a:r>
              <a:rPr dirty="0" sz="1000" spc="5">
                <a:latin typeface="Cambria"/>
                <a:cs typeface="Cambria"/>
              </a:rPr>
              <a:t>1999), </a:t>
            </a:r>
            <a:r>
              <a:rPr dirty="0" sz="1000" spc="75" i="1">
                <a:latin typeface="Cambria"/>
                <a:cs typeface="Cambria"/>
              </a:rPr>
              <a:t>De </a:t>
            </a:r>
            <a:r>
              <a:rPr dirty="0" sz="1000" spc="45" i="1">
                <a:latin typeface="Cambria"/>
                <a:cs typeface="Cambria"/>
              </a:rPr>
              <a:t>varia </a:t>
            </a:r>
            <a:r>
              <a:rPr dirty="0" sz="1000" spc="10" i="1">
                <a:latin typeface="Cambria"/>
                <a:cs typeface="Cambria"/>
              </a:rPr>
              <a:t>lección</a:t>
            </a:r>
            <a:r>
              <a:rPr dirty="0" sz="1000" spc="-125" i="1">
                <a:latin typeface="Cambria"/>
                <a:cs typeface="Cambria"/>
              </a:rPr>
              <a:t> </a:t>
            </a:r>
            <a:r>
              <a:rPr dirty="0" sz="1000" spc="30">
                <a:latin typeface="Cambria"/>
                <a:cs typeface="Cambria"/>
              </a:rPr>
              <a:t>(2008)  </a:t>
            </a:r>
            <a:r>
              <a:rPr dirty="0" sz="1000" spc="135">
                <a:latin typeface="Cambria"/>
                <a:cs typeface="Cambria"/>
              </a:rPr>
              <a:t>y</a:t>
            </a:r>
            <a:r>
              <a:rPr dirty="0" sz="1000" spc="-65">
                <a:latin typeface="Cambria"/>
                <a:cs typeface="Cambria"/>
              </a:rPr>
              <a:t> </a:t>
            </a:r>
            <a:r>
              <a:rPr dirty="0" sz="1000" spc="60" i="1">
                <a:latin typeface="Cambria"/>
                <a:cs typeface="Cambria"/>
              </a:rPr>
              <a:t>Mundo</a:t>
            </a:r>
            <a:r>
              <a:rPr dirty="0" sz="1000" spc="-65" i="1">
                <a:latin typeface="Cambria"/>
                <a:cs typeface="Cambria"/>
              </a:rPr>
              <a:t> </a:t>
            </a:r>
            <a:r>
              <a:rPr dirty="0" sz="1000" spc="55" i="1">
                <a:latin typeface="Cambria"/>
                <a:cs typeface="Cambria"/>
              </a:rPr>
              <a:t>y</a:t>
            </a:r>
            <a:r>
              <a:rPr dirty="0" sz="1000" spc="-45" i="1">
                <a:latin typeface="Cambria"/>
                <a:cs typeface="Cambria"/>
              </a:rPr>
              <a:t> </a:t>
            </a:r>
            <a:r>
              <a:rPr dirty="0" sz="1000" spc="5" i="1">
                <a:latin typeface="Cambria"/>
                <a:cs typeface="Cambria"/>
              </a:rPr>
              <a:t>aparte</a:t>
            </a:r>
            <a:r>
              <a:rPr dirty="0" sz="1000" spc="-35" i="1">
                <a:latin typeface="Cambria"/>
                <a:cs typeface="Cambria"/>
              </a:rPr>
              <a:t> </a:t>
            </a:r>
            <a:r>
              <a:rPr dirty="0" sz="1000" spc="-30">
                <a:latin typeface="Cambria"/>
                <a:cs typeface="Cambria"/>
              </a:rPr>
              <a:t>(2011), </a:t>
            </a:r>
            <a:r>
              <a:rPr dirty="0" sz="1000" spc="85">
                <a:latin typeface="Cambria"/>
                <a:cs typeface="Cambria"/>
              </a:rPr>
              <a:t>ambos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90">
                <a:latin typeface="Cambria"/>
                <a:cs typeface="Cambria"/>
              </a:rPr>
              <a:t>en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40">
                <a:latin typeface="Cambria"/>
                <a:cs typeface="Cambria"/>
              </a:rPr>
              <a:t>la</a:t>
            </a:r>
            <a:r>
              <a:rPr dirty="0" sz="1000" spc="-45">
                <a:latin typeface="Cambria"/>
                <a:cs typeface="Cambria"/>
              </a:rPr>
              <a:t> </a:t>
            </a:r>
            <a:r>
              <a:rPr dirty="0" sz="1000" spc="45">
                <a:latin typeface="Cambria"/>
                <a:cs typeface="Cambria"/>
              </a:rPr>
              <a:t>editorial</a:t>
            </a:r>
            <a:r>
              <a:rPr dirty="0" sz="1000" spc="-30">
                <a:latin typeface="Cambria"/>
                <a:cs typeface="Cambria"/>
              </a:rPr>
              <a:t> </a:t>
            </a:r>
            <a:r>
              <a:rPr dirty="0" sz="1000" spc="70">
                <a:latin typeface="Cambria"/>
                <a:cs typeface="Cambria"/>
              </a:rPr>
              <a:t>madrileña  </a:t>
            </a:r>
            <a:r>
              <a:rPr dirty="0" sz="1000" spc="105">
                <a:latin typeface="Cambria"/>
                <a:cs typeface="Cambria"/>
              </a:rPr>
              <a:t>Endymion.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0094" y="311823"/>
            <a:ext cx="6172835" cy="13785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1490"/>
              </a:lnSpc>
            </a:pPr>
            <a:r>
              <a:rPr dirty="0" sz="1400" spc="-10">
                <a:latin typeface="Calibri"/>
                <a:cs typeface="Calibri"/>
              </a:rPr>
              <a:t>27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110">
                <a:latin typeface="Calibri"/>
                <a:cs typeface="Calibri"/>
              </a:rPr>
              <a:t>JuLiO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-10">
                <a:latin typeface="Calibri"/>
                <a:cs typeface="Calibri"/>
              </a:rPr>
              <a:t>2017, </a:t>
            </a:r>
            <a:r>
              <a:rPr dirty="0" sz="1400" spc="80">
                <a:latin typeface="Calibri"/>
                <a:cs typeface="Calibri"/>
              </a:rPr>
              <a:t>JuEVES </a:t>
            </a:r>
            <a:r>
              <a:rPr dirty="0" sz="1400" spc="-15">
                <a:latin typeface="Calibri"/>
                <a:cs typeface="Calibri"/>
              </a:rPr>
              <a:t>20:00</a:t>
            </a:r>
            <a:r>
              <a:rPr dirty="0" sz="1400" spc="-204">
                <a:latin typeface="Calibri"/>
                <a:cs typeface="Calibri"/>
              </a:rPr>
              <a:t> </a:t>
            </a:r>
            <a:r>
              <a:rPr dirty="0" sz="1400" spc="170">
                <a:latin typeface="Calibri"/>
                <a:cs typeface="Calibri"/>
              </a:rPr>
              <a:t>h.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300"/>
              </a:lnSpc>
            </a:pPr>
            <a:r>
              <a:rPr dirty="0" sz="1400" spc="105">
                <a:latin typeface="Calibri"/>
                <a:cs typeface="Calibri"/>
              </a:rPr>
              <a:t>BiBLiOtECA </a:t>
            </a:r>
            <a:r>
              <a:rPr dirty="0" sz="1400" spc="100">
                <a:latin typeface="Calibri"/>
                <a:cs typeface="Calibri"/>
              </a:rPr>
              <a:t>DE </a:t>
            </a:r>
            <a:r>
              <a:rPr dirty="0" sz="1400" spc="60">
                <a:latin typeface="Calibri"/>
                <a:cs typeface="Calibri"/>
              </a:rPr>
              <a:t>LA</a:t>
            </a:r>
            <a:r>
              <a:rPr dirty="0" sz="1400" spc="-180">
                <a:latin typeface="Calibri"/>
                <a:cs typeface="Calibri"/>
              </a:rPr>
              <a:t> </a:t>
            </a:r>
            <a:r>
              <a:rPr dirty="0" sz="1400" spc="55">
                <a:latin typeface="Calibri"/>
                <a:cs typeface="Calibri"/>
              </a:rPr>
              <a:t>RiOJA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1490"/>
              </a:lnSpc>
            </a:pPr>
            <a:r>
              <a:rPr dirty="0" sz="1400" spc="145">
                <a:latin typeface="Calibri"/>
                <a:cs typeface="Calibri"/>
              </a:rPr>
              <a:t>LOGROñO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ts val="2740"/>
              </a:lnSpc>
              <a:spcBef>
                <a:spcPts val="315"/>
              </a:spcBef>
            </a:pPr>
            <a:r>
              <a:rPr dirty="0" sz="2400" spc="120" b="1">
                <a:latin typeface="Calibri"/>
                <a:cs typeface="Calibri"/>
              </a:rPr>
              <a:t>EDUARDO </a:t>
            </a:r>
            <a:r>
              <a:rPr dirty="0" sz="2400" spc="180" b="1">
                <a:latin typeface="Calibri"/>
                <a:cs typeface="Calibri"/>
              </a:rPr>
              <a:t>OCHOA </a:t>
            </a:r>
            <a:r>
              <a:rPr dirty="0" sz="2400" spc="-10" b="1">
                <a:latin typeface="Calibri"/>
                <a:cs typeface="Calibri"/>
              </a:rPr>
              <a:t>&amp; </a:t>
            </a:r>
            <a:r>
              <a:rPr dirty="0" sz="2400" spc="100" b="1">
                <a:latin typeface="Calibri"/>
                <a:cs typeface="Calibri"/>
              </a:rPr>
              <a:t>JOSÉ </a:t>
            </a:r>
            <a:r>
              <a:rPr dirty="0" sz="2400" spc="60" b="1">
                <a:latin typeface="Calibri"/>
                <a:cs typeface="Calibri"/>
              </a:rPr>
              <a:t>JUAN </a:t>
            </a:r>
            <a:r>
              <a:rPr dirty="0" sz="2400" spc="130" b="1">
                <a:latin typeface="Calibri"/>
                <a:cs typeface="Calibri"/>
              </a:rPr>
              <a:t>DÍAZ</a:t>
            </a:r>
            <a:r>
              <a:rPr dirty="0" sz="2400" spc="-165" b="1">
                <a:latin typeface="Calibri"/>
                <a:cs typeface="Calibri"/>
              </a:rPr>
              <a:t> </a:t>
            </a:r>
            <a:r>
              <a:rPr dirty="0" sz="2400" spc="130" b="1">
                <a:latin typeface="Calibri"/>
                <a:cs typeface="Calibri"/>
              </a:rPr>
              <a:t>TRILLO</a:t>
            </a:r>
            <a:endParaRPr sz="2400">
              <a:latin typeface="Calibri"/>
              <a:cs typeface="Calibri"/>
            </a:endParaRPr>
          </a:p>
          <a:p>
            <a:pPr algn="r" marR="5080">
              <a:lnSpc>
                <a:spcPts val="1610"/>
              </a:lnSpc>
            </a:pPr>
            <a:r>
              <a:rPr dirty="0" sz="1500" spc="95">
                <a:latin typeface="Calibri"/>
                <a:cs typeface="Calibri"/>
              </a:rPr>
              <a:t>RECitAL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55">
                <a:latin typeface="Calibri"/>
                <a:cs typeface="Calibri"/>
              </a:rPr>
              <a:t>PRESEntACión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05">
                <a:latin typeface="Calibri"/>
                <a:cs typeface="Calibri"/>
              </a:rPr>
              <a:t>DE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40">
                <a:latin typeface="Calibri"/>
                <a:cs typeface="Calibri"/>
              </a:rPr>
              <a:t>CuADERnOS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 spc="160">
                <a:latin typeface="Calibri"/>
                <a:cs typeface="Calibri"/>
              </a:rPr>
              <a:t>CLAnDEStinOS</a:t>
            </a:r>
            <a:endParaRPr sz="1500">
              <a:latin typeface="Calibri"/>
              <a:cs typeface="Calibri"/>
            </a:endParaRPr>
          </a:p>
          <a:p>
            <a:pPr algn="r" marR="5080">
              <a:lnSpc>
                <a:spcPts val="1750"/>
              </a:lnSpc>
            </a:pPr>
            <a:r>
              <a:rPr dirty="0" sz="1500" spc="65" b="1">
                <a:latin typeface="Calibri"/>
                <a:cs typeface="Calibri"/>
              </a:rPr>
              <a:t>VEINTE </a:t>
            </a:r>
            <a:r>
              <a:rPr dirty="0" sz="1500" spc="95" b="1">
                <a:latin typeface="Calibri"/>
                <a:cs typeface="Calibri"/>
              </a:rPr>
              <a:t>CANCIONES </a:t>
            </a:r>
            <a:r>
              <a:rPr dirty="0" sz="1500" spc="5" b="1">
                <a:latin typeface="Calibri"/>
                <a:cs typeface="Calibri"/>
              </a:rPr>
              <a:t>PARA </a:t>
            </a:r>
            <a:r>
              <a:rPr dirty="0" sz="1500" spc="80" b="1">
                <a:latin typeface="Calibri"/>
                <a:cs typeface="Calibri"/>
              </a:rPr>
              <a:t>AGOSTO </a:t>
            </a:r>
            <a:r>
              <a:rPr dirty="0" sz="1500" spc="145">
                <a:latin typeface="Calibri"/>
                <a:cs typeface="Calibri"/>
              </a:rPr>
              <a:t>y</a:t>
            </a:r>
            <a:r>
              <a:rPr dirty="0" sz="1500" spc="-210">
                <a:latin typeface="Calibri"/>
                <a:cs typeface="Calibri"/>
              </a:rPr>
              <a:t> </a:t>
            </a:r>
            <a:r>
              <a:rPr dirty="0" sz="1500" spc="95" b="1">
                <a:latin typeface="Calibri"/>
                <a:cs typeface="Calibri"/>
              </a:rPr>
              <a:t>LLANOS DE </a:t>
            </a:r>
            <a:r>
              <a:rPr dirty="0" sz="1500" spc="45" b="1">
                <a:latin typeface="Calibri"/>
                <a:cs typeface="Calibri"/>
              </a:rPr>
              <a:t>LA </a:t>
            </a:r>
            <a:r>
              <a:rPr dirty="0" sz="1500" spc="80" b="1">
                <a:latin typeface="Calibri"/>
                <a:cs typeface="Calibri"/>
              </a:rPr>
              <a:t>BELLEZA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88727" y="1944001"/>
            <a:ext cx="3330003" cy="3330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88727" y="5371934"/>
            <a:ext cx="3330003" cy="3329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 rot="21120000">
            <a:off x="560778" y="396098"/>
            <a:ext cx="1481132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870"/>
              </a:lnSpc>
            </a:pPr>
            <a:r>
              <a:rPr dirty="0" sz="3000" spc="-10">
                <a:latin typeface="Arial"/>
                <a:cs typeface="Arial"/>
              </a:rPr>
              <a:t>2 </a:t>
            </a:r>
            <a:r>
              <a:rPr dirty="0" sz="3000" spc="-540">
                <a:latin typeface="Arial"/>
                <a:cs typeface="Arial"/>
              </a:rPr>
              <a:t>libros</a:t>
            </a:r>
            <a:r>
              <a:rPr dirty="0" sz="3000" spc="-625">
                <a:latin typeface="Arial"/>
                <a:cs typeface="Arial"/>
              </a:rPr>
              <a:t> </a:t>
            </a:r>
            <a:r>
              <a:rPr dirty="0" baseline="1851" sz="4500" spc="-727">
                <a:latin typeface="Arial"/>
                <a:cs typeface="Arial"/>
              </a:rPr>
              <a:t>gratis</a:t>
            </a:r>
            <a:endParaRPr baseline="1851" sz="4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8580">
              <a:lnSpc>
                <a:spcPts val="1090"/>
              </a:lnSpc>
            </a:pPr>
            <a:fld id="{81D60167-4931-47E6-BA6A-407CBD079E47}" type="slidenum">
              <a:rPr dirty="0" spc="85"/>
              <a:t>6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Maquetación 1</dc:title>
  <dcterms:created xsi:type="dcterms:W3CDTF">2017-07-21T12:34:11Z</dcterms:created>
  <dcterms:modified xsi:type="dcterms:W3CDTF">2017-07-21T12:34:11Z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2017-07-19T00:00:00Z</vt:filetime>
  </property>
  <property fmtid="{D5CDD505-2E9C-101B-9397-08002B2CF9AE}" pid="3" name="Creator">
    <vt:lpwstr>QuarkXPress(R) 12.0</vt:lpwstr>
  </property>
  <property fmtid="{D5CDD505-2E9C-101B-9397-08002B2CF9AE}" pid="4" name="LastSaved">
    <vt:filetime>2017-07-21T00:00:00Z</vt:filetime>
  </property>
</Properties>
</file>